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2"/>
  </p:notesMasterIdLst>
  <p:handoutMasterIdLst>
    <p:handoutMasterId r:id="rId13"/>
  </p:handoutMasterIdLst>
  <p:sldIdLst>
    <p:sldId id="257" r:id="rId3"/>
    <p:sldId id="262" r:id="rId4"/>
    <p:sldId id="259" r:id="rId5"/>
    <p:sldId id="260" r:id="rId6"/>
    <p:sldId id="263" r:id="rId7"/>
    <p:sldId id="265" r:id="rId8"/>
    <p:sldId id="266" r:id="rId9"/>
    <p:sldId id="267" r:id="rId10"/>
    <p:sldId id="270" r:id="rId11"/>
  </p:sldIdLst>
  <p:sldSz cx="9144000" cy="6858000" type="screen4x3"/>
  <p:notesSz cx="6808788" cy="99409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8326E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8326E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8326E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8326E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8326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8326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8326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8326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8326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600"/>
    <a:srgbClr val="66FF66"/>
    <a:srgbClr val="265F80"/>
    <a:srgbClr val="005C8D"/>
    <a:srgbClr val="2F78A7"/>
    <a:srgbClr val="6E9DB8"/>
    <a:srgbClr val="4C5459"/>
    <a:srgbClr val="08326E"/>
    <a:srgbClr val="001F34"/>
    <a:srgbClr val="AFC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78090" autoAdjust="0"/>
  </p:normalViewPr>
  <p:slideViewPr>
    <p:cSldViewPr snapToObjects="1">
      <p:cViewPr varScale="1">
        <p:scale>
          <a:sx n="103" d="100"/>
          <a:sy n="103" d="100"/>
        </p:scale>
        <p:origin x="22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4" d="100"/>
          <a:sy n="94" d="100"/>
        </p:scale>
        <p:origin x="-3744" y="-114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82" cy="4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1" rIns="92641" bIns="4632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31" y="0"/>
            <a:ext cx="2949581" cy="4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1" rIns="92641" bIns="4632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05"/>
            <a:ext cx="2949582" cy="4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1" rIns="92641" bIns="4632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31" y="9440805"/>
            <a:ext cx="2949581" cy="4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1" rIns="92641" bIns="4632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76FB61A-6323-4807-B24F-A3B79ECD5D3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810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82" cy="4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1" rIns="92641" bIns="4632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1" y="0"/>
            <a:ext cx="2949581" cy="4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1" rIns="92641" bIns="4632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7" y="4722831"/>
            <a:ext cx="5446715" cy="447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1" rIns="92641" bIns="4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05"/>
            <a:ext cx="2949582" cy="4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1" rIns="92641" bIns="4632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1" y="9440805"/>
            <a:ext cx="2949581" cy="4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1" rIns="92641" bIns="4632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01B2062-9439-4A39-8942-F06504D2E67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0046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b="1" dirty="0" smtClean="0"/>
              <a:t>Velkommen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b="1" dirty="0" smtClean="0"/>
              <a:t>Gennemgang</a:t>
            </a:r>
            <a:r>
              <a:rPr lang="da-DK" b="1" baseline="0" dirty="0" smtClean="0"/>
              <a:t> af dagens program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b="1" dirty="0" smtClean="0"/>
              <a:t>Målsætning med dagens møde: At alle interessenter får en mere nuanceret forståelse for den nye lægemiddelsikkerhed.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Først om processen med lovforslaget – og bagefter om baggrund og formål med de nye emballagekrav.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Herefter vil  Lægemiddelstyrelsen gennemgå, hvad kravene går ud på - og Lif fortælle om industriens forberedelser.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Indimellem kan I stille spørgsmål – og til sidst vil der være god tid til spørgsmål og drøftelser.  </a:t>
            </a:r>
          </a:p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B2062-9439-4A39-8942-F06504D2E671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7915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B2062-9439-4A39-8942-F06504D2E671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1809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B2062-9439-4A39-8942-F06504D2E671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6465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da-DK" dirty="0" smtClean="0"/>
              <a:t>å grund af den stigende risiko for, at forfalskede lægemidler når ud til forbrugere, har</a:t>
            </a:r>
            <a:r>
              <a:rPr lang="da-DK" baseline="0" dirty="0" smtClean="0"/>
              <a:t> alle de store internationale organisationer fokus på området. I 2011 </a:t>
            </a:r>
            <a:r>
              <a:rPr lang="da-DK" dirty="0" smtClean="0"/>
              <a:t>blev et EU-direktiv vedrørende forfalskede lægemidler vedtaget i 2011. Direktivet indfører blandt andet:</a:t>
            </a:r>
          </a:p>
          <a:p>
            <a:r>
              <a:rPr lang="da-DK" dirty="0" smtClean="0">
                <a:effectLst/>
              </a:rPr>
              <a:t>generelt strengere regler for distribution af medicin i EU/EØS for derved at øge sikkerheden for forbrugerne.</a:t>
            </a:r>
            <a:endParaRPr lang="da-DK" dirty="0" smtClean="0"/>
          </a:p>
          <a:p>
            <a:r>
              <a:rPr lang="da-DK" dirty="0" smtClean="0">
                <a:effectLst/>
              </a:rPr>
              <a:t>generelt strengere regler for indførsel og distribution af aktive stoffer til brug i markedsførte lægemidler til mennesker</a:t>
            </a:r>
            <a:endParaRPr lang="da-DK" dirty="0" smtClean="0"/>
          </a:p>
          <a:p>
            <a:r>
              <a:rPr lang="da-DK" dirty="0" smtClean="0">
                <a:effectLst/>
              </a:rPr>
              <a:t>at alle hjemmesider i EU/EØS, som har tilladelse til forhandling af lægemidler, skal have et bestemt logo på deres hjemmeside. På denne måde kan forbrugerne se, om de køber lægemidler fra en virksomhed med tilladelse i EU/EØS. </a:t>
            </a:r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B2062-9439-4A39-8942-F06504D2E671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23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Lægemiddelstyrelsen og Lif vil redegøre nærmere for de to ordninger og datalagringssystemet. De vil også komme ind på, hvilke lægemidler, der skal omfattes af sikkerhedsordninger – og hvilke, der ikke skal.</a:t>
            </a:r>
          </a:p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B2062-9439-4A39-8942-F06504D2E671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0402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sz="1200" dirty="0" smtClean="0"/>
              <a:t>Med forordningen og en vedtagelse af lovforslaget venter vi at få klar retlig ramme for de fremtidige ekstra sikkerhedskrav.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200" dirty="0" smtClean="0"/>
              <a:t>Kravene vil være endnu et stort skridt til en fortsat styrkelse af lægemiddelsikkerheden. Men, de kan naturligvis ikke stå alene.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200" dirty="0" smtClean="0"/>
              <a:t>Samarbejde, informationsudveksling og andre tiltag må også stadig være i fokus. Vi må alle – virksomheder, brancheorganisationer, apoteker, andre salgssteder, myndigheder og borgere – arbejde sammen i indsatsen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1200" dirty="0" smtClean="0"/>
              <a:t>mod lægemiddelkriminalitet og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1200" dirty="0" smtClean="0"/>
              <a:t>for lægemiddelsikkerhed og –tryghed.</a:t>
            </a:r>
          </a:p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B2062-9439-4A39-8942-F06504D2E671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13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373813" y="628650"/>
            <a:ext cx="1847850" cy="43846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27088" y="628650"/>
            <a:ext cx="5394325" cy="43846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9B5B5-733E-48AB-A88F-13FB4D25216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7BA49-9C15-4D93-BA3B-BF87DD4A425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1B266-EF56-494A-B74F-D7B5417EBD2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BFE59-8D22-4CC9-B499-DEA52F1D17A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8832A-F567-41E7-8DA3-A08282CB7A5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EBF1E-3E54-4131-8AF0-0A79D8E2498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86848-893F-4820-B629-B0531C91A88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44D09-1A8C-4922-B524-B04C6E00829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D187C-9BBF-4126-BB1C-17152B8A73D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BD9C6-B281-40F7-A038-32B915E89C3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3FD9-BEDD-415C-89B5-559BC9963C7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27088" y="1484313"/>
            <a:ext cx="3621087" cy="352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00575" y="1484313"/>
            <a:ext cx="3621088" cy="352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628650"/>
            <a:ext cx="7394575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OVERSKRIFT, ARIAL 30 PKT.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484313"/>
            <a:ext cx="7394575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FØRSTE NIVEAU, ARIAL 18 PKT.</a:t>
            </a:r>
          </a:p>
          <a:p>
            <a:pPr lvl="1"/>
            <a:r>
              <a:rPr lang="da-DK" smtClean="0"/>
              <a:t>ANDET NIVEAU, ARIAL 16 PKT.</a:t>
            </a:r>
          </a:p>
          <a:p>
            <a:pPr lvl="2"/>
            <a:r>
              <a:rPr lang="da-DK" smtClean="0"/>
              <a:t>TREDJE NIVEAU, ARIAL 16 PKT.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1857375" y="5786438"/>
            <a:ext cx="6962775" cy="0"/>
          </a:xfrm>
          <a:prstGeom prst="line">
            <a:avLst/>
          </a:prstGeom>
          <a:noFill/>
          <a:ln w="9525">
            <a:solidFill>
              <a:srgbClr val="005C8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da-DK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2951163" y="4508500"/>
            <a:ext cx="5365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  <a:defRPr/>
            </a:pPr>
            <a:endParaRPr lang="da-DK"/>
          </a:p>
        </p:txBody>
      </p:sp>
      <p:pic>
        <p:nvPicPr>
          <p:cNvPr id="1031" name="Billede 7" descr="krone kopi-lys.gif"/>
          <p:cNvPicPr>
            <a:picLocks noChangeAspect="1"/>
          </p:cNvPicPr>
          <p:nvPr/>
        </p:nvPicPr>
        <p:blipFill>
          <a:blip r:embed="rId13" cstate="print"/>
          <a:srcRect l="48825" b="16789"/>
          <a:stretch>
            <a:fillRect/>
          </a:stretch>
        </p:blipFill>
        <p:spPr bwMode="auto">
          <a:xfrm>
            <a:off x="0" y="4521200"/>
            <a:ext cx="165576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722" y="5949280"/>
            <a:ext cx="1868428" cy="6370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5C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5C8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5C8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5C8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5C8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5C8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5C8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5C8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5C8D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>
          <a:solidFill>
            <a:srgbClr val="005C8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005C8D"/>
          </a:solidFill>
          <a:latin typeface="+mn-lt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005C8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F431961-F4A6-40F8-86B4-CCA11F46858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088" y="620688"/>
            <a:ext cx="7394575" cy="841267"/>
          </a:xfrm>
        </p:spPr>
        <p:txBody>
          <a:bodyPr/>
          <a:lstStyle/>
          <a:p>
            <a:r>
              <a:rPr lang="da-DK" sz="2400" b="1" dirty="0" smtClean="0"/>
              <a:t>Sikkerhedskrav til lægemiddelemballage</a:t>
            </a:r>
            <a:endParaRPr lang="da-DK" sz="24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772816"/>
            <a:ext cx="7394575" cy="3529012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da-DK" sz="1600" b="1" dirty="0" smtClean="0"/>
              <a:t>Velkomst - overordnet </a:t>
            </a:r>
            <a:r>
              <a:rPr lang="da-DK" sz="1600" b="1" dirty="0"/>
              <a:t>orientering om nye krav til begrænsning af forfalskede </a:t>
            </a:r>
            <a:r>
              <a:rPr lang="da-DK" sz="1600" b="1" dirty="0" smtClean="0"/>
              <a:t>lægemidler </a:t>
            </a:r>
          </a:p>
          <a:p>
            <a:pPr lvl="0">
              <a:buFont typeface="+mj-lt"/>
              <a:buAutoNum type="arabicParenR"/>
            </a:pPr>
            <a:r>
              <a:rPr lang="da-DK" sz="1600" b="1" dirty="0" smtClean="0"/>
              <a:t>Gennemgang </a:t>
            </a:r>
            <a:r>
              <a:rPr lang="da-DK" sz="1600" b="1" dirty="0"/>
              <a:t>af sikkerhedskrav til lægemidlers </a:t>
            </a:r>
            <a:r>
              <a:rPr lang="da-DK" sz="1600" b="1" dirty="0" smtClean="0"/>
              <a:t>emballage</a:t>
            </a:r>
          </a:p>
          <a:p>
            <a:pPr lvl="1"/>
            <a:r>
              <a:rPr lang="da-DK" b="1" dirty="0" smtClean="0"/>
              <a:t>Sikkerhedselementer på lægemidler</a:t>
            </a:r>
          </a:p>
          <a:p>
            <a:pPr lvl="1"/>
            <a:r>
              <a:rPr lang="da-DK" b="1" dirty="0" err="1" smtClean="0"/>
              <a:t>Regulatorisk</a:t>
            </a:r>
            <a:r>
              <a:rPr lang="da-DK" b="1" dirty="0" smtClean="0"/>
              <a:t> implementering</a:t>
            </a:r>
            <a:endParaRPr lang="da-DK" dirty="0"/>
          </a:p>
          <a:p>
            <a:pPr lvl="0">
              <a:buFont typeface="+mj-lt"/>
              <a:buAutoNum type="arabicParenR"/>
            </a:pPr>
            <a:r>
              <a:rPr lang="da-DK" sz="1600" b="1" dirty="0" smtClean="0"/>
              <a:t>Spørgsmål </a:t>
            </a:r>
            <a:r>
              <a:rPr lang="da-DK" sz="1600" b="1" dirty="0"/>
              <a:t>til punkt 1 </a:t>
            </a:r>
            <a:r>
              <a:rPr lang="da-DK" sz="1600" b="1" dirty="0" smtClean="0"/>
              <a:t>og 2</a:t>
            </a:r>
            <a:r>
              <a:rPr lang="da-DK" sz="1600" b="1" dirty="0"/>
              <a:t> </a:t>
            </a:r>
            <a:endParaRPr lang="da-DK" sz="1600" dirty="0"/>
          </a:p>
          <a:p>
            <a:pPr>
              <a:buFont typeface="+mj-lt"/>
              <a:buAutoNum type="arabicParenR"/>
            </a:pPr>
            <a:r>
              <a:rPr lang="da-DK" sz="1600" b="1" dirty="0" smtClean="0"/>
              <a:t>Status </a:t>
            </a:r>
            <a:r>
              <a:rPr lang="da-DK" sz="1600" b="1" dirty="0"/>
              <a:t>for lægemiddelindustriens arbejde med de nye sikkerhedskrav</a:t>
            </a:r>
            <a:endParaRPr lang="da-DK" sz="1600" dirty="0"/>
          </a:p>
          <a:p>
            <a:pPr lvl="0">
              <a:buFont typeface="+mj-lt"/>
              <a:buAutoNum type="arabicParenR"/>
            </a:pPr>
            <a:r>
              <a:rPr lang="da-DK" sz="1600" b="1" dirty="0" smtClean="0"/>
              <a:t>Fælles </a:t>
            </a:r>
            <a:r>
              <a:rPr lang="da-DK" sz="1600" b="1" dirty="0"/>
              <a:t>spørgsmål og </a:t>
            </a:r>
            <a:r>
              <a:rPr lang="da-DK" sz="1600" b="1" dirty="0" smtClean="0"/>
              <a:t>drøftelse</a:t>
            </a:r>
          </a:p>
        </p:txBody>
      </p:sp>
    </p:spTree>
    <p:extLst>
      <p:ext uri="{BB962C8B-B14F-4D97-AF65-F5344CB8AC3E}">
        <p14:creationId xmlns:p14="http://schemas.microsoft.com/office/powerpoint/2010/main" val="19634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b="1" dirty="0" smtClean="0"/>
              <a:t>Proces for lovforslaget</a:t>
            </a:r>
            <a:endParaRPr lang="da-DK" sz="2400" b="1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Lovproces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Høringsfrist på fredag den 2. september.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September-oktober: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Intern proces med tilpasninger fra høringssvar og lovteknisk gennemgang i Justitsministeriet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Regeringsprocedurer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Forventet fremsættelse den 10. november. </a:t>
            </a:r>
          </a:p>
          <a:p>
            <a:pPr>
              <a:buFont typeface="Courier New" panose="02070309020205020404" pitchFamily="49" charset="0"/>
              <a:buChar char="o"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>
              <a:buFont typeface="Wingdings" panose="05000000000000000000" pitchFamily="2" charset="2"/>
              <a:buChar char="§"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23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b="1" dirty="0" smtClean="0"/>
              <a:t>Ikrafttrædelse</a:t>
            </a:r>
            <a:endParaRPr lang="da-DK" sz="2400" b="1" dirty="0"/>
          </a:p>
        </p:txBody>
      </p:sp>
      <p:sp>
        <p:nvSpPr>
          <p:cNvPr id="3" name="Pladsholder til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Lovens ikrafttræden vil ske etapevis: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De nye sikkerhedskrav skal gælde fra den 9. februar 2019.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      </a:t>
            </a:r>
            <a:r>
              <a:rPr lang="da-DK" sz="1400" dirty="0" smtClean="0"/>
              <a:t>På samme tidspunkt som den delegerede forordning skal anvendes.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 smtClean="0"/>
              <a:t>Frem til februar 2019 bemyndiges ministeriet og Lægemiddelstyrelsen til at fastsætte regler om den praktiske gennemførelse.</a:t>
            </a:r>
          </a:p>
          <a:p>
            <a:pPr marL="0" indent="0">
              <a:buNone/>
            </a:pPr>
            <a:r>
              <a:rPr lang="da-DK" b="1" dirty="0" smtClean="0"/>
              <a:t>Så hele emballagesystemet kan fungere fra februar 2019.</a:t>
            </a:r>
            <a:endParaRPr lang="da-DK" sz="1800" b="1" dirty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r>
              <a:rPr lang="da-DK" dirty="0" smtClean="0"/>
              <a:t> 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		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21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Hvorfor indføres de nye sikkerhedskrav?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400" dirty="0" smtClean="0"/>
              <a:t>På grund af stigende forekomst af forfalskede lægemidler - ifølge WHO omkring 1% af alle lægemidler – måske flere.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400" dirty="0" smtClean="0"/>
              <a:t>Herhjemme er enkelte forfalskninger trukket tilbage fra den legale forsyningskæde.</a:t>
            </a:r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Alvorlig sundhedstrussel?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400" dirty="0" smtClean="0"/>
              <a:t>Ja – forfalskninger kan være farlige. Fx mangle vigtige aktivstoffer.  </a:t>
            </a:r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pPr marL="0" indent="0">
              <a:buNone/>
            </a:pPr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31999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Global indsats mod forfalsket medicin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b="1" dirty="0" smtClean="0"/>
              <a:t>WHO – </a:t>
            </a:r>
            <a:r>
              <a:rPr lang="da-DK" dirty="0" smtClean="0"/>
              <a:t>indsatsen har høj prioritet</a:t>
            </a:r>
          </a:p>
          <a:p>
            <a:r>
              <a:rPr lang="da-DK" b="1" dirty="0" smtClean="0"/>
              <a:t>Europarådet – </a:t>
            </a:r>
            <a:r>
              <a:rPr lang="da-DK" dirty="0" smtClean="0"/>
              <a:t>vedtog </a:t>
            </a:r>
            <a:r>
              <a:rPr lang="da-DK" dirty="0" err="1" smtClean="0"/>
              <a:t>Medicrime</a:t>
            </a:r>
            <a:r>
              <a:rPr lang="da-DK" dirty="0" smtClean="0"/>
              <a:t>-konventionen i 2011.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sz="1200" dirty="0" smtClean="0"/>
              <a:t>Første </a:t>
            </a:r>
            <a:r>
              <a:rPr lang="da-DK" sz="1200" dirty="0"/>
              <a:t>internationale konvention, der </a:t>
            </a:r>
            <a:r>
              <a:rPr lang="da-DK" sz="1200" dirty="0" smtClean="0"/>
              <a:t>kriminaliserer </a:t>
            </a:r>
            <a:r>
              <a:rPr lang="da-DK" sz="1200" dirty="0"/>
              <a:t>produktion og salg af </a:t>
            </a:r>
            <a:r>
              <a:rPr lang="da-DK" sz="1200" dirty="0" smtClean="0"/>
              <a:t>forfalsket medicin </a:t>
            </a:r>
            <a:endParaRPr lang="da-DK" sz="1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da-DK" sz="1200" dirty="0" smtClean="0"/>
              <a:t>Etablerer rammer </a:t>
            </a:r>
            <a:r>
              <a:rPr lang="da-DK" sz="1200" dirty="0"/>
              <a:t>for nationalt og internationalt samarbejde </a:t>
            </a:r>
            <a:r>
              <a:rPr lang="da-DK" sz="1200" dirty="0" smtClean="0"/>
              <a:t>på tværs af myndigheder.</a:t>
            </a:r>
          </a:p>
          <a:p>
            <a:r>
              <a:rPr lang="da-DK" b="1" dirty="0" smtClean="0"/>
              <a:t>EU-direktiv</a:t>
            </a:r>
            <a:r>
              <a:rPr lang="da-DK" dirty="0" smtClean="0"/>
              <a:t> fra 2011 til forhindring af forfalsket medicin i den lovlige forsyningskæde.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sz="1200" dirty="0" smtClean="0"/>
              <a:t>Her kom nye krav – bl.a. til fremstilling, indførsel og onlineforhandling af medicin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sz="1200" dirty="0" smtClean="0"/>
              <a:t>Her kom også pligt til at underrette myndighederne ved mistanke om forfalskninger.   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2585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Dansk indsats mod forfalsket medicin</a:t>
            </a:r>
            <a:r>
              <a:rPr lang="da-DK" dirty="0" smtClean="0"/>
              <a:t>     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b="1" dirty="0" smtClean="0"/>
              <a:t>Direktivet om forfalskede lægemidler</a:t>
            </a:r>
            <a:r>
              <a:rPr lang="da-DK" dirty="0" smtClean="0"/>
              <a:t> gennemføres gradvist i dansk ret – efterhånden som Kommissionen skaber grundlag for det.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Hovedparten af direktivet blev gennemført ved ændringer af lægemiddelloven i 2012.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I 2014 blev indført kontrol af lægemidler i transit.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Krav i direktivet til lægemiddelemballage har ventet på Kommissionens  delegerede forordning om sikkerhedselementer.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0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/>
              <a:t>Forordning 2016/161 om sikkerhedselementer på lægemidlers emballage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Forordningen om sikkerhedskrav til lægemiddelemballage blev offentliggjort den 9. februar i år. Den skal anvendes efter 3 år.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Det vil sige fra den 9. februar 2019 – som jeg sagde før. 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To betydelige ændringer, der fungerer som bevis for,  at et lægemiddel ikke er forfalsket:</a:t>
            </a:r>
          </a:p>
          <a:p>
            <a:pPr lvl="1">
              <a:buFont typeface="+mj-lt"/>
              <a:buAutoNum type="arabicParenR"/>
            </a:pPr>
            <a:r>
              <a:rPr lang="da-DK" dirty="0" smtClean="0"/>
              <a:t>En unik 2D-stregkode til kontrol af ægtheden med tilknyttet datalagring</a:t>
            </a:r>
          </a:p>
          <a:p>
            <a:pPr lvl="1">
              <a:buFont typeface="+mj-lt"/>
              <a:buAutoNum type="arabicParenR"/>
            </a:pPr>
            <a:r>
              <a:rPr lang="da-DK" dirty="0" smtClean="0"/>
              <a:t>En sikring på hver pakning, der viser, at den ikke har været åbnet.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 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99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Virksomhedernes ansvar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Forordningen overlader det til </a:t>
            </a:r>
            <a:r>
              <a:rPr lang="da-DK" dirty="0" smtClean="0"/>
              <a:t>lægemiddelindustrien at </a:t>
            </a:r>
            <a:r>
              <a:rPr lang="da-DK" dirty="0"/>
              <a:t>sørge for den praktiske gennemførelse af sikkerhedskravene.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/>
              <a:t>Fx skal fremstillere og indehavere af markedsføringstilladelser etablere juridiske enheder til at oprette og forvalte datalagringen.</a:t>
            </a:r>
          </a:p>
          <a:p>
            <a:r>
              <a:rPr lang="da-DK" dirty="0" smtClean="0"/>
              <a:t>Lægemiddelstyrelsen vil redegøre nærmere for de to ordninger</a:t>
            </a:r>
          </a:p>
          <a:p>
            <a:r>
              <a:rPr lang="da-DK" dirty="0" smtClean="0"/>
              <a:t>Lif vil orientere om arbejdet med datalagringssystemet</a:t>
            </a:r>
          </a:p>
        </p:txBody>
      </p:sp>
    </p:spTree>
    <p:extLst>
      <p:ext uri="{BB962C8B-B14F-4D97-AF65-F5344CB8AC3E}">
        <p14:creationId xmlns:p14="http://schemas.microsoft.com/office/powerpoint/2010/main" val="34553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smtClean="0"/>
              <a:t>Fortsat og styrket indsats mod forfalskede lægemidler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sz="1600" dirty="0" smtClean="0"/>
              <a:t>Med forordningen og en vedtagelse af lovforslaget får vi klare retlige rammer for de fremtidige ekstra sikkerhedskrav.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 smtClean="0"/>
              <a:t>Fælles ansvar for virksomheder, brancheorganisationer, apoteker, andre salgssteder, myndigheder og borgere at værne om lægemiddelsikkerheden</a:t>
            </a:r>
          </a:p>
          <a:p>
            <a:pPr marL="0" indent="0">
              <a:buNone/>
            </a:pPr>
            <a:r>
              <a:rPr lang="da-DK" sz="1600" dirty="0" smtClean="0"/>
              <a:t>  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1400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æsentation 11.1.16">
  <a:themeElements>
    <a:clrScheme name="DK - IM skabel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K - IM skabel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rgbClr val="08326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rgbClr val="08326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K - IM skabel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K - IM skabel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- IM skabel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- IM skabel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- IM skabel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- IM skabel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- IM skabel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rugerdefineret design">
  <a:themeElements>
    <a:clrScheme name="Brugerdefinere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ugerdefinere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rgbClr val="08326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rgbClr val="08326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rugerdefinere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 11.1.16</Template>
  <TotalTime>1250</TotalTime>
  <Words>825</Words>
  <Application>Microsoft Office PowerPoint</Application>
  <PresentationFormat>Skærmshow (4:3)</PresentationFormat>
  <Paragraphs>107</Paragraphs>
  <Slides>9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Arial</vt:lpstr>
      <vt:lpstr>Courier New</vt:lpstr>
      <vt:lpstr>Times New Roman</vt:lpstr>
      <vt:lpstr>Wingdings</vt:lpstr>
      <vt:lpstr>Præsentation 11.1.16</vt:lpstr>
      <vt:lpstr>Brugerdefineret design</vt:lpstr>
      <vt:lpstr>Sikkerhedskrav til lægemiddelemballage</vt:lpstr>
      <vt:lpstr>Proces for lovforslaget</vt:lpstr>
      <vt:lpstr>Ikrafttrædelse</vt:lpstr>
      <vt:lpstr>Baggrund</vt:lpstr>
      <vt:lpstr>Global indsats mod forfalsket medicin</vt:lpstr>
      <vt:lpstr>Dansk indsats mod forfalsket medicin      </vt:lpstr>
      <vt:lpstr>Forordning 2016/161 om sikkerhedselementer på lægemidlers emballage</vt:lpstr>
      <vt:lpstr>Virksomhedernes ansvar</vt:lpstr>
      <vt:lpstr>Fortsat og styrket indsats mod forfalskede lægemidler</vt:lpstr>
    </vt:vector>
  </TitlesOfParts>
  <Company>National Board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</dc:title>
  <dc:creator>Hanne Bonne Jørgensen</dc:creator>
  <cp:lastModifiedBy>Jakob Lundsteen</cp:lastModifiedBy>
  <cp:revision>168</cp:revision>
  <cp:lastPrinted>2016-08-25T12:30:28Z</cp:lastPrinted>
  <dcterms:created xsi:type="dcterms:W3CDTF">2016-01-06T13:04:22Z</dcterms:created>
  <dcterms:modified xsi:type="dcterms:W3CDTF">2016-08-29T07:54:04Z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th">
    <vt:lpwstr>C:\DOCUME~1\summph\LOKALE~1\Temp\SJ20091008081628570 [DOK115769].PPT</vt:lpwstr>
  </property>
  <property fmtid="{D5CDD505-2E9C-101B-9397-08002B2CF9AE}" pid="3" name="title">
    <vt:lpwstr>Godt på vej mod et sundere Danmark  - 8 store skridt der gør et godt sundhedsvæsen endnu bedre</vt:lpwstr>
  </property>
  <property fmtid="{D5CDD505-2E9C-101B-9397-08002B2CF9AE}" pid="4" name="command">
    <vt:lpwstr/>
  </property>
</Properties>
</file>