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9" r:id="rId3"/>
    <p:sldId id="266" r:id="rId4"/>
    <p:sldId id="282" r:id="rId5"/>
    <p:sldId id="279" r:id="rId6"/>
    <p:sldId id="270" r:id="rId7"/>
    <p:sldId id="280" r:id="rId8"/>
    <p:sldId id="281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74" d="100"/>
          <a:sy n="74" d="100"/>
        </p:scale>
        <p:origin x="116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regneark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rgbClr val="00647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AEA-43B9-AF35-D5EA3EBD511B}"/>
              </c:ext>
            </c:extLst>
          </c:dPt>
          <c:dPt>
            <c:idx val="1"/>
            <c:bubble3D val="0"/>
            <c:spPr>
              <a:solidFill>
                <a:srgbClr val="00647D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AEA-43B9-AF35-D5EA3EBD511B}"/>
              </c:ext>
            </c:extLst>
          </c:dPt>
          <c:dPt>
            <c:idx val="2"/>
            <c:bubble3D val="0"/>
            <c:spPr>
              <a:solidFill>
                <a:srgbClr val="00647D">
                  <a:alpha val="6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AEA-43B9-AF35-D5EA3EBD511B}"/>
              </c:ext>
            </c:extLst>
          </c:dPt>
          <c:dPt>
            <c:idx val="3"/>
            <c:bubble3D val="0"/>
            <c:spPr>
              <a:solidFill>
                <a:schemeClr val="accent6">
                  <a:alpha val="40000"/>
                </a:scheme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BAEA-43B9-AF35-D5EA3EBD511B}"/>
              </c:ext>
            </c:extLst>
          </c:dPt>
          <c:cat>
            <c:strRef>
              <c:f>'Ark1'!$A$2:$A$5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AEA-43B9-AF35-D5EA3EBD51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'Ark1'!$B$1</c:f>
              <c:strCache>
                <c:ptCount val="1"/>
                <c:pt idx="0">
                  <c:v>Salg</c:v>
                </c:pt>
              </c:strCache>
            </c:strRef>
          </c:tx>
          <c:dPt>
            <c:idx val="0"/>
            <c:bubble3D val="0"/>
            <c:spPr>
              <a:solidFill>
                <a:srgbClr val="00647D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4570-4772-90F1-D458E629E7EA}"/>
              </c:ext>
            </c:extLst>
          </c:dPt>
          <c:dPt>
            <c:idx val="1"/>
            <c:bubble3D val="0"/>
            <c:spPr>
              <a:solidFill>
                <a:srgbClr val="00647D">
                  <a:alpha val="8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4570-4772-90F1-D458E629E7EA}"/>
              </c:ext>
            </c:extLst>
          </c:dPt>
          <c:dPt>
            <c:idx val="2"/>
            <c:bubble3D val="0"/>
            <c:spPr>
              <a:solidFill>
                <a:srgbClr val="00647D">
                  <a:alpha val="6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4570-4772-90F1-D458E629E7EA}"/>
              </c:ext>
            </c:extLst>
          </c:dPt>
          <c:dPt>
            <c:idx val="3"/>
            <c:bubble3D val="0"/>
            <c:spPr>
              <a:solidFill>
                <a:srgbClr val="00647D">
                  <a:alpha val="40000"/>
                </a:srgbClr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4570-4772-90F1-D458E629E7EA}"/>
              </c:ext>
            </c:extLst>
          </c:dPt>
          <c:cat>
            <c:strRef>
              <c:f>'Ark1'!$A$2:$A$5</c:f>
              <c:strCache>
                <c:ptCount val="4"/>
                <c:pt idx="0">
                  <c:v>1. kvartal</c:v>
                </c:pt>
                <c:pt idx="1">
                  <c:v>2. kvartal</c:v>
                </c:pt>
                <c:pt idx="2">
                  <c:v>3. kvartal</c:v>
                </c:pt>
                <c:pt idx="3">
                  <c:v>4. kvartal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4570-4772-90F1-D458E629E7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a-D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'Ark1'!$B$1</c:f>
              <c:strCache>
                <c:ptCount val="1"/>
                <c:pt idx="0">
                  <c:v>Serie 1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7579-4465-B2C6-4E6EA8F27B3E}"/>
            </c:ext>
          </c:extLst>
        </c:ser>
        <c:ser>
          <c:idx val="1"/>
          <c:order val="1"/>
          <c:tx>
            <c:strRef>
              <c:f>'Ark1'!$C$1</c:f>
              <c:strCache>
                <c:ptCount val="1"/>
                <c:pt idx="0">
                  <c:v>Serie 2</c:v>
                </c:pt>
              </c:strCache>
            </c:strRef>
          </c:tx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7579-4465-B2C6-4E6EA8F27B3E}"/>
            </c:ext>
          </c:extLst>
        </c:ser>
        <c:ser>
          <c:idx val="2"/>
          <c:order val="2"/>
          <c:tx>
            <c:strRef>
              <c:f>'Ark1'!$D$1</c:f>
              <c:strCache>
                <c:ptCount val="1"/>
                <c:pt idx="0">
                  <c:v>Serie 3</c:v>
                </c:pt>
              </c:strCache>
            </c:strRef>
          </c:tx>
          <c:spPr>
            <a:solidFill>
              <a:srgbClr val="8A8B8D"/>
            </a:solidFill>
          </c:spPr>
          <c:invertIfNegative val="0"/>
          <c:cat>
            <c:strRef>
              <c:f>'Ark1'!$A$2:$A$5</c:f>
              <c:strCache>
                <c:ptCount val="4"/>
                <c:pt idx="0">
                  <c:v>Kategori 1</c:v>
                </c:pt>
                <c:pt idx="1">
                  <c:v>Kategori 2</c:v>
                </c:pt>
                <c:pt idx="2">
                  <c:v>Kategori 3</c:v>
                </c:pt>
                <c:pt idx="3">
                  <c:v>Kategori 4</c:v>
                </c:pt>
              </c:strCache>
            </c:strRef>
          </c:cat>
          <c:val>
            <c:numRef>
              <c:f>'Ark1'!$D$2:$D$5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7579-4465-B2C6-4E6EA8F27B3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74638360"/>
        <c:axId val="271895016"/>
      </c:barChart>
      <c:catAx>
        <c:axId val="2746383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71895016"/>
        <c:crosses val="autoZero"/>
        <c:auto val="1"/>
        <c:lblAlgn val="ctr"/>
        <c:lblOffset val="100"/>
        <c:noMultiLvlLbl val="0"/>
      </c:catAx>
      <c:valAx>
        <c:axId val="271895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7463836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da-DK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461B0-2A90-4EB3-91A3-FA290A3E4185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1B68A0-81CD-4FCF-A0E1-E5A3B5B286A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9674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68A0-81CD-4FCF-A0E1-E5A3B5B286AC}" type="slidenum">
              <a:rPr lang="da-DK" smtClean="0"/>
              <a:t>1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018999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43BC7-E2E8-47E1-BA87-B2DFB4142B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8704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469EC6-4839-4D7F-BDF5-2F5EEC93F3B8}" type="slidenum">
              <a:rPr lang="da-DK" smtClean="0"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6864502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28893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68A0-81CD-4FCF-A0E1-E5A3B5B286A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057703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6B43BC7-E2E8-47E1-BA87-B2DFB4142BDF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589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68A0-81CD-4FCF-A0E1-E5A3B5B286AC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7152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1B68A0-81CD-4FCF-A0E1-E5A3B5B286AC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5507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YAN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660" y="2281809"/>
            <a:ext cx="7839808" cy="1227137"/>
          </a:xfrm>
        </p:spPr>
        <p:txBody>
          <a:bodyPr/>
          <a:lstStyle>
            <a:lvl1pPr>
              <a:lnSpc>
                <a:spcPts val="3877"/>
              </a:lnSpc>
              <a:tabLst>
                <a:tab pos="2813609" algn="l"/>
              </a:tabLst>
              <a:defRPr sz="3692"/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433" y="3501009"/>
            <a:ext cx="7810500" cy="555625"/>
          </a:xfrm>
        </p:spPr>
        <p:txBody>
          <a:bodyPr/>
          <a:lstStyle>
            <a:lvl1pPr>
              <a:lnSpc>
                <a:spcPts val="1477"/>
              </a:lnSpc>
              <a:defRPr sz="1292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1" y="6465889"/>
            <a:ext cx="4769827" cy="179387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44608" y="6465889"/>
            <a:ext cx="332643" cy="179387"/>
          </a:xfrm>
        </p:spPr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AutoShape 4"/>
          <p:cNvSpPr>
            <a:spLocks/>
          </p:cNvSpPr>
          <p:nvPr/>
        </p:nvSpPr>
        <p:spPr bwMode="gray">
          <a:xfrm>
            <a:off x="-2340768" y="40805"/>
            <a:ext cx="1853711" cy="14202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r>
              <a:rPr lang="da-DK" sz="923" b="1" noProof="0" dirty="0" smtClean="0">
                <a:solidFill>
                  <a:schemeClr val="bg1"/>
                </a:solidFill>
                <a:cs typeface="Arial" charset="0"/>
              </a:rPr>
              <a:t>Forside</a:t>
            </a:r>
            <a:endParaRPr lang="da-DK" sz="923" noProof="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0" name="Picture 35" descr="Lif_RGB"/>
          <p:cNvPicPr>
            <a:picLocks noChangeAspect="1" noChangeArrowheads="1"/>
          </p:cNvPicPr>
          <p:nvPr/>
        </p:nvPicPr>
        <p:blipFill>
          <a:blip r:embed="rId2"/>
          <a:srcRect l="13371" t="23993" r="15079" b="24568"/>
          <a:stretch>
            <a:fillRect/>
          </a:stretch>
        </p:blipFill>
        <p:spPr bwMode="auto">
          <a:xfrm>
            <a:off x="8088923" y="339254"/>
            <a:ext cx="737088" cy="425450"/>
          </a:xfrm>
          <a:prstGeom prst="rect">
            <a:avLst/>
          </a:prstGeom>
          <a:noFill/>
        </p:spPr>
      </p:pic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-20055" y="4293097"/>
            <a:ext cx="9172710" cy="1840111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28" name="Picture 4" descr="C:\Users\mho\Desktop\Opdatering af powerpoint Lif\Assets\Hvide_Prikker_20_opa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4407166"/>
            <a:ext cx="5583390" cy="16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7785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fsnit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3075707"/>
            <a:ext cx="8375084" cy="900112"/>
          </a:xfrm>
        </p:spPr>
        <p:txBody>
          <a:bodyPr/>
          <a:lstStyle>
            <a:lvl1pPr algn="ctr">
              <a:defRPr sz="3692"/>
            </a:lvl1pPr>
          </a:lstStyle>
          <a:p>
            <a:r>
              <a:rPr lang="da-DK" dirty="0" smtClean="0"/>
              <a:t>Afsnit titel</a:t>
            </a:r>
            <a:endParaRPr lang="da-DK" dirty="0"/>
          </a:p>
        </p:txBody>
      </p:sp>
      <p:sp>
        <p:nvSpPr>
          <p:cNvPr id="7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384458" y="4077074"/>
            <a:ext cx="8375084" cy="2880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titel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1316348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fsluttend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Pladsholder til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1719235" y="4797153"/>
            <a:ext cx="5705531" cy="1368177"/>
          </a:xfrm>
        </p:spPr>
        <p:txBody>
          <a:bodyPr>
            <a:normAutofit fontScale="92500" lnSpcReduction="10000"/>
          </a:bodyPr>
          <a:lstStyle>
            <a:lvl1pPr algn="ctr">
              <a:defRPr sz="2585" baseline="0"/>
            </a:lvl1pPr>
          </a:lstStyle>
          <a:p>
            <a:r>
              <a:rPr lang="da-DK" dirty="0" smtClean="0"/>
              <a:t>Afsluttende kommentarer</a:t>
            </a:r>
            <a:endParaRPr lang="da-DK" dirty="0"/>
          </a:p>
        </p:txBody>
      </p:sp>
      <p:pic>
        <p:nvPicPr>
          <p:cNvPr id="7" name="Picture 2" descr="C:\Users\mho\Desktop\Opdatering af powerpoint Lif\Assets\Lif_RGB_i-farver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19" t="7293" r="5603" b="8177"/>
          <a:stretch/>
        </p:blipFill>
        <p:spPr bwMode="auto">
          <a:xfrm>
            <a:off x="2618079" y="1340769"/>
            <a:ext cx="3907842" cy="2201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4"/>
          <p:cNvSpPr>
            <a:spLocks/>
          </p:cNvSpPr>
          <p:nvPr/>
        </p:nvSpPr>
        <p:spPr bwMode="gray">
          <a:xfrm>
            <a:off x="-2340768" y="40805"/>
            <a:ext cx="1853711" cy="14202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r>
              <a:rPr lang="da-DK" sz="923" b="1" noProof="0" dirty="0" smtClean="0">
                <a:solidFill>
                  <a:schemeClr val="bg1"/>
                </a:solidFill>
                <a:cs typeface="Arial" charset="0"/>
              </a:rPr>
              <a:t>Afslutningslide</a:t>
            </a:r>
          </a:p>
        </p:txBody>
      </p:sp>
      <p:sp>
        <p:nvSpPr>
          <p:cNvPr id="10" name="Tekstboks 9"/>
          <p:cNvSpPr txBox="1"/>
          <p:nvPr/>
        </p:nvSpPr>
        <p:spPr>
          <a:xfrm>
            <a:off x="0" y="3717032"/>
            <a:ext cx="9144000" cy="433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FontTx/>
              <a:buNone/>
            </a:pPr>
            <a:r>
              <a:rPr lang="da-DK" sz="2215" b="0" dirty="0" smtClean="0">
                <a:solidFill>
                  <a:srgbClr val="00AADC"/>
                </a:solidFill>
              </a:rPr>
              <a:t>Medicinindustriens</a:t>
            </a:r>
            <a:r>
              <a:rPr lang="da-DK" sz="2215" b="0" baseline="0" dirty="0" smtClean="0">
                <a:solidFill>
                  <a:srgbClr val="00AADC"/>
                </a:solidFill>
              </a:rPr>
              <a:t> </a:t>
            </a:r>
            <a:r>
              <a:rPr lang="da-DK" sz="2215" b="0" dirty="0" smtClean="0">
                <a:solidFill>
                  <a:srgbClr val="00AADC"/>
                </a:solidFill>
              </a:rPr>
              <a:t>stemme i Danmark</a:t>
            </a:r>
            <a:endParaRPr lang="da-DK" sz="2215" b="0" dirty="0">
              <a:solidFill>
                <a:srgbClr val="00AADC"/>
              </a:solidFill>
            </a:endParaRPr>
          </a:p>
        </p:txBody>
      </p:sp>
      <p:pic>
        <p:nvPicPr>
          <p:cNvPr id="1027" name="Picture 3" descr="C:\Users\mho\Desktop\Medicinindustriens-stemme-i-danmark_prikker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7226" y="4725144"/>
            <a:ext cx="1927599" cy="22692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26670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pic>
        <p:nvPicPr>
          <p:cNvPr id="8" name="Picture 14" descr="fke3b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813288" y="3673475"/>
            <a:ext cx="430823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7"/>
          <p:cNvSpPr txBox="1"/>
          <p:nvPr/>
        </p:nvSpPr>
        <p:spPr>
          <a:xfrm>
            <a:off x="-1427367" y="2446338"/>
            <a:ext cx="1327721" cy="2030556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da-DK" sz="1015" noProof="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da-DK" sz="1015" noProof="0">
                <a:solidFill>
                  <a:schemeClr val="bg1"/>
                </a:solidFill>
                <a:cs typeface="Arial" charset="0"/>
              </a:rPr>
            </a:br>
            <a:endParaRPr lang="da-DK" sz="1015" noProof="0">
              <a:solidFill>
                <a:schemeClr val="bg1"/>
              </a:solidFill>
              <a:cs typeface="Arial" charset="0"/>
            </a:endParaRPr>
          </a:p>
          <a:p>
            <a:pPr algn="r"/>
            <a:r>
              <a:rPr lang="da-DK" sz="1015" noProof="0">
                <a:solidFill>
                  <a:schemeClr val="bg1"/>
                </a:solidFill>
                <a:cs typeface="Arial" charset="0"/>
              </a:rPr>
              <a:t>For at få punkt-opstilling på teksten (flere </a:t>
            </a:r>
            <a:r>
              <a:rPr lang="da-DK" sz="1015" noProof="0" smtClean="0">
                <a:solidFill>
                  <a:schemeClr val="bg1"/>
                </a:solidFill>
                <a:cs typeface="Arial" charset="0"/>
              </a:rPr>
              <a:t>niveauer </a:t>
            </a:r>
            <a:r>
              <a:rPr lang="da-DK" sz="1015" noProof="0">
                <a:solidFill>
                  <a:schemeClr val="bg1"/>
                </a:solidFill>
                <a:cs typeface="Arial" charset="0"/>
              </a:rPr>
              <a:t>findes), brug forøg listeniveau</a:t>
            </a:r>
          </a:p>
          <a:p>
            <a:pPr algn="r"/>
            <a:endParaRPr lang="da-DK" sz="1015" noProof="0">
              <a:solidFill>
                <a:schemeClr val="bg1"/>
              </a:solidFill>
              <a:cs typeface="Arial" charset="0"/>
            </a:endParaRPr>
          </a:p>
          <a:p>
            <a:pPr algn="r"/>
            <a:endParaRPr lang="da-DK" sz="1015" noProof="0">
              <a:solidFill>
                <a:schemeClr val="bg1"/>
              </a:solidFill>
              <a:cs typeface="Arial" charset="0"/>
            </a:endParaRPr>
          </a:p>
          <a:p>
            <a:pPr algn="r"/>
            <a:r>
              <a:rPr lang="da-DK" sz="1015" noProof="0">
                <a:solidFill>
                  <a:schemeClr val="bg1"/>
                </a:solidFill>
                <a:cs typeface="Arial" charset="0"/>
              </a:rPr>
              <a:t>For at få </a:t>
            </a:r>
            <a:r>
              <a:rPr lang="da-DK" sz="1015" noProof="0" smtClean="0">
                <a:solidFill>
                  <a:schemeClr val="bg1"/>
                </a:solidFill>
                <a:cs typeface="Arial" charset="0"/>
              </a:rPr>
              <a:t>venstrestillet </a:t>
            </a:r>
            <a:r>
              <a:rPr lang="da-DK" sz="1015" noProof="0">
                <a:solidFill>
                  <a:schemeClr val="bg1"/>
                </a:solidFill>
                <a:cs typeface="Arial" charset="0"/>
              </a:rPr>
              <a:t>tekst uden punktopstilling, brug formindsk listeniveau</a:t>
            </a:r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>
            <a:off x="-1296866" y="2384425"/>
            <a:ext cx="119722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662" noProof="0"/>
          </a:p>
        </p:txBody>
      </p:sp>
      <p:pic>
        <p:nvPicPr>
          <p:cNvPr id="11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13996" y="4687889"/>
            <a:ext cx="465992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" name="Line 16"/>
          <p:cNvSpPr>
            <a:spLocks noChangeShapeType="1"/>
          </p:cNvSpPr>
          <p:nvPr/>
        </p:nvSpPr>
        <p:spPr bwMode="auto">
          <a:xfrm flipV="1">
            <a:off x="-489438" y="49768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13" name="Line 17"/>
          <p:cNvSpPr>
            <a:spLocks noChangeShapeType="1"/>
          </p:cNvSpPr>
          <p:nvPr/>
        </p:nvSpPr>
        <p:spPr bwMode="auto">
          <a:xfrm>
            <a:off x="-347296" y="4687889"/>
            <a:ext cx="19929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14" name="Line 18"/>
          <p:cNvSpPr>
            <a:spLocks noChangeShapeType="1"/>
          </p:cNvSpPr>
          <p:nvPr/>
        </p:nvSpPr>
        <p:spPr bwMode="auto">
          <a:xfrm flipH="1">
            <a:off x="-347296" y="4687889"/>
            <a:ext cx="19929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15" name="Line 19"/>
          <p:cNvSpPr>
            <a:spLocks noChangeShapeType="1"/>
          </p:cNvSpPr>
          <p:nvPr/>
        </p:nvSpPr>
        <p:spPr bwMode="auto">
          <a:xfrm>
            <a:off x="-813289" y="3644900"/>
            <a:ext cx="19929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16" name="Line 20"/>
          <p:cNvSpPr>
            <a:spLocks noChangeShapeType="1"/>
          </p:cNvSpPr>
          <p:nvPr/>
        </p:nvSpPr>
        <p:spPr bwMode="auto">
          <a:xfrm flipH="1">
            <a:off x="-813289" y="3644900"/>
            <a:ext cx="199292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17" name="Line 21"/>
          <p:cNvSpPr>
            <a:spLocks noChangeShapeType="1"/>
          </p:cNvSpPr>
          <p:nvPr/>
        </p:nvSpPr>
        <p:spPr bwMode="auto">
          <a:xfrm flipH="1">
            <a:off x="-347296" y="3765550"/>
            <a:ext cx="199292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da-DK" sz="1662" noProof="0"/>
          </a:p>
        </p:txBody>
      </p:sp>
      <p:sp>
        <p:nvSpPr>
          <p:cNvPr id="20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721942"/>
            <a:ext cx="8375084" cy="690835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23" name="Content Placeholder 2"/>
          <p:cNvSpPr>
            <a:spLocks noGrp="1"/>
          </p:cNvSpPr>
          <p:nvPr>
            <p:ph idx="1"/>
          </p:nvPr>
        </p:nvSpPr>
        <p:spPr>
          <a:xfrm>
            <a:off x="4638469" y="1628800"/>
            <a:ext cx="4121073" cy="4536504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24" name="Content Placeholder 2"/>
          <p:cNvSpPr>
            <a:spLocks noGrp="1"/>
          </p:cNvSpPr>
          <p:nvPr>
            <p:ph idx="13"/>
          </p:nvPr>
        </p:nvSpPr>
        <p:spPr>
          <a:xfrm>
            <a:off x="384458" y="1633823"/>
            <a:ext cx="3988135" cy="4536504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1670222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721942"/>
            <a:ext cx="8375084" cy="690835"/>
          </a:xfrm>
        </p:spPr>
        <p:txBody>
          <a:bodyPr/>
          <a:lstStyle>
            <a:lvl1pPr algn="l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384458" y="1633823"/>
            <a:ext cx="3988135" cy="4536504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8" name="Pladsholder til billede 7"/>
          <p:cNvSpPr>
            <a:spLocks noGrp="1"/>
          </p:cNvSpPr>
          <p:nvPr>
            <p:ph type="pic" sz="quarter" idx="14" hasCustomPrompt="1"/>
          </p:nvPr>
        </p:nvSpPr>
        <p:spPr>
          <a:xfrm>
            <a:off x="4638470" y="1628801"/>
            <a:ext cx="4122126" cy="4537075"/>
          </a:xfrm>
        </p:spPr>
        <p:txBody>
          <a:bodyPr/>
          <a:lstStyle>
            <a:lvl1pPr>
              <a:defRPr/>
            </a:lvl1pPr>
          </a:lstStyle>
          <a:p>
            <a:r>
              <a:rPr lang="da-DK" dirty="0" smtClean="0"/>
              <a:t>Klik for at tilføje billede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276040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lede og to spalter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ja-JP" noProof="0" smtClean="0"/>
              <a:t>Klik for at redigere i master</a:t>
            </a:r>
            <a:endParaRPr lang="da-DK" altLang="ja-JP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4638469" y="1628800"/>
            <a:ext cx="4137275" cy="4536504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4"/>
          </p:nvPr>
        </p:nvSpPr>
        <p:spPr>
          <a:xfrm>
            <a:off x="384458" y="4005064"/>
            <a:ext cx="3988135" cy="2160240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11" name="Picture Placeholder 10"/>
          <p:cNvSpPr>
            <a:spLocks noGrp="1"/>
          </p:cNvSpPr>
          <p:nvPr>
            <p:ph type="pic" sz="quarter" idx="15"/>
          </p:nvPr>
        </p:nvSpPr>
        <p:spPr>
          <a:xfrm>
            <a:off x="384458" y="1628800"/>
            <a:ext cx="3988135" cy="2087992"/>
          </a:xfrm>
          <a:noFill/>
        </p:spPr>
        <p:txBody>
          <a:bodyPr/>
          <a:lstStyle/>
          <a:p>
            <a:r>
              <a:rPr lang="da-DK" noProof="0" dirty="0" smtClean="0"/>
              <a:t>Klik på ikonet for at tilføje et billede</a:t>
            </a:r>
            <a:endParaRPr lang="da-DK" noProof="0" dirty="0"/>
          </a:p>
        </p:txBody>
      </p:sp>
    </p:spTree>
    <p:extLst>
      <p:ext uri="{BB962C8B-B14F-4D97-AF65-F5344CB8AC3E}">
        <p14:creationId xmlns:p14="http://schemas.microsoft.com/office/powerpoint/2010/main" val="2805229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4458" y="1628801"/>
            <a:ext cx="4008468" cy="2430481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38469" y="1628801"/>
            <a:ext cx="4154891" cy="2430481"/>
          </a:xfrm>
        </p:spPr>
        <p:txBody>
          <a:bodyPr/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384458" y="4293096"/>
            <a:ext cx="4008468" cy="1800200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8469" y="4293096"/>
            <a:ext cx="4121073" cy="1800200"/>
          </a:xfrm>
        </p:spPr>
        <p:txBody>
          <a:bodyPr/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  <a:endParaRPr lang="da-DK" noProof="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63820" y="6465889"/>
            <a:ext cx="2133600" cy="179387"/>
          </a:xfrm>
        </p:spPr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465889"/>
            <a:ext cx="4771292" cy="179387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146073" y="6465889"/>
            <a:ext cx="332642" cy="179387"/>
          </a:xfrm>
        </p:spPr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84458" y="721942"/>
            <a:ext cx="8375084" cy="690835"/>
          </a:xfrm>
        </p:spPr>
        <p:txBody>
          <a:bodyPr/>
          <a:lstStyle/>
          <a:p>
            <a:r>
              <a:rPr lang="da-DK" altLang="ja-JP" noProof="0" smtClean="0"/>
              <a:t>Klik for at redigere i master</a:t>
            </a:r>
            <a:endParaRPr lang="da-DK" altLang="ja-JP" noProof="0"/>
          </a:p>
        </p:txBody>
      </p:sp>
    </p:spTree>
    <p:extLst>
      <p:ext uri="{BB962C8B-B14F-4D97-AF65-F5344CB8AC3E}">
        <p14:creationId xmlns:p14="http://schemas.microsoft.com/office/powerpoint/2010/main" val="15048625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til k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97945" cy="6858000"/>
          </a:xfrm>
          <a:noFill/>
        </p:spPr>
        <p:txBody>
          <a:bodyPr/>
          <a:lstStyle/>
          <a:p>
            <a:endParaRPr lang="da-DK" dirty="0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itel 1"/>
          <p:cNvSpPr txBox="1">
            <a:spLocks/>
          </p:cNvSpPr>
          <p:nvPr/>
        </p:nvSpPr>
        <p:spPr bwMode="auto">
          <a:xfrm>
            <a:off x="384459" y="2715667"/>
            <a:ext cx="8375084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sz="2954" kern="0" dirty="0" smtClean="0">
                <a:solidFill>
                  <a:schemeClr val="bg1"/>
                </a:solidFill>
              </a:rPr>
              <a:t>Kort overskrift</a:t>
            </a:r>
            <a:endParaRPr lang="da-DK" sz="2954" kern="0" dirty="0">
              <a:solidFill>
                <a:schemeClr val="bg1"/>
              </a:solidFill>
            </a:endParaRPr>
          </a:p>
        </p:txBody>
      </p:sp>
      <p:sp>
        <p:nvSpPr>
          <p:cNvPr id="2" name="Tekstboks 1"/>
          <p:cNvSpPr txBox="1"/>
          <p:nvPr/>
        </p:nvSpPr>
        <p:spPr>
          <a:xfrm>
            <a:off x="9291294" y="1"/>
            <a:ext cx="2525819" cy="603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62" dirty="0" smtClean="0"/>
              <a:t>Billede skal gå</a:t>
            </a:r>
            <a:r>
              <a:rPr lang="da-DK" sz="1662" baseline="0" dirty="0" smtClean="0"/>
              <a:t> </a:t>
            </a:r>
            <a:r>
              <a:rPr lang="da-DK" sz="1662" dirty="0" smtClean="0"/>
              <a:t>til kant hele vejen</a:t>
            </a:r>
            <a:r>
              <a:rPr lang="da-DK" sz="1662" baseline="0" dirty="0" smtClean="0"/>
              <a:t> rundt</a:t>
            </a:r>
            <a:endParaRPr lang="da-DK" sz="1662" dirty="0"/>
          </a:p>
        </p:txBody>
      </p:sp>
    </p:spTree>
    <p:extLst>
      <p:ext uri="{BB962C8B-B14F-4D97-AF65-F5344CB8AC3E}">
        <p14:creationId xmlns:p14="http://schemas.microsoft.com/office/powerpoint/2010/main" val="1233226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6F01ED-C21F-48FD-AB5A-658516296C9C}" type="datetime1">
              <a:rPr lang="da-DK"/>
              <a:pPr/>
              <a:t>29-08-2016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DD3BBB-956D-4E12-8727-34E65B14E166}" type="slidenum">
              <a:rPr lang="da-DK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6704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smtClean="0"/>
              <a:t>Jan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Coding &amp; Serialisation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 </a:t>
            </a:r>
            <a:r>
              <a:rPr lang="en-GB" sz="923" smtClean="0"/>
              <a:t>Page </a:t>
            </a:r>
            <a:fld id="{F63D213A-FFD7-4528-846F-5E3F3B23FC76}" type="slidenum">
              <a:rPr lang="en-GB" sz="923" smtClean="0"/>
              <a:pPr/>
              <a:t>‹nr.›</a:t>
            </a:fld>
            <a:endParaRPr lang="en-GB" sz="923" dirty="0"/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540000" y="1600202"/>
            <a:ext cx="8229600" cy="45259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46720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AND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660" y="2281809"/>
            <a:ext cx="7839808" cy="1227137"/>
          </a:xfrm>
        </p:spPr>
        <p:txBody>
          <a:bodyPr/>
          <a:lstStyle>
            <a:lvl1pPr>
              <a:lnSpc>
                <a:spcPts val="3877"/>
              </a:lnSpc>
              <a:tabLst>
                <a:tab pos="2813609" algn="l"/>
              </a:tabLst>
              <a:defRPr sz="3692"/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433" y="3501009"/>
            <a:ext cx="7810500" cy="555625"/>
          </a:xfrm>
        </p:spPr>
        <p:txBody>
          <a:bodyPr/>
          <a:lstStyle>
            <a:lvl1pPr>
              <a:lnSpc>
                <a:spcPts val="1477"/>
              </a:lnSpc>
              <a:defRPr sz="1292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1" y="6465889"/>
            <a:ext cx="4769827" cy="179387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44608" y="6465889"/>
            <a:ext cx="332643" cy="179387"/>
          </a:xfrm>
        </p:spPr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pic>
        <p:nvPicPr>
          <p:cNvPr id="20" name="Picture 35" descr="Lif_RGB"/>
          <p:cNvPicPr>
            <a:picLocks noChangeAspect="1" noChangeArrowheads="1"/>
          </p:cNvPicPr>
          <p:nvPr/>
        </p:nvPicPr>
        <p:blipFill>
          <a:blip r:embed="rId2"/>
          <a:srcRect l="13371" t="23993" r="15079" b="24568"/>
          <a:stretch>
            <a:fillRect/>
          </a:stretch>
        </p:blipFill>
        <p:spPr bwMode="auto">
          <a:xfrm>
            <a:off x="8088923" y="339254"/>
            <a:ext cx="737088" cy="425450"/>
          </a:xfrm>
          <a:prstGeom prst="rect">
            <a:avLst/>
          </a:prstGeom>
          <a:noFill/>
        </p:spPr>
      </p:pic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-20055" y="4293097"/>
            <a:ext cx="9172710" cy="1840111"/>
          </a:xfrm>
          <a:prstGeom prst="rect">
            <a:avLst/>
          </a:prstGeom>
          <a:solidFill>
            <a:srgbClr val="EAE5D5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28" name="Picture 4" descr="C:\Users\mho\Desktop\Opdatering af powerpoint Lif\Assets\Hvide_Prikker_20_opa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4407166"/>
            <a:ext cx="5583390" cy="16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/>
          <p:cNvSpPr>
            <a:spLocks/>
          </p:cNvSpPr>
          <p:nvPr/>
        </p:nvSpPr>
        <p:spPr bwMode="gray">
          <a:xfrm>
            <a:off x="-2340768" y="40805"/>
            <a:ext cx="1853711" cy="14202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r>
              <a:rPr lang="da-DK" sz="923" b="1" noProof="0" dirty="0" smtClean="0">
                <a:solidFill>
                  <a:schemeClr val="bg1"/>
                </a:solidFill>
                <a:cs typeface="Arial" charset="0"/>
              </a:rPr>
              <a:t>Forside</a:t>
            </a:r>
            <a:endParaRPr lang="da-DK" sz="923" noProof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178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GUL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660" y="2281809"/>
            <a:ext cx="7839808" cy="1227137"/>
          </a:xfrm>
        </p:spPr>
        <p:txBody>
          <a:bodyPr/>
          <a:lstStyle>
            <a:lvl1pPr>
              <a:lnSpc>
                <a:spcPts val="3877"/>
              </a:lnSpc>
              <a:tabLst>
                <a:tab pos="2813609" algn="l"/>
              </a:tabLst>
              <a:defRPr sz="3692"/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433" y="3501009"/>
            <a:ext cx="7810500" cy="555625"/>
          </a:xfrm>
        </p:spPr>
        <p:txBody>
          <a:bodyPr/>
          <a:lstStyle>
            <a:lvl1pPr>
              <a:lnSpc>
                <a:spcPts val="1477"/>
              </a:lnSpc>
              <a:defRPr sz="1292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1" y="6465889"/>
            <a:ext cx="4769827" cy="179387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44608" y="6465889"/>
            <a:ext cx="332643" cy="179387"/>
          </a:xfrm>
        </p:spPr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pic>
        <p:nvPicPr>
          <p:cNvPr id="20" name="Picture 35" descr="Lif_RGB"/>
          <p:cNvPicPr>
            <a:picLocks noChangeAspect="1" noChangeArrowheads="1"/>
          </p:cNvPicPr>
          <p:nvPr/>
        </p:nvPicPr>
        <p:blipFill>
          <a:blip r:embed="rId2"/>
          <a:srcRect l="13371" t="23993" r="15079" b="24568"/>
          <a:stretch>
            <a:fillRect/>
          </a:stretch>
        </p:blipFill>
        <p:spPr bwMode="auto">
          <a:xfrm>
            <a:off x="8088923" y="339254"/>
            <a:ext cx="737088" cy="425450"/>
          </a:xfrm>
          <a:prstGeom prst="rect">
            <a:avLst/>
          </a:prstGeom>
          <a:noFill/>
        </p:spPr>
      </p:pic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-20055" y="4293097"/>
            <a:ext cx="9172710" cy="1840111"/>
          </a:xfrm>
          <a:prstGeom prst="rect">
            <a:avLst/>
          </a:prstGeom>
          <a:solidFill>
            <a:srgbClr val="EFD86A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28" name="Picture 4" descr="C:\Users\mho\Desktop\Opdatering af powerpoint Lif\Assets\Hvide_Prikker_20_opa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4407166"/>
            <a:ext cx="5583390" cy="16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/>
          <p:cNvSpPr>
            <a:spLocks/>
          </p:cNvSpPr>
          <p:nvPr/>
        </p:nvSpPr>
        <p:spPr bwMode="gray">
          <a:xfrm>
            <a:off x="-2340768" y="40805"/>
            <a:ext cx="1853711" cy="14202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r>
              <a:rPr lang="da-DK" sz="923" b="1" noProof="0" dirty="0" smtClean="0">
                <a:solidFill>
                  <a:schemeClr val="bg1"/>
                </a:solidFill>
                <a:cs typeface="Arial" charset="0"/>
              </a:rPr>
              <a:t>Forside</a:t>
            </a:r>
            <a:endParaRPr lang="da-DK" sz="923" noProof="0" dirty="0">
              <a:solidFill>
                <a:schemeClr val="bg1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905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MØRK 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17660" y="2281809"/>
            <a:ext cx="7839808" cy="1227137"/>
          </a:xfrm>
        </p:spPr>
        <p:txBody>
          <a:bodyPr/>
          <a:lstStyle>
            <a:lvl1pPr>
              <a:lnSpc>
                <a:spcPts val="3877"/>
              </a:lnSpc>
              <a:tabLst>
                <a:tab pos="2813609" algn="l"/>
              </a:tabLst>
              <a:defRPr sz="3692"/>
            </a:lvl1pPr>
          </a:lstStyle>
          <a:p>
            <a:r>
              <a:rPr lang="da-DK" noProof="0" dirty="0" smtClean="0"/>
              <a:t>Klik for at redigere i master</a:t>
            </a:r>
            <a:endParaRPr lang="da-DK" noProof="0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48433" y="3501009"/>
            <a:ext cx="7810500" cy="555625"/>
          </a:xfrm>
        </p:spPr>
        <p:txBody>
          <a:bodyPr/>
          <a:lstStyle>
            <a:lvl1pPr>
              <a:lnSpc>
                <a:spcPts val="1477"/>
              </a:lnSpc>
              <a:defRPr sz="1292"/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1" y="6465889"/>
            <a:ext cx="4769827" cy="179387"/>
          </a:xfrm>
        </p:spPr>
        <p:txBody>
          <a:bodyPr/>
          <a:lstStyle>
            <a:lvl1pPr>
              <a:defRPr/>
            </a:lvl1pPr>
          </a:lstStyle>
          <a:p>
            <a:endParaRPr lang="da-DK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8144608" y="6465889"/>
            <a:ext cx="332643" cy="179387"/>
          </a:xfrm>
        </p:spPr>
        <p:txBody>
          <a:bodyPr/>
          <a:lstStyle>
            <a:lvl1pPr>
              <a:defRPr/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AutoShape 4"/>
          <p:cNvSpPr>
            <a:spLocks/>
          </p:cNvSpPr>
          <p:nvPr/>
        </p:nvSpPr>
        <p:spPr bwMode="gray">
          <a:xfrm>
            <a:off x="-2340768" y="40805"/>
            <a:ext cx="1853711" cy="14202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r>
              <a:rPr lang="da-DK" sz="923" b="1" noProof="0" dirty="0" smtClean="0">
                <a:solidFill>
                  <a:schemeClr val="bg1"/>
                </a:solidFill>
                <a:cs typeface="Arial" charset="0"/>
              </a:rPr>
              <a:t>Forside</a:t>
            </a:r>
            <a:endParaRPr lang="da-DK" sz="923" noProof="0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0" name="Picture 35" descr="Lif_RGB"/>
          <p:cNvPicPr>
            <a:picLocks noChangeAspect="1" noChangeArrowheads="1"/>
          </p:cNvPicPr>
          <p:nvPr/>
        </p:nvPicPr>
        <p:blipFill>
          <a:blip r:embed="rId2"/>
          <a:srcRect l="13371" t="23993" r="15079" b="24568"/>
          <a:stretch>
            <a:fillRect/>
          </a:stretch>
        </p:blipFill>
        <p:spPr bwMode="auto">
          <a:xfrm>
            <a:off x="8088923" y="339254"/>
            <a:ext cx="737088" cy="425450"/>
          </a:xfrm>
          <a:prstGeom prst="rect">
            <a:avLst/>
          </a:prstGeom>
          <a:noFill/>
        </p:spPr>
      </p:pic>
      <p:sp>
        <p:nvSpPr>
          <p:cNvPr id="22" name="Rektangel 21"/>
          <p:cNvSpPr>
            <a:spLocks noChangeArrowheads="1"/>
          </p:cNvSpPr>
          <p:nvPr/>
        </p:nvSpPr>
        <p:spPr bwMode="auto">
          <a:xfrm>
            <a:off x="-20055" y="4293097"/>
            <a:ext cx="9172710" cy="1840111"/>
          </a:xfrm>
          <a:prstGeom prst="rect">
            <a:avLst/>
          </a:prstGeom>
          <a:solidFill>
            <a:srgbClr val="2C546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028" name="Picture 4" descr="C:\Users\mho\Desktop\Opdatering af powerpoint Lif\Assets\Hvide_Prikker_20_opa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89" y="4407166"/>
            <a:ext cx="5583390" cy="1611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4372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 side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Tekstboks 8"/>
          <p:cNvSpPr txBox="1"/>
          <p:nvPr/>
        </p:nvSpPr>
        <p:spPr>
          <a:xfrm>
            <a:off x="10072446" y="-61038"/>
            <a:ext cx="1794661" cy="1399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62" b="1" dirty="0" smtClean="0"/>
              <a:t>Diagram med </a:t>
            </a:r>
            <a:r>
              <a:rPr lang="da-DK" sz="1662" b="1" u="sng" dirty="0" smtClean="0"/>
              <a:t>et </a:t>
            </a:r>
            <a:r>
              <a:rPr lang="da-DK" sz="1662" b="1" u="none" dirty="0" smtClean="0"/>
              <a:t>fokus</a:t>
            </a:r>
            <a:endParaRPr lang="da-DK" sz="1662" u="none" dirty="0" smtClean="0"/>
          </a:p>
          <a:p>
            <a:r>
              <a:rPr lang="da-DK" sz="1292" baseline="0" dirty="0" smtClean="0"/>
              <a:t>Den vigtigste data med 1 farve og resten med forskellig gennemsigtighed</a:t>
            </a:r>
            <a:endParaRPr lang="da-DK" sz="1292" dirty="0"/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1191320694"/>
              </p:ext>
            </p:extLst>
          </p:nvPr>
        </p:nvGraphicFramePr>
        <p:xfrm>
          <a:off x="9915474" y="1427285"/>
          <a:ext cx="2108604" cy="2470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764704"/>
            <a:ext cx="8375083" cy="69083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16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384458" y="1484784"/>
            <a:ext cx="8375084" cy="288032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overskrift</a:t>
            </a:r>
            <a:endParaRPr lang="da-DK" dirty="0"/>
          </a:p>
        </p:txBody>
      </p:sp>
      <p:sp>
        <p:nvSpPr>
          <p:cNvPr id="18" name="Pladsholder til diagram 6"/>
          <p:cNvSpPr>
            <a:spLocks noGrp="1"/>
          </p:cNvSpPr>
          <p:nvPr>
            <p:ph type="chart" sz="quarter" idx="13"/>
          </p:nvPr>
        </p:nvSpPr>
        <p:spPr>
          <a:xfrm>
            <a:off x="4306124" y="1989188"/>
            <a:ext cx="4453418" cy="3888085"/>
          </a:xfrm>
        </p:spPr>
        <p:txBody>
          <a:bodyPr/>
          <a:lstStyle/>
          <a:p>
            <a:endParaRPr lang="da-DK"/>
          </a:p>
        </p:txBody>
      </p:sp>
      <p:sp>
        <p:nvSpPr>
          <p:cNvPr id="19" name="Pladsholder til indhold 25"/>
          <p:cNvSpPr>
            <a:spLocks noGrp="1"/>
          </p:cNvSpPr>
          <p:nvPr>
            <p:ph sz="quarter" idx="15"/>
          </p:nvPr>
        </p:nvSpPr>
        <p:spPr>
          <a:xfrm>
            <a:off x="384458" y="1989188"/>
            <a:ext cx="3655791" cy="3888366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Tekstboks 10"/>
          <p:cNvSpPr txBox="1"/>
          <p:nvPr/>
        </p:nvSpPr>
        <p:spPr>
          <a:xfrm>
            <a:off x="10072446" y="4183361"/>
            <a:ext cx="1794661" cy="12003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62" b="1" dirty="0" smtClean="0"/>
              <a:t>Diagram med </a:t>
            </a:r>
            <a:r>
              <a:rPr lang="da-DK" sz="1662" b="1" u="sng" dirty="0" smtClean="0"/>
              <a:t>flere </a:t>
            </a:r>
            <a:r>
              <a:rPr lang="da-DK" sz="1662" b="1" dirty="0" err="1" smtClean="0"/>
              <a:t>foci</a:t>
            </a:r>
            <a:endParaRPr lang="da-DK" sz="1662" b="1" u="sng" dirty="0" smtClean="0"/>
          </a:p>
          <a:p>
            <a:r>
              <a:rPr lang="da-DK" sz="1292" dirty="0" smtClean="0"/>
              <a:t>Anvend kun 1</a:t>
            </a:r>
            <a:r>
              <a:rPr lang="da-DK" sz="1292" baseline="0" dirty="0" smtClean="0"/>
              <a:t> farve med forskellig gennemsigtighed</a:t>
            </a: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2274324448"/>
              </p:ext>
            </p:extLst>
          </p:nvPr>
        </p:nvGraphicFramePr>
        <p:xfrm>
          <a:off x="9865843" y="5408495"/>
          <a:ext cx="2207867" cy="24706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6" name="Lige forbindelse 5"/>
          <p:cNvCxnSpPr/>
          <p:nvPr/>
        </p:nvCxnSpPr>
        <p:spPr>
          <a:xfrm flipH="1">
            <a:off x="9955983" y="4077072"/>
            <a:ext cx="548226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Pladsholder til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4458" y="6093297"/>
            <a:ext cx="8375084" cy="216025"/>
          </a:xfrm>
        </p:spPr>
        <p:txBody>
          <a:bodyPr/>
          <a:lstStyle>
            <a:lvl1pPr>
              <a:defRPr sz="1108">
                <a:solidFill>
                  <a:srgbClr val="777777"/>
                </a:solidFill>
              </a:defRPr>
            </a:lvl1pPr>
          </a:lstStyle>
          <a:p>
            <a:pPr lvl="0"/>
            <a:r>
              <a:rPr lang="da-DK" dirty="0" smtClean="0"/>
              <a:t>Kilde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8178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Halvt billede halv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Pladsholder til billede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3774373" cy="6885384"/>
          </a:xfrm>
        </p:spPr>
        <p:txBody>
          <a:bodyPr/>
          <a:lstStyle/>
          <a:p>
            <a:endParaRPr lang="da-DK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040248" y="673228"/>
            <a:ext cx="4719294" cy="782312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9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4040248" y="1484786"/>
            <a:ext cx="4719294" cy="2880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overskrift</a:t>
            </a:r>
            <a:endParaRPr lang="da-DK" dirty="0"/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5"/>
          </p:nvPr>
        </p:nvSpPr>
        <p:spPr>
          <a:xfrm>
            <a:off x="4040248" y="1988840"/>
            <a:ext cx="4719294" cy="4248472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13" name="Rektangel 12"/>
          <p:cNvSpPr>
            <a:spLocks noChangeArrowheads="1"/>
          </p:cNvSpPr>
          <p:nvPr/>
        </p:nvSpPr>
        <p:spPr bwMode="auto">
          <a:xfrm>
            <a:off x="8560135" y="6777434"/>
            <a:ext cx="398814" cy="10795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14" name="Picture 35" descr="Lif_RGB"/>
          <p:cNvPicPr>
            <a:picLocks noChangeAspect="1" noChangeArrowheads="1"/>
          </p:cNvPicPr>
          <p:nvPr/>
        </p:nvPicPr>
        <p:blipFill>
          <a:blip r:embed="rId2"/>
          <a:srcRect l="13371" t="23993" r="15079" b="24568"/>
          <a:stretch>
            <a:fillRect/>
          </a:stretch>
        </p:blipFill>
        <p:spPr bwMode="auto">
          <a:xfrm>
            <a:off x="8526901" y="188641"/>
            <a:ext cx="465282" cy="2685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4730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764705"/>
            <a:ext cx="8375084" cy="69083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7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384458" y="1484786"/>
            <a:ext cx="8375084" cy="2880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overskrift</a:t>
            </a:r>
            <a:endParaRPr lang="da-DK" dirty="0"/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5"/>
          </p:nvPr>
        </p:nvSpPr>
        <p:spPr>
          <a:xfrm>
            <a:off x="384458" y="2060848"/>
            <a:ext cx="2592266" cy="4176464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0" name="Pladsholder til indhold 8"/>
          <p:cNvSpPr>
            <a:spLocks noGrp="1"/>
          </p:cNvSpPr>
          <p:nvPr>
            <p:ph sz="quarter" idx="16"/>
          </p:nvPr>
        </p:nvSpPr>
        <p:spPr>
          <a:xfrm>
            <a:off x="3242621" y="2060848"/>
            <a:ext cx="2592266" cy="4176464"/>
          </a:xfrm>
        </p:spPr>
        <p:txBody>
          <a:bodyPr/>
          <a:lstStyle/>
          <a:p>
            <a:pPr lvl="0"/>
            <a:r>
              <a:rPr lang="da-DK" dirty="0" smtClean="0"/>
              <a:t>Klik for at redigere i master</a:t>
            </a:r>
          </a:p>
          <a:p>
            <a:pPr lvl="1"/>
            <a:r>
              <a:rPr lang="da-DK" dirty="0" smtClean="0"/>
              <a:t>Andet niveau</a:t>
            </a:r>
          </a:p>
          <a:p>
            <a:pPr lvl="2"/>
            <a:r>
              <a:rPr lang="da-DK" dirty="0" smtClean="0"/>
              <a:t>Tredje niveau</a:t>
            </a:r>
          </a:p>
          <a:p>
            <a:pPr lvl="3"/>
            <a:r>
              <a:rPr lang="da-DK" dirty="0" smtClean="0"/>
              <a:t>Fjerde niveau</a:t>
            </a:r>
          </a:p>
          <a:p>
            <a:pPr lvl="4"/>
            <a:r>
              <a:rPr lang="da-DK" dirty="0" smtClean="0"/>
              <a:t>Femte niveau</a:t>
            </a:r>
            <a:endParaRPr lang="da-DK" dirty="0"/>
          </a:p>
        </p:txBody>
      </p:sp>
      <p:sp>
        <p:nvSpPr>
          <p:cNvPr id="11" name="Pladsholder til indhold 8"/>
          <p:cNvSpPr>
            <a:spLocks noGrp="1"/>
          </p:cNvSpPr>
          <p:nvPr>
            <p:ph sz="quarter" idx="17"/>
          </p:nvPr>
        </p:nvSpPr>
        <p:spPr>
          <a:xfrm>
            <a:off x="6167254" y="2060848"/>
            <a:ext cx="2592266" cy="4176464"/>
          </a:xfrm>
        </p:spPr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15307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edt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764705"/>
            <a:ext cx="8375084" cy="690835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Kort overskrift</a:t>
            </a:r>
            <a:endParaRPr lang="da-DK" dirty="0"/>
          </a:p>
        </p:txBody>
      </p:sp>
      <p:sp>
        <p:nvSpPr>
          <p:cNvPr id="7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384458" y="1484786"/>
            <a:ext cx="8375084" cy="2880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overskrift</a:t>
            </a:r>
            <a:endParaRPr lang="da-DK" dirty="0"/>
          </a:p>
        </p:txBody>
      </p:sp>
      <p:sp>
        <p:nvSpPr>
          <p:cNvPr id="9" name="Pladsholder til diagram 8"/>
          <p:cNvSpPr>
            <a:spLocks noGrp="1"/>
          </p:cNvSpPr>
          <p:nvPr>
            <p:ph type="chart" sz="quarter" idx="15"/>
          </p:nvPr>
        </p:nvSpPr>
        <p:spPr>
          <a:xfrm>
            <a:off x="384458" y="2060848"/>
            <a:ext cx="8375084" cy="3816424"/>
          </a:xfrm>
        </p:spPr>
        <p:txBody>
          <a:bodyPr/>
          <a:lstStyle/>
          <a:p>
            <a:endParaRPr lang="da-DK" dirty="0"/>
          </a:p>
        </p:txBody>
      </p:sp>
      <p:graphicFrame>
        <p:nvGraphicFramePr>
          <p:cNvPr id="8" name="Pladsholder til 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45517701"/>
              </p:ext>
            </p:extLst>
          </p:nvPr>
        </p:nvGraphicFramePr>
        <p:xfrm>
          <a:off x="9424232" y="620688"/>
          <a:ext cx="4232670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kstboks 9"/>
          <p:cNvSpPr txBox="1"/>
          <p:nvPr/>
        </p:nvSpPr>
        <p:spPr>
          <a:xfrm>
            <a:off x="9424232" y="-59094"/>
            <a:ext cx="4054604" cy="1001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662" b="1" dirty="0" smtClean="0"/>
              <a:t>Eksempel på udseende af bredt diagram</a:t>
            </a:r>
            <a:endParaRPr lang="da-DK" sz="1292" dirty="0" smtClean="0"/>
          </a:p>
          <a:p>
            <a:endParaRPr lang="da-DK" sz="1292" baseline="0" dirty="0" smtClean="0"/>
          </a:p>
          <a:p>
            <a:endParaRPr lang="da-DK" sz="1292" dirty="0"/>
          </a:p>
        </p:txBody>
      </p:sp>
      <p:sp>
        <p:nvSpPr>
          <p:cNvPr id="11" name="Pladsholder til tekst 10"/>
          <p:cNvSpPr>
            <a:spLocks noGrp="1"/>
          </p:cNvSpPr>
          <p:nvPr>
            <p:ph type="body" sz="quarter" idx="16" hasCustomPrompt="1"/>
          </p:nvPr>
        </p:nvSpPr>
        <p:spPr>
          <a:xfrm>
            <a:off x="384458" y="6093298"/>
            <a:ext cx="8574491" cy="216023"/>
          </a:xfrm>
        </p:spPr>
        <p:txBody>
          <a:bodyPr/>
          <a:lstStyle>
            <a:lvl1pPr>
              <a:defRPr sz="1108">
                <a:solidFill>
                  <a:srgbClr val="777777"/>
                </a:solidFill>
              </a:defRPr>
            </a:lvl1pPr>
          </a:lstStyle>
          <a:p>
            <a:pPr lvl="0"/>
            <a:r>
              <a:rPr lang="da-DK" dirty="0" smtClean="0"/>
              <a:t>Kilde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750563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y sektion - grålig sandfarv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/>
        </p:nvSpPr>
        <p:spPr>
          <a:xfrm>
            <a:off x="0" y="0"/>
            <a:ext cx="9144000" cy="6885384"/>
          </a:xfrm>
          <a:prstGeom prst="rect">
            <a:avLst/>
          </a:prstGeom>
          <a:solidFill>
            <a:srgbClr val="EAE5D5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662"/>
          </a:p>
        </p:txBody>
      </p:sp>
      <p:pic>
        <p:nvPicPr>
          <p:cNvPr id="2050" name="Picture 2" descr="C:\Users\mho\Desktop\Opdatering af powerpoint Lif\Assets\Lif_temapersoner_WHITE_James_W_Black.pn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rgbClr val="EAEAEA">
                <a:alpha val="49020"/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741" y="-2115616"/>
            <a:ext cx="12265269" cy="11068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el 1"/>
          <p:cNvSpPr>
            <a:spLocks noGrp="1"/>
          </p:cNvSpPr>
          <p:nvPr>
            <p:ph type="title" hasCustomPrompt="1"/>
          </p:nvPr>
        </p:nvSpPr>
        <p:spPr>
          <a:xfrm>
            <a:off x="384459" y="2715667"/>
            <a:ext cx="8375084" cy="900112"/>
          </a:xfrm>
        </p:spPr>
        <p:txBody>
          <a:bodyPr/>
          <a:lstStyle>
            <a:lvl1pPr algn="ctr">
              <a:defRPr/>
            </a:lvl1pPr>
          </a:lstStyle>
          <a:p>
            <a:r>
              <a:rPr lang="da-DK" dirty="0" smtClean="0"/>
              <a:t>Ny sektion</a:t>
            </a:r>
            <a:endParaRPr lang="da-DK" dirty="0"/>
          </a:p>
        </p:txBody>
      </p:sp>
      <p:sp>
        <p:nvSpPr>
          <p:cNvPr id="7" name="Pladsholder til indhold 19"/>
          <p:cNvSpPr>
            <a:spLocks noGrp="1"/>
          </p:cNvSpPr>
          <p:nvPr>
            <p:ph sz="quarter" idx="14" hasCustomPrompt="1"/>
          </p:nvPr>
        </p:nvSpPr>
        <p:spPr>
          <a:xfrm>
            <a:off x="384458" y="3645025"/>
            <a:ext cx="8375084" cy="288031"/>
          </a:xfrm>
        </p:spPr>
        <p:txBody>
          <a:bodyPr/>
          <a:lstStyle>
            <a:lvl1pPr algn="ctr">
              <a:defRPr>
                <a:solidFill>
                  <a:schemeClr val="accent1"/>
                </a:solidFill>
              </a:defRPr>
            </a:lvl1pPr>
            <a:lvl5pPr marL="677025" indent="0" algn="l">
              <a:buNone/>
              <a:defRPr/>
            </a:lvl5pPr>
          </a:lstStyle>
          <a:p>
            <a:pPr lvl="0"/>
            <a:r>
              <a:rPr lang="da-DK" dirty="0" smtClean="0"/>
              <a:t>Under overskrift</a:t>
            </a:r>
            <a:endParaRPr lang="da-DK" dirty="0"/>
          </a:p>
        </p:txBody>
      </p:sp>
      <p:sp>
        <p:nvSpPr>
          <p:cNvPr id="9" name="AutoShape 4"/>
          <p:cNvSpPr>
            <a:spLocks/>
          </p:cNvSpPr>
          <p:nvPr/>
        </p:nvSpPr>
        <p:spPr bwMode="gray">
          <a:xfrm>
            <a:off x="-2340768" y="40805"/>
            <a:ext cx="1853711" cy="42607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r" defTabSz="422041"/>
            <a:endParaRPr lang="da-DK" sz="923" b="1" dirty="0" smtClean="0">
              <a:solidFill>
                <a:prstClr val="white"/>
              </a:solidFill>
              <a:cs typeface="Arial" charset="0"/>
            </a:endParaRPr>
          </a:p>
          <a:p>
            <a:pPr algn="r" defTabSz="422041"/>
            <a:r>
              <a:rPr lang="da-DK" sz="923" b="1" dirty="0" smtClean="0">
                <a:solidFill>
                  <a:prstClr val="white"/>
                </a:solidFill>
                <a:cs typeface="Arial" charset="0"/>
              </a:rPr>
              <a:t>Ny sektion</a:t>
            </a:r>
          </a:p>
          <a:p>
            <a:pPr algn="r" defTabSz="422041"/>
            <a:r>
              <a:rPr lang="da-DK" sz="923" b="1" dirty="0" smtClean="0">
                <a:solidFill>
                  <a:prstClr val="white"/>
                </a:solidFill>
                <a:cs typeface="Arial" charset="0"/>
              </a:rPr>
              <a:t>Grålig sandfarvet</a:t>
            </a:r>
          </a:p>
        </p:txBody>
      </p:sp>
      <p:pic>
        <p:nvPicPr>
          <p:cNvPr id="12" name="Picture 3" descr="C:\Users\mho\Desktop\Lif_logo-WE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719" y="60396"/>
            <a:ext cx="657168" cy="5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021520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4458" y="721942"/>
            <a:ext cx="8375084" cy="690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Klik for at redigere i master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4458" y="1628800"/>
            <a:ext cx="8375084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noProof="0" dirty="0" smtClean="0"/>
              <a:t>Klik for at redigere i master</a:t>
            </a:r>
          </a:p>
          <a:p>
            <a:pPr lvl="1"/>
            <a:r>
              <a:rPr lang="da-DK" noProof="0" dirty="0" smtClean="0"/>
              <a:t>Andet niveau</a:t>
            </a:r>
          </a:p>
          <a:p>
            <a:pPr lvl="2"/>
            <a:r>
              <a:rPr lang="da-DK" noProof="0" dirty="0" smtClean="0"/>
              <a:t>Tredje niveau</a:t>
            </a:r>
          </a:p>
          <a:p>
            <a:pPr lvl="3"/>
            <a:r>
              <a:rPr lang="da-DK" noProof="0" dirty="0" smtClean="0"/>
              <a:t>Fjerde niveau</a:t>
            </a:r>
          </a:p>
          <a:p>
            <a:pPr lvl="4"/>
            <a:r>
              <a:rPr lang="da-DK" noProof="0" dirty="0" smtClean="0"/>
              <a:t>Femte niveau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4458" y="6475016"/>
            <a:ext cx="2133600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23">
                <a:solidFill>
                  <a:srgbClr val="8A8B8D"/>
                </a:solidFill>
              </a:defRPr>
            </a:lvl1pPr>
          </a:lstStyle>
          <a:p>
            <a:fld id="{38E2367D-8F3E-4F9E-BF5D-234285751F2C}" type="datetimeFigureOut">
              <a:rPr lang="da-DK" smtClean="0"/>
              <a:t>29-08-2016</a:t>
            </a:fld>
            <a:endParaRPr lang="da-DK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10277" y="6490216"/>
            <a:ext cx="5383983" cy="179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23">
                <a:solidFill>
                  <a:srgbClr val="8A8B8D"/>
                </a:solidFill>
              </a:defRPr>
            </a:lvl1pPr>
          </a:lstStyle>
          <a:p>
            <a:endParaRPr lang="da-DK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93221" y="6490216"/>
            <a:ext cx="332642" cy="17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23">
                <a:solidFill>
                  <a:srgbClr val="8A8B8D"/>
                </a:solidFill>
              </a:defRPr>
            </a:lvl1pPr>
          </a:lstStyle>
          <a:p>
            <a:fld id="{04033CFA-D00A-4C8F-9196-BB086B488838}" type="slidenum">
              <a:rPr lang="da-DK" smtClean="0"/>
              <a:t>‹nr.›</a:t>
            </a:fld>
            <a:endParaRPr lang="da-DK"/>
          </a:p>
        </p:txBody>
      </p:sp>
      <p:sp>
        <p:nvSpPr>
          <p:cNvPr id="11" name="Rektangel 10"/>
          <p:cNvSpPr>
            <a:spLocks noChangeArrowheads="1"/>
          </p:cNvSpPr>
          <p:nvPr/>
        </p:nvSpPr>
        <p:spPr bwMode="auto">
          <a:xfrm>
            <a:off x="8560135" y="6777434"/>
            <a:ext cx="398814" cy="107950"/>
          </a:xfrm>
          <a:prstGeom prst="rect">
            <a:avLst/>
          </a:prstGeom>
          <a:solidFill>
            <a:schemeClr val="accent1"/>
          </a:solidFill>
          <a:ln w="25400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a-DK" sz="1662" noProof="0">
              <a:solidFill>
                <a:schemeClr val="lt1"/>
              </a:solidFill>
              <a:latin typeface="+mn-lt"/>
            </a:endParaRPr>
          </a:p>
        </p:txBody>
      </p:sp>
      <p:pic>
        <p:nvPicPr>
          <p:cNvPr id="2051" name="Picture 3" descr="C:\Users\mho\Desktop\Lif_logo-WEB.pn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4719" y="60396"/>
            <a:ext cx="657168" cy="52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11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9" r:id="rId17"/>
    <p:sldLayoutId id="2147483680" r:id="rId18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5pPr>
      <a:lvl6pPr marL="422041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6pPr>
      <a:lvl7pPr marL="844083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7pPr>
      <a:lvl8pPr marL="126612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8pPr>
      <a:lvl9pPr marL="1688165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954">
          <a:solidFill>
            <a:schemeClr val="tx1"/>
          </a:solidFill>
          <a:latin typeface="Arial" charset="0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13952" indent="-212487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>
              <a:lumMod val="85000"/>
              <a:lumOff val="15000"/>
            </a:schemeClr>
          </a:solidFill>
          <a:latin typeface="+mn-lt"/>
        </a:defRPr>
      </a:lvl2pPr>
      <a:lvl3pPr marL="436696" indent="-205159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>
              <a:lumMod val="85000"/>
              <a:lumOff val="15000"/>
            </a:schemeClr>
          </a:solidFill>
          <a:latin typeface="+mn-lt"/>
        </a:defRPr>
      </a:lvl3pPr>
      <a:lvl4pPr marL="665301" indent="-20809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>
              <a:lumMod val="85000"/>
              <a:lumOff val="15000"/>
            </a:schemeClr>
          </a:solidFill>
          <a:latin typeface="+mn-lt"/>
        </a:defRPr>
      </a:lvl4pPr>
      <a:lvl5pPr marL="888045" indent="-21102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>
              <a:lumMod val="85000"/>
              <a:lumOff val="15000"/>
            </a:schemeClr>
          </a:solidFill>
          <a:latin typeface="+mn-lt"/>
        </a:defRPr>
      </a:lvl5pPr>
      <a:lvl6pPr marL="1310087" indent="-21102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/>
          </a:solidFill>
          <a:latin typeface="+mn-lt"/>
        </a:defRPr>
      </a:lvl6pPr>
      <a:lvl7pPr marL="1732128" indent="-21102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/>
          </a:solidFill>
          <a:latin typeface="+mn-lt"/>
        </a:defRPr>
      </a:lvl7pPr>
      <a:lvl8pPr marL="2154169" indent="-21102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/>
          </a:solidFill>
          <a:latin typeface="+mn-lt"/>
        </a:defRPr>
      </a:lvl8pPr>
      <a:lvl9pPr marL="2576211" indent="-21102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0000"/>
        <a:buBlip>
          <a:blip r:embed="rId21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5.jpeg"/><Relationship Id="rId5" Type="http://schemas.openxmlformats.org/officeDocument/2006/relationships/image" Target="../media/image14.jpg"/><Relationship Id="rId4" Type="http://schemas.openxmlformats.org/officeDocument/2006/relationships/image" Target="../media/image2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slideLayout" Target="../slideLayouts/slideLayout18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2" Type="http://schemas.openxmlformats.org/officeDocument/2006/relationships/tags" Target="../tags/tag2.xml"/><Relationship Id="rId16" Type="http://schemas.openxmlformats.org/officeDocument/2006/relationships/image" Target="../media/image17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image" Target="../media/image16.jpeg"/><Relationship Id="rId10" Type="http://schemas.openxmlformats.org/officeDocument/2006/relationships/tags" Target="../tags/tag10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jpg"/><Relationship Id="rId5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da-DK" b="1" dirty="0"/>
              <a:t>Status for lægemiddelindustriens arbejde med de nye sikkerhedskrav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29.august 2016</a:t>
            </a:r>
          </a:p>
          <a:p>
            <a:r>
              <a:rPr lang="da-DK" dirty="0" smtClean="0"/>
              <a:t>Konsulent Mikkel Møller Rasmussen, Lif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76897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0631" y="1268749"/>
            <a:ext cx="7823689" cy="830873"/>
          </a:xfrm>
        </p:spPr>
        <p:txBody>
          <a:bodyPr/>
          <a:lstStyle/>
          <a:p>
            <a:r>
              <a:rPr lang="en-US" dirty="0" smtClean="0"/>
              <a:t>Stakeholder-model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svar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ansvarsfordelingen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517396" y="2432539"/>
            <a:ext cx="3742592" cy="3512527"/>
          </a:xfrm>
        </p:spPr>
        <p:txBody>
          <a:bodyPr/>
          <a:lstStyle/>
          <a:p>
            <a:r>
              <a:rPr lang="en-US" sz="1477" u="sng" dirty="0" smtClean="0"/>
              <a:t>Europa</a:t>
            </a:r>
            <a:r>
              <a:rPr lang="en-US" sz="1477" dirty="0" smtClean="0"/>
              <a:t>: </a:t>
            </a:r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sz="1477" dirty="0" err="1" smtClean="0"/>
              <a:t>Direktivet</a:t>
            </a:r>
            <a:r>
              <a:rPr lang="en-US" sz="1477" dirty="0" smtClean="0"/>
              <a:t> </a:t>
            </a:r>
            <a:r>
              <a:rPr lang="en-US" sz="1477" dirty="0" err="1" smtClean="0"/>
              <a:t>indebærer</a:t>
            </a:r>
            <a:r>
              <a:rPr lang="en-US" sz="1477" dirty="0" smtClean="0"/>
              <a:t>, at </a:t>
            </a:r>
            <a:r>
              <a:rPr lang="en-US" sz="1477" dirty="0" err="1" smtClean="0"/>
              <a:t>markeds-aktørerne</a:t>
            </a:r>
            <a:r>
              <a:rPr lang="en-US" sz="1477" dirty="0" smtClean="0"/>
              <a:t> </a:t>
            </a:r>
            <a:r>
              <a:rPr lang="en-US" sz="1477" dirty="0" err="1" smtClean="0"/>
              <a:t>har</a:t>
            </a:r>
            <a:r>
              <a:rPr lang="en-US" sz="1477" dirty="0" smtClean="0"/>
              <a:t> </a:t>
            </a:r>
            <a:r>
              <a:rPr lang="en-US" sz="1477" dirty="0" err="1" smtClean="0"/>
              <a:t>ansvaret</a:t>
            </a:r>
            <a:r>
              <a:rPr lang="en-US" sz="1477" dirty="0" smtClean="0"/>
              <a:t> for </a:t>
            </a:r>
            <a:r>
              <a:rPr lang="en-US" sz="1477" dirty="0" err="1" smtClean="0"/>
              <a:t>systemet</a:t>
            </a:r>
            <a:endParaRPr lang="en-US" sz="1477" dirty="0" smtClean="0"/>
          </a:p>
          <a:p>
            <a:pPr marL="263776" lvl="1" indent="-263776">
              <a:buClrTx/>
              <a:buSzTx/>
              <a:buFont typeface="Arial" panose="020B0604020202020204" pitchFamily="34" charset="0"/>
              <a:buChar char="•"/>
            </a:pPr>
            <a:r>
              <a:rPr lang="en-US" sz="1477" dirty="0" err="1" smtClean="0"/>
              <a:t>På</a:t>
            </a:r>
            <a:r>
              <a:rPr lang="en-US" sz="1477" dirty="0" smtClean="0"/>
              <a:t> </a:t>
            </a:r>
            <a:r>
              <a:rPr lang="en-US" sz="1477" dirty="0" err="1" smtClean="0"/>
              <a:t>europæisk</a:t>
            </a:r>
            <a:r>
              <a:rPr lang="en-US" sz="1477" dirty="0" smtClean="0"/>
              <a:t> plan </a:t>
            </a:r>
            <a:r>
              <a:rPr lang="en-US" sz="1477" dirty="0" err="1" smtClean="0"/>
              <a:t>har</a:t>
            </a:r>
            <a:r>
              <a:rPr lang="en-US" sz="1477" dirty="0" smtClean="0"/>
              <a:t> </a:t>
            </a:r>
            <a:r>
              <a:rPr lang="en-US" sz="1477" dirty="0" err="1" smtClean="0"/>
              <a:t>aktørerne</a:t>
            </a:r>
            <a:r>
              <a:rPr lang="en-US" sz="1477" dirty="0" smtClean="0"/>
              <a:t> </a:t>
            </a:r>
            <a:r>
              <a:rPr lang="en-US" sz="1477" dirty="0" err="1" smtClean="0"/>
              <a:t>etableret</a:t>
            </a:r>
            <a:r>
              <a:rPr lang="en-US" sz="1477" dirty="0" smtClean="0"/>
              <a:t> The European Stakeholder Model (ESM) </a:t>
            </a:r>
          </a:p>
          <a:p>
            <a:pPr marL="486520" lvl="2" indent="-263776">
              <a:buClrTx/>
              <a:buSzTx/>
              <a:buFont typeface="Arial" panose="020B0604020202020204" pitchFamily="34" charset="0"/>
              <a:buChar char="•"/>
            </a:pPr>
            <a:r>
              <a:rPr lang="en-US" sz="1477" dirty="0" err="1" smtClean="0"/>
              <a:t>Organisationerne</a:t>
            </a:r>
            <a:r>
              <a:rPr lang="en-US" sz="1477" dirty="0" smtClean="0"/>
              <a:t> for original-</a:t>
            </a:r>
            <a:r>
              <a:rPr lang="en-US" sz="1477" dirty="0" err="1" smtClean="0"/>
              <a:t>producenter</a:t>
            </a:r>
            <a:r>
              <a:rPr lang="en-US" sz="1477" dirty="0" smtClean="0"/>
              <a:t>, </a:t>
            </a:r>
            <a:r>
              <a:rPr lang="en-US" sz="1477" dirty="0" err="1" smtClean="0"/>
              <a:t>generika</a:t>
            </a:r>
            <a:r>
              <a:rPr lang="en-US" sz="1477" dirty="0" smtClean="0"/>
              <a:t>, parallel-</a:t>
            </a:r>
            <a:r>
              <a:rPr lang="en-US" sz="1477" dirty="0" err="1" smtClean="0"/>
              <a:t>importører</a:t>
            </a:r>
            <a:r>
              <a:rPr lang="en-US" sz="1477" dirty="0" smtClean="0"/>
              <a:t>, </a:t>
            </a:r>
            <a:r>
              <a:rPr lang="en-US" sz="1477" dirty="0" err="1" smtClean="0"/>
              <a:t>grossister</a:t>
            </a:r>
            <a:r>
              <a:rPr lang="en-US" sz="1477" dirty="0" smtClean="0"/>
              <a:t> og </a:t>
            </a:r>
            <a:r>
              <a:rPr lang="en-US" sz="1477" dirty="0" err="1" smtClean="0"/>
              <a:t>apoteker</a:t>
            </a:r>
            <a:endParaRPr lang="en-US" sz="1477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sz="1477" dirty="0" err="1" smtClean="0"/>
              <a:t>Deltagerne</a:t>
            </a:r>
            <a:r>
              <a:rPr lang="en-US" sz="1477" dirty="0" smtClean="0"/>
              <a:t> </a:t>
            </a:r>
            <a:r>
              <a:rPr lang="en-US" sz="1477" dirty="0" err="1" smtClean="0"/>
              <a:t>i</a:t>
            </a:r>
            <a:r>
              <a:rPr lang="en-US" sz="1477" dirty="0" smtClean="0"/>
              <a:t> </a:t>
            </a:r>
            <a:r>
              <a:rPr lang="en-US" sz="1477" dirty="0" err="1" smtClean="0"/>
              <a:t>stakeholdermodellen</a:t>
            </a:r>
            <a:r>
              <a:rPr lang="en-US" sz="1477" dirty="0" smtClean="0"/>
              <a:t> </a:t>
            </a:r>
            <a:r>
              <a:rPr lang="en-US" sz="1477" dirty="0" err="1" smtClean="0"/>
              <a:t>har</a:t>
            </a:r>
            <a:r>
              <a:rPr lang="en-US" sz="1477" dirty="0" smtClean="0"/>
              <a:t> </a:t>
            </a:r>
            <a:r>
              <a:rPr lang="en-US" sz="1477" dirty="0" err="1" smtClean="0"/>
              <a:t>dannet</a:t>
            </a:r>
            <a:r>
              <a:rPr lang="en-US" sz="1477" dirty="0" smtClean="0"/>
              <a:t> den </a:t>
            </a:r>
            <a:r>
              <a:rPr lang="en-US" sz="1477" dirty="0" err="1" smtClean="0"/>
              <a:t>Europæiske</a:t>
            </a:r>
            <a:r>
              <a:rPr lang="en-US" sz="1477" dirty="0" smtClean="0"/>
              <a:t> </a:t>
            </a:r>
            <a:r>
              <a:rPr lang="en-US" sz="1477" dirty="0" err="1" smtClean="0"/>
              <a:t>Medicin</a:t>
            </a:r>
            <a:r>
              <a:rPr lang="en-US" sz="1477" dirty="0" smtClean="0"/>
              <a:t> </a:t>
            </a:r>
            <a:r>
              <a:rPr lang="en-US" sz="1477" dirty="0" err="1" smtClean="0"/>
              <a:t>Verifikations</a:t>
            </a:r>
            <a:r>
              <a:rPr lang="en-US" sz="1477" dirty="0" smtClean="0"/>
              <a:t> Organisation (EMVO) </a:t>
            </a:r>
            <a:r>
              <a:rPr lang="en-US" sz="1477" dirty="0" err="1" smtClean="0"/>
              <a:t>til</a:t>
            </a:r>
            <a:r>
              <a:rPr lang="en-US" sz="1477" dirty="0" smtClean="0"/>
              <a:t> at </a:t>
            </a:r>
            <a:r>
              <a:rPr lang="en-US" sz="1477" dirty="0" err="1" smtClean="0"/>
              <a:t>varetage</a:t>
            </a:r>
            <a:r>
              <a:rPr lang="en-US" sz="1477" dirty="0" smtClean="0"/>
              <a:t> </a:t>
            </a:r>
            <a:r>
              <a:rPr lang="en-US" sz="1477" dirty="0" err="1" smtClean="0"/>
              <a:t>opgaverne</a:t>
            </a:r>
            <a:endParaRPr lang="en-US" sz="1477" dirty="0"/>
          </a:p>
        </p:txBody>
      </p:sp>
      <p:sp>
        <p:nvSpPr>
          <p:cNvPr id="6" name="Pladsholder til indhold 5"/>
          <p:cNvSpPr>
            <a:spLocks noGrp="1"/>
          </p:cNvSpPr>
          <p:nvPr>
            <p:ph sz="half" idx="4294967295"/>
          </p:nvPr>
        </p:nvSpPr>
        <p:spPr>
          <a:xfrm>
            <a:off x="4837876" y="2432539"/>
            <a:ext cx="3736731" cy="3512527"/>
          </a:xfrm>
          <a:prstGeom prst="rect">
            <a:avLst/>
          </a:prstGeom>
        </p:spPr>
        <p:txBody>
          <a:bodyPr/>
          <a:lstStyle/>
          <a:p>
            <a:r>
              <a:rPr lang="en-US" sz="1477" u="sng" dirty="0" err="1" smtClean="0"/>
              <a:t>Danmark</a:t>
            </a:r>
            <a:endParaRPr lang="en-US" sz="1477" u="sng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sz="1477" dirty="0" smtClean="0"/>
              <a:t>EMVO </a:t>
            </a:r>
            <a:r>
              <a:rPr lang="en-US" sz="1477" dirty="0" err="1" smtClean="0"/>
              <a:t>har</a:t>
            </a:r>
            <a:r>
              <a:rPr lang="en-US" sz="1477" dirty="0" smtClean="0"/>
              <a:t> </a:t>
            </a:r>
            <a:r>
              <a:rPr lang="en-US" sz="1477" dirty="0" err="1" smtClean="0"/>
              <a:t>opfordret</a:t>
            </a:r>
            <a:r>
              <a:rPr lang="en-US" sz="1477" dirty="0" smtClean="0"/>
              <a:t> </a:t>
            </a:r>
            <a:r>
              <a:rPr lang="en-US" sz="1477" dirty="0" err="1" smtClean="0"/>
              <a:t>til</a:t>
            </a:r>
            <a:r>
              <a:rPr lang="en-US" sz="1477" dirty="0" smtClean="0"/>
              <a:t>/</a:t>
            </a:r>
            <a:r>
              <a:rPr lang="en-US" sz="1477" dirty="0" err="1" smtClean="0"/>
              <a:t>krævet</a:t>
            </a:r>
            <a:r>
              <a:rPr lang="en-US" sz="1477" dirty="0" smtClean="0"/>
              <a:t>, at de </a:t>
            </a:r>
            <a:r>
              <a:rPr lang="en-US" sz="1477" dirty="0" err="1" smtClean="0"/>
              <a:t>nationale</a:t>
            </a:r>
            <a:r>
              <a:rPr lang="en-US" sz="1477" dirty="0" smtClean="0"/>
              <a:t> </a:t>
            </a:r>
            <a:r>
              <a:rPr lang="en-US" sz="1477" dirty="0" err="1" smtClean="0"/>
              <a:t>medlemsorganisationer</a:t>
            </a:r>
            <a:r>
              <a:rPr lang="en-US" sz="1477" dirty="0" smtClean="0"/>
              <a:t> </a:t>
            </a:r>
            <a:r>
              <a:rPr lang="en-US" sz="1477" dirty="0" err="1" smtClean="0"/>
              <a:t>etablerer</a:t>
            </a:r>
            <a:r>
              <a:rPr lang="en-US" sz="1477" dirty="0" smtClean="0"/>
              <a:t> </a:t>
            </a:r>
            <a:r>
              <a:rPr lang="en-US" sz="1477" dirty="0" err="1" smtClean="0"/>
              <a:t>tilsvarende</a:t>
            </a:r>
            <a:r>
              <a:rPr lang="en-US" sz="1477" dirty="0" smtClean="0"/>
              <a:t> </a:t>
            </a:r>
            <a:r>
              <a:rPr lang="en-US" sz="1477" dirty="0" err="1" smtClean="0"/>
              <a:t>nationale</a:t>
            </a:r>
            <a:r>
              <a:rPr lang="en-US" sz="1477" dirty="0" smtClean="0"/>
              <a:t> stakeholder </a:t>
            </a:r>
            <a:r>
              <a:rPr lang="en-US" sz="1477" dirty="0" err="1" smtClean="0"/>
              <a:t>modeller</a:t>
            </a:r>
            <a:endParaRPr lang="en-US" sz="1477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US" sz="1477" u="sng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en-US" sz="1477" dirty="0" smtClean="0"/>
              <a:t>I </a:t>
            </a:r>
            <a:r>
              <a:rPr lang="en-US" sz="1477" dirty="0" err="1" smtClean="0"/>
              <a:t>Danmark</a:t>
            </a:r>
            <a:r>
              <a:rPr lang="en-US" sz="1477" dirty="0" smtClean="0"/>
              <a:t> </a:t>
            </a:r>
            <a:r>
              <a:rPr lang="en-US" sz="1477" dirty="0" err="1" smtClean="0"/>
              <a:t>har</a:t>
            </a:r>
            <a:r>
              <a:rPr lang="en-US" sz="1477" dirty="0" smtClean="0"/>
              <a:t> vi </a:t>
            </a:r>
            <a:r>
              <a:rPr lang="en-US" sz="1477" dirty="0" err="1" smtClean="0"/>
              <a:t>også</a:t>
            </a:r>
            <a:r>
              <a:rPr lang="en-US" sz="1477" dirty="0" smtClean="0"/>
              <a:t> </a:t>
            </a:r>
            <a:r>
              <a:rPr lang="en-US" sz="1477" dirty="0" err="1" smtClean="0"/>
              <a:t>valgt</a:t>
            </a:r>
            <a:r>
              <a:rPr lang="en-US" sz="1477" dirty="0" smtClean="0"/>
              <a:t> Stakeholder-</a:t>
            </a:r>
            <a:r>
              <a:rPr lang="en-US" sz="1477" dirty="0" err="1" smtClean="0"/>
              <a:t>modellen</a:t>
            </a:r>
            <a:endParaRPr lang="en-US" sz="1477" dirty="0" smtClean="0"/>
          </a:p>
          <a:p>
            <a:pPr marL="263776" indent="-263776">
              <a:buFont typeface="Arial" panose="020B0604020202020204" pitchFamily="34" charset="0"/>
              <a:buChar char="•"/>
            </a:pPr>
            <a:endParaRPr lang="en-US" sz="1477" dirty="0"/>
          </a:p>
          <a:p>
            <a:endParaRPr lang="en-US" sz="1477" dirty="0" smtClean="0"/>
          </a:p>
          <a:p>
            <a:endParaRPr lang="en-US" sz="1477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96568" y="5556006"/>
            <a:ext cx="2063420" cy="972188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8165" y="5085184"/>
            <a:ext cx="2603450" cy="1354640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1356" y="5633432"/>
            <a:ext cx="821101" cy="1034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84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5236689" y="2564904"/>
            <a:ext cx="3559988" cy="3655791"/>
          </a:xfrm>
          <a:prstGeom prst="rect">
            <a:avLst/>
          </a:prstGeom>
        </p:spPr>
        <p:txBody>
          <a:bodyPr vert="horz" lIns="84406" tIns="42203" rIns="84406" bIns="42203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a-DK" sz="1477" dirty="0"/>
              <a:t>Opgaver aftales mellem nationale </a:t>
            </a:r>
            <a:r>
              <a:rPr lang="da-DK" sz="1477" dirty="0" err="1"/>
              <a:t>stakeholdere</a:t>
            </a:r>
            <a:r>
              <a:rPr lang="da-DK" sz="1477" dirty="0"/>
              <a:t>:</a:t>
            </a:r>
          </a:p>
          <a:p>
            <a:pPr marL="685817" lvl="2" indent="-316531"/>
            <a:r>
              <a:rPr lang="da-DK" sz="1477" dirty="0"/>
              <a:t>Aftale struktur for National Medicin Verifikations Organisation/NMVO (kommer formentligt til at hedde DMVO i DK)</a:t>
            </a:r>
          </a:p>
          <a:p>
            <a:pPr marL="685817" lvl="2" indent="-316531"/>
            <a:r>
              <a:rPr lang="da-DK" sz="1477" dirty="0"/>
              <a:t>Stiftelse af </a:t>
            </a:r>
            <a:r>
              <a:rPr lang="da-DK" sz="1477" dirty="0" smtClean="0"/>
              <a:t>DMVO</a:t>
            </a:r>
            <a:endParaRPr lang="da-DK" sz="1477" dirty="0"/>
          </a:p>
          <a:p>
            <a:pPr marL="685817" lvl="2" indent="-316531"/>
            <a:r>
              <a:rPr lang="da-DK" sz="1477" dirty="0"/>
              <a:t>Aftale finansieringsmodel</a:t>
            </a:r>
          </a:p>
          <a:p>
            <a:pPr marL="685817" lvl="2" indent="-316531"/>
            <a:r>
              <a:rPr lang="da-DK" sz="1477" dirty="0"/>
              <a:t>Valg af it-leverandør</a:t>
            </a:r>
          </a:p>
          <a:p>
            <a:r>
              <a:rPr lang="da-DK" sz="1477" dirty="0"/>
              <a:t>Samarbejde med myndighederne</a:t>
            </a:r>
          </a:p>
          <a:p>
            <a:r>
              <a:rPr lang="da-DK" sz="1477" dirty="0"/>
              <a:t>Sikre arbejdet med etablering og implementering e-verifikations-systemet i </a:t>
            </a:r>
            <a:r>
              <a:rPr lang="da-DK" sz="1477" dirty="0" smtClean="0"/>
              <a:t>DK</a:t>
            </a:r>
            <a:endParaRPr lang="da-DK" sz="1477" dirty="0"/>
          </a:p>
        </p:txBody>
      </p:sp>
      <p:sp>
        <p:nvSpPr>
          <p:cNvPr id="727" name="Titel 1"/>
          <p:cNvSpPr txBox="1">
            <a:spLocks/>
          </p:cNvSpPr>
          <p:nvPr/>
        </p:nvSpPr>
        <p:spPr>
          <a:xfrm>
            <a:off x="855195" y="1169057"/>
            <a:ext cx="6707907" cy="105507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da-DK" sz="2954" dirty="0"/>
              <a:t>Opgaver for den Nationale Medicin Verifikations Organisation </a:t>
            </a:r>
            <a:r>
              <a:rPr lang="da-DK" sz="2954" dirty="0" smtClean="0"/>
              <a:t>(DMVO</a:t>
            </a:r>
            <a:r>
              <a:rPr lang="da-DK" sz="2954" dirty="0"/>
              <a:t>) </a:t>
            </a:r>
          </a:p>
        </p:txBody>
      </p:sp>
      <p:sp>
        <p:nvSpPr>
          <p:cNvPr id="728" name="Pladsholder til indhold 2"/>
          <p:cNvSpPr txBox="1">
            <a:spLocks/>
          </p:cNvSpPr>
          <p:nvPr/>
        </p:nvSpPr>
        <p:spPr>
          <a:xfrm>
            <a:off x="650334" y="2564904"/>
            <a:ext cx="3642064" cy="3655791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31775" indent="-23018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2pPr>
            <a:lvl3pPr marL="473075" indent="-2222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3pPr>
            <a:lvl4pPr marL="720725" indent="-2254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4pPr>
            <a:lvl5pPr marL="9620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5pPr>
            <a:lvl6pPr marL="14192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18764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23336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2790825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3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263776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Stakeholdergruppen danner </a:t>
            </a:r>
            <a:r>
              <a:rPr lang="da-DK" sz="1477" kern="0" dirty="0" smtClean="0"/>
              <a:t>DMVO</a:t>
            </a:r>
            <a:r>
              <a:rPr lang="da-DK" sz="1477" kern="0" dirty="0"/>
              <a:t>: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Lif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IGL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 smtClean="0"/>
              <a:t>De 2 parallelimportørforeninger (Repræsenteret af Orifarm)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 smtClean="0"/>
              <a:t>MEGROS </a:t>
            </a:r>
            <a:r>
              <a:rPr lang="da-DK" sz="1477" kern="0" dirty="0"/>
              <a:t>(de facto Nomeco og TMJ)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AMGROS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 smtClean="0"/>
              <a:t>Apotekerforeningen</a:t>
            </a:r>
            <a:endParaRPr lang="da-DK" sz="1477" kern="0" dirty="0"/>
          </a:p>
          <a:p>
            <a:pPr marL="263776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Observatører: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/>
              <a:t>Sundheds- og Ældreministeriet</a:t>
            </a:r>
          </a:p>
          <a:p>
            <a:pPr marL="477727" lvl="1" indent="-263776">
              <a:buFont typeface="Arial" panose="020B0604020202020204" pitchFamily="34" charset="0"/>
              <a:buChar char="•"/>
            </a:pPr>
            <a:r>
              <a:rPr lang="da-DK" sz="1477" kern="0" dirty="0" smtClean="0"/>
              <a:t>Lægemiddelstyrelsen</a:t>
            </a:r>
            <a:endParaRPr lang="da-DK" sz="1477" kern="0" dirty="0"/>
          </a:p>
        </p:txBody>
      </p:sp>
    </p:spTree>
    <p:extLst>
      <p:ext uri="{BB962C8B-B14F-4D97-AF65-F5344CB8AC3E}">
        <p14:creationId xmlns:p14="http://schemas.microsoft.com/office/powerpoint/2010/main" val="1303362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0232" y="5267808"/>
            <a:ext cx="1914213" cy="1584176"/>
          </a:xfrm>
          <a:prstGeom prst="rect">
            <a:avLst/>
          </a:prstGeom>
        </p:spPr>
      </p:pic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Arbejdet</a:t>
            </a:r>
            <a:r>
              <a:rPr lang="en-US" dirty="0" smtClean="0"/>
              <a:t> </a:t>
            </a:r>
            <a:r>
              <a:rPr lang="en-US" dirty="0" err="1" smtClean="0"/>
              <a:t>kører</a:t>
            </a:r>
            <a:r>
              <a:rPr lang="en-US" dirty="0" smtClean="0"/>
              <a:t> </a:t>
            </a:r>
            <a:r>
              <a:rPr lang="en-US" dirty="0" err="1" smtClean="0"/>
              <a:t>eksternt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2 </a:t>
            </a:r>
            <a:r>
              <a:rPr lang="en-US" dirty="0" err="1" smtClean="0"/>
              <a:t>spor</a:t>
            </a:r>
            <a:r>
              <a:rPr lang="en-US" dirty="0" smtClean="0"/>
              <a:t>:  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en-US" dirty="0" err="1" smtClean="0"/>
              <a:t>Stiftelse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DMVO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Overordnet</a:t>
            </a:r>
            <a:r>
              <a:rPr lang="en-US" dirty="0" smtClean="0"/>
              <a:t> </a:t>
            </a:r>
            <a:r>
              <a:rPr lang="en-US" dirty="0" err="1" smtClean="0"/>
              <a:t>finansieringsmodel</a:t>
            </a:r>
            <a:r>
              <a:rPr lang="en-US" dirty="0" smtClean="0"/>
              <a:t> </a:t>
            </a:r>
            <a:r>
              <a:rPr lang="en-US" dirty="0" err="1" smtClean="0"/>
              <a:t>godkendt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alle</a:t>
            </a:r>
            <a:r>
              <a:rPr lang="en-US" dirty="0" smtClean="0"/>
              <a:t> stakeholdere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Lifs</a:t>
            </a:r>
            <a:r>
              <a:rPr lang="en-US" dirty="0" smtClean="0"/>
              <a:t> </a:t>
            </a:r>
            <a:r>
              <a:rPr lang="en-US" dirty="0" err="1" smtClean="0"/>
              <a:t>medlemskreds</a:t>
            </a:r>
            <a:endParaRPr lang="en-US" dirty="0" smtClean="0"/>
          </a:p>
          <a:p>
            <a:pPr marL="285750" indent="-285750">
              <a:buFontTx/>
              <a:buChar char="-"/>
            </a:pPr>
            <a:r>
              <a:rPr lang="en-US" dirty="0" err="1" smtClean="0"/>
              <a:t>Arbejde</a:t>
            </a:r>
            <a:r>
              <a:rPr lang="en-US" dirty="0" smtClean="0"/>
              <a:t> med </a:t>
            </a:r>
            <a:r>
              <a:rPr lang="en-US" dirty="0" err="1" smtClean="0"/>
              <a:t>vedtægter</a:t>
            </a:r>
            <a:r>
              <a:rPr lang="en-US" dirty="0" smtClean="0"/>
              <a:t> etc. </a:t>
            </a:r>
          </a:p>
          <a:p>
            <a:pPr marL="285750" indent="-285750">
              <a:buFontTx/>
              <a:buChar char="-"/>
            </a:pPr>
            <a:r>
              <a:rPr lang="en-US" dirty="0" err="1" smtClean="0"/>
              <a:t>Stiftelse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DMVO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løbet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</a:t>
            </a:r>
            <a:r>
              <a:rPr lang="en-US" dirty="0" err="1" smtClean="0"/>
              <a:t>efteråret</a:t>
            </a:r>
            <a:r>
              <a:rPr lang="en-US" dirty="0" smtClean="0"/>
              <a:t> 2016</a:t>
            </a:r>
            <a:endParaRPr lang="en-US" dirty="0"/>
          </a:p>
        </p:txBody>
      </p:sp>
      <p:sp>
        <p:nvSpPr>
          <p:cNvPr id="6" name="Pladsholder til indhold 2"/>
          <p:cNvSpPr txBox="1">
            <a:spLocks/>
          </p:cNvSpPr>
          <p:nvPr/>
        </p:nvSpPr>
        <p:spPr bwMode="auto">
          <a:xfrm>
            <a:off x="4852869" y="1633823"/>
            <a:ext cx="398813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20000"/>
              </a:spcBef>
              <a:spcAft>
                <a:spcPct val="0"/>
              </a:spcAft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13952" indent="-212487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2pPr>
            <a:lvl3pPr marL="436696" indent="-205159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3pPr>
            <a:lvl4pPr marL="665301" indent="-20809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4pPr>
            <a:lvl5pPr marL="888045" indent="-21102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</a:defRPr>
            </a:lvl5pPr>
            <a:lvl6pPr marL="1310087" indent="-21102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6pPr>
            <a:lvl7pPr marL="1732128" indent="-21102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7pPr>
            <a:lvl8pPr marL="2154169" indent="-21102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8pPr>
            <a:lvl9pPr marL="2576211" indent="-211021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80000"/>
              <a:buBlip>
                <a:blip r:embed="rId4"/>
              </a:buBlip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kern="0" dirty="0" err="1" smtClean="0"/>
              <a:t>Valg</a:t>
            </a:r>
            <a:r>
              <a:rPr lang="en-US" kern="0" dirty="0" smtClean="0"/>
              <a:t> </a:t>
            </a:r>
            <a:r>
              <a:rPr lang="en-US" kern="0" dirty="0" err="1" smtClean="0"/>
              <a:t>af</a:t>
            </a:r>
            <a:r>
              <a:rPr lang="en-US" kern="0" dirty="0" smtClean="0"/>
              <a:t> national IT-</a:t>
            </a:r>
            <a:r>
              <a:rPr lang="en-US" kern="0" dirty="0" err="1" smtClean="0"/>
              <a:t>udbyder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Afholdt</a:t>
            </a:r>
            <a:r>
              <a:rPr lang="en-US" kern="0" dirty="0" smtClean="0"/>
              <a:t> </a:t>
            </a:r>
            <a:r>
              <a:rPr lang="en-US" kern="0" dirty="0" err="1" smtClean="0"/>
              <a:t>flere</a:t>
            </a:r>
            <a:r>
              <a:rPr lang="en-US" kern="0" dirty="0" smtClean="0"/>
              <a:t> </a:t>
            </a:r>
            <a:r>
              <a:rPr lang="en-US" kern="0" dirty="0" err="1" smtClean="0"/>
              <a:t>nationale</a:t>
            </a:r>
            <a:r>
              <a:rPr lang="en-US" kern="0" dirty="0" smtClean="0"/>
              <a:t> workshops med de 2 </a:t>
            </a:r>
            <a:r>
              <a:rPr lang="en-US" kern="0" dirty="0" err="1" smtClean="0"/>
              <a:t>relevante</a:t>
            </a:r>
            <a:r>
              <a:rPr lang="en-US" kern="0" dirty="0" smtClean="0"/>
              <a:t> IT-</a:t>
            </a:r>
            <a:r>
              <a:rPr lang="en-US" kern="0" dirty="0" err="1" smtClean="0"/>
              <a:t>udbydere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Grundig</a:t>
            </a:r>
            <a:r>
              <a:rPr lang="en-US" kern="0" dirty="0" smtClean="0"/>
              <a:t> </a:t>
            </a:r>
            <a:r>
              <a:rPr lang="en-US" kern="0" dirty="0" err="1" smtClean="0"/>
              <a:t>afklaring</a:t>
            </a:r>
            <a:r>
              <a:rPr lang="en-US" kern="0" dirty="0" smtClean="0"/>
              <a:t> </a:t>
            </a:r>
            <a:r>
              <a:rPr lang="en-US" kern="0" dirty="0" err="1" smtClean="0"/>
              <a:t>af</a:t>
            </a:r>
            <a:r>
              <a:rPr lang="en-US" kern="0" dirty="0" smtClean="0"/>
              <a:t> </a:t>
            </a:r>
            <a:r>
              <a:rPr lang="en-US" kern="0" dirty="0" err="1" smtClean="0"/>
              <a:t>alle</a:t>
            </a:r>
            <a:r>
              <a:rPr lang="en-US" kern="0" dirty="0" smtClean="0"/>
              <a:t> </a:t>
            </a:r>
            <a:r>
              <a:rPr lang="en-US" kern="0" dirty="0" err="1" smtClean="0"/>
              <a:t>nationale</a:t>
            </a:r>
            <a:r>
              <a:rPr lang="en-US" kern="0" dirty="0" smtClean="0"/>
              <a:t> </a:t>
            </a:r>
            <a:r>
              <a:rPr lang="en-US" kern="0" dirty="0" err="1" smtClean="0"/>
              <a:t>stakeholderes</a:t>
            </a:r>
            <a:r>
              <a:rPr lang="en-US" kern="0" dirty="0" smtClean="0"/>
              <a:t> </a:t>
            </a:r>
            <a:r>
              <a:rPr lang="en-US" kern="0" dirty="0" err="1" smtClean="0"/>
              <a:t>ønsker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Grundig</a:t>
            </a:r>
            <a:r>
              <a:rPr lang="en-US" kern="0" dirty="0" smtClean="0"/>
              <a:t> </a:t>
            </a:r>
            <a:r>
              <a:rPr lang="en-US" kern="0" dirty="0" err="1" smtClean="0"/>
              <a:t>forhandlingsforløb</a:t>
            </a:r>
            <a:r>
              <a:rPr lang="en-US" kern="0" dirty="0" smtClean="0"/>
              <a:t> med </a:t>
            </a:r>
            <a:r>
              <a:rPr lang="en-US" kern="0" dirty="0" err="1" smtClean="0"/>
              <a:t>begge</a:t>
            </a:r>
            <a:r>
              <a:rPr lang="en-US" kern="0" dirty="0" smtClean="0"/>
              <a:t> IT-</a:t>
            </a:r>
            <a:r>
              <a:rPr lang="en-US" kern="0" dirty="0" err="1" smtClean="0"/>
              <a:t>udbydere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Vigtig</a:t>
            </a:r>
            <a:r>
              <a:rPr lang="en-US" kern="0" dirty="0" smtClean="0"/>
              <a:t> </a:t>
            </a:r>
            <a:r>
              <a:rPr lang="en-US" kern="0" dirty="0" err="1" smtClean="0"/>
              <a:t>og</a:t>
            </a:r>
            <a:r>
              <a:rPr lang="en-US" kern="0" dirty="0" smtClean="0"/>
              <a:t> </a:t>
            </a:r>
            <a:r>
              <a:rPr lang="en-US" kern="0" dirty="0" err="1" smtClean="0"/>
              <a:t>grundig</a:t>
            </a:r>
            <a:r>
              <a:rPr lang="en-US" kern="0" dirty="0" smtClean="0"/>
              <a:t> </a:t>
            </a:r>
            <a:r>
              <a:rPr lang="en-US" kern="0" dirty="0" err="1" smtClean="0"/>
              <a:t>afklaring</a:t>
            </a:r>
            <a:r>
              <a:rPr lang="en-US" kern="0" dirty="0" smtClean="0"/>
              <a:t> </a:t>
            </a:r>
            <a:r>
              <a:rPr lang="en-US" kern="0" dirty="0" err="1" smtClean="0"/>
              <a:t>af</a:t>
            </a:r>
            <a:r>
              <a:rPr lang="en-US" kern="0" dirty="0" smtClean="0"/>
              <a:t> </a:t>
            </a:r>
            <a:r>
              <a:rPr lang="en-US" kern="0" dirty="0" err="1" smtClean="0"/>
              <a:t>systemet</a:t>
            </a:r>
            <a:r>
              <a:rPr lang="en-US" kern="0" dirty="0" smtClean="0"/>
              <a:t> </a:t>
            </a:r>
            <a:r>
              <a:rPr lang="en-US" kern="0" dirty="0" err="1" smtClean="0"/>
              <a:t>og</a:t>
            </a:r>
            <a:r>
              <a:rPr lang="en-US" kern="0" dirty="0" smtClean="0"/>
              <a:t> </a:t>
            </a:r>
            <a:r>
              <a:rPr lang="en-US" kern="0" dirty="0" err="1" smtClean="0"/>
              <a:t>strukturen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Stort</a:t>
            </a:r>
            <a:r>
              <a:rPr lang="en-US" kern="0" dirty="0" smtClean="0"/>
              <a:t> </a:t>
            </a:r>
            <a:r>
              <a:rPr lang="en-US" kern="0" dirty="0" err="1" smtClean="0"/>
              <a:t>arbejde</a:t>
            </a:r>
            <a:r>
              <a:rPr lang="en-US" kern="0" dirty="0" smtClean="0"/>
              <a:t> ligger </a:t>
            </a:r>
            <a:r>
              <a:rPr lang="en-US" kern="0" dirty="0" err="1" smtClean="0"/>
              <a:t>i</a:t>
            </a:r>
            <a:r>
              <a:rPr lang="en-US" kern="0" dirty="0" smtClean="0"/>
              <a:t> </a:t>
            </a:r>
            <a:r>
              <a:rPr lang="en-US" kern="0" dirty="0" err="1" smtClean="0"/>
              <a:t>detaljerne</a:t>
            </a:r>
            <a:r>
              <a:rPr lang="en-US" kern="0" dirty="0" smtClean="0"/>
              <a:t> </a:t>
            </a:r>
            <a:r>
              <a:rPr lang="en-US" kern="0" dirty="0" err="1" smtClean="0"/>
              <a:t>i</a:t>
            </a:r>
            <a:r>
              <a:rPr lang="en-US" kern="0" dirty="0" smtClean="0"/>
              <a:t> </a:t>
            </a:r>
            <a:r>
              <a:rPr lang="en-US" kern="0" dirty="0" err="1" smtClean="0"/>
              <a:t>kontrakterne</a:t>
            </a:r>
            <a:endParaRPr lang="en-US" kern="0" dirty="0" smtClean="0"/>
          </a:p>
          <a:p>
            <a:pPr marL="285750" indent="-285750">
              <a:buFontTx/>
              <a:buChar char="-"/>
            </a:pPr>
            <a:r>
              <a:rPr lang="en-US" kern="0" dirty="0" err="1" smtClean="0"/>
              <a:t>Valg</a:t>
            </a:r>
            <a:r>
              <a:rPr lang="en-US" kern="0" dirty="0" smtClean="0"/>
              <a:t> </a:t>
            </a:r>
            <a:r>
              <a:rPr lang="en-US" kern="0" dirty="0" err="1" smtClean="0"/>
              <a:t>af</a:t>
            </a:r>
            <a:r>
              <a:rPr lang="en-US" kern="0" dirty="0" smtClean="0"/>
              <a:t> IT-</a:t>
            </a:r>
            <a:r>
              <a:rPr lang="en-US" kern="0" dirty="0" err="1" smtClean="0"/>
              <a:t>udbyder</a:t>
            </a:r>
            <a:r>
              <a:rPr lang="en-US" kern="0" dirty="0" smtClean="0"/>
              <a:t> </a:t>
            </a:r>
            <a:r>
              <a:rPr lang="en-US" kern="0" dirty="0"/>
              <a:t>i</a:t>
            </a:r>
            <a:r>
              <a:rPr lang="en-US" kern="0" dirty="0" smtClean="0"/>
              <a:t> </a:t>
            </a:r>
            <a:r>
              <a:rPr lang="en-US" kern="0" dirty="0" err="1" smtClean="0"/>
              <a:t>løbet</a:t>
            </a:r>
            <a:r>
              <a:rPr lang="en-US" kern="0" dirty="0" smtClean="0"/>
              <a:t> </a:t>
            </a:r>
            <a:r>
              <a:rPr lang="en-US" kern="0" dirty="0" err="1" smtClean="0"/>
              <a:t>af</a:t>
            </a:r>
            <a:r>
              <a:rPr lang="en-US" kern="0" dirty="0" smtClean="0"/>
              <a:t> </a:t>
            </a:r>
            <a:r>
              <a:rPr lang="en-US" kern="0" dirty="0" err="1" smtClean="0"/>
              <a:t>efteråret</a:t>
            </a:r>
            <a:r>
              <a:rPr lang="en-US" kern="0" dirty="0" smtClean="0"/>
              <a:t> 2016</a:t>
            </a:r>
            <a:endParaRPr lang="en-US" kern="0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75670">
            <a:off x="5992791" y="246106"/>
            <a:ext cx="2795573" cy="111822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4293096"/>
            <a:ext cx="1979712" cy="1253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0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Finansiering</a:t>
            </a:r>
            <a:r>
              <a:rPr lang="en-US" dirty="0" smtClean="0"/>
              <a:t> </a:t>
            </a:r>
            <a:r>
              <a:rPr lang="en-US" dirty="0" err="1" smtClean="0"/>
              <a:t>af</a:t>
            </a:r>
            <a:r>
              <a:rPr lang="en-US" dirty="0" smtClean="0"/>
              <a:t> DMVO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614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80248" y="777316"/>
            <a:ext cx="7823689" cy="830873"/>
          </a:xfrm>
        </p:spPr>
        <p:txBody>
          <a:bodyPr>
            <a:normAutofit/>
          </a:bodyPr>
          <a:lstStyle/>
          <a:p>
            <a:r>
              <a:rPr lang="en-US" dirty="0" err="1" smtClean="0"/>
              <a:t>Hvem</a:t>
            </a:r>
            <a:r>
              <a:rPr lang="en-US" dirty="0" smtClean="0"/>
              <a:t> </a:t>
            </a:r>
            <a:r>
              <a:rPr lang="en-US" dirty="0" err="1" smtClean="0"/>
              <a:t>betaler</a:t>
            </a:r>
            <a:r>
              <a:rPr lang="en-US" dirty="0" smtClean="0"/>
              <a:t>?</a:t>
            </a:r>
            <a:endParaRPr lang="en-US" dirty="0"/>
          </a:p>
        </p:txBody>
      </p:sp>
      <p:grpSp>
        <p:nvGrpSpPr>
          <p:cNvPr id="66" name="Group 65"/>
          <p:cNvGrpSpPr/>
          <p:nvPr/>
        </p:nvGrpSpPr>
        <p:grpSpPr>
          <a:xfrm>
            <a:off x="3203427" y="1767278"/>
            <a:ext cx="2783458" cy="3456383"/>
            <a:chOff x="6227763" y="1988840"/>
            <a:chExt cx="2783458" cy="3744415"/>
          </a:xfrm>
        </p:grpSpPr>
        <p:sp>
          <p:nvSpPr>
            <p:cNvPr id="8" name="Rectangle 5_3"/>
            <p:cNvSpPr>
              <a:spLocks noChangeArrowheads="1"/>
            </p:cNvSpPr>
            <p:nvPr/>
          </p:nvSpPr>
          <p:spPr bwMode="auto">
            <a:xfrm>
              <a:off x="6227765" y="5132016"/>
              <a:ext cx="2736724" cy="601239"/>
            </a:xfrm>
            <a:prstGeom prst="rect">
              <a:avLst/>
            </a:prstGeom>
            <a:noFill/>
            <a:ln w="6350" algn="ctr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66462" rIns="0" bIns="66462"/>
            <a:lstStyle/>
            <a:p>
              <a:pPr algn="ctr" defTabSz="844083">
                <a:defRPr/>
              </a:pPr>
              <a:r>
                <a:rPr lang="en-US" sz="1477" b="1" kern="0" dirty="0" err="1">
                  <a:solidFill>
                    <a:schemeClr val="tx2"/>
                  </a:solidFill>
                </a:rPr>
                <a:t>Apoteker</a:t>
              </a:r>
              <a:r>
                <a:rPr lang="en-US" sz="1477" b="1" kern="0" dirty="0">
                  <a:solidFill>
                    <a:schemeClr val="tx2"/>
                  </a:solidFill>
                </a:rPr>
                <a:t>, </a:t>
              </a:r>
              <a:r>
                <a:rPr lang="en-US" sz="1477" b="1" kern="0" dirty="0" err="1">
                  <a:solidFill>
                    <a:schemeClr val="tx2"/>
                  </a:solidFill>
                </a:rPr>
                <a:t>Grossister</a:t>
              </a:r>
              <a:r>
                <a:rPr lang="en-US" sz="1477" b="1" kern="0" dirty="0">
                  <a:solidFill>
                    <a:schemeClr val="tx2"/>
                  </a:solidFill>
                </a:rPr>
                <a:t>, etc…</a:t>
              </a:r>
              <a:endParaRPr lang="en-US" sz="1477" kern="0" dirty="0">
                <a:solidFill>
                  <a:schemeClr val="tx2"/>
                </a:solidFill>
              </a:endParaRPr>
            </a:p>
          </p:txBody>
        </p:sp>
        <p:sp>
          <p:nvSpPr>
            <p:cNvPr id="11" name="Rectangle 5"/>
            <p:cNvSpPr>
              <a:spLocks noChangeArrowheads="1"/>
            </p:cNvSpPr>
            <p:nvPr/>
          </p:nvSpPr>
          <p:spPr bwMode="auto">
            <a:xfrm>
              <a:off x="6227763" y="1988840"/>
              <a:ext cx="2783458" cy="696911"/>
            </a:xfrm>
            <a:prstGeom prst="rect">
              <a:avLst/>
            </a:prstGeom>
            <a:solidFill>
              <a:schemeClr val="accent1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lIns="83077" tIns="66462" rIns="83077" bIns="66462"/>
            <a:lstStyle/>
            <a:p>
              <a:pPr algn="ctr" defTabSz="844083">
                <a:spcBef>
                  <a:spcPct val="40000"/>
                </a:spcBef>
                <a:buClr>
                  <a:srgbClr val="215283"/>
                </a:buClr>
                <a:buSzPts val="1100"/>
                <a:defRPr/>
              </a:pPr>
              <a:r>
                <a:rPr lang="en-US" sz="1662" kern="0" dirty="0">
                  <a:solidFill>
                    <a:sysClr val="window" lastClr="FFFFFF"/>
                  </a:solidFill>
                </a:rPr>
                <a:t>Hardware og software </a:t>
              </a:r>
              <a:r>
                <a:rPr lang="en-US" sz="1662" kern="0" dirty="0" err="1">
                  <a:solidFill>
                    <a:sysClr val="window" lastClr="FFFFFF"/>
                  </a:solidFill>
                </a:rPr>
                <a:t>til</a:t>
              </a:r>
              <a:r>
                <a:rPr lang="en-US" sz="1662" kern="0" dirty="0">
                  <a:solidFill>
                    <a:sysClr val="window" lastClr="FFFFFF"/>
                  </a:solidFill>
                </a:rPr>
                <a:t> distribution</a:t>
              </a:r>
            </a:p>
          </p:txBody>
        </p:sp>
        <p:sp>
          <p:nvSpPr>
            <p:cNvPr id="13" name="BC-Triangle"/>
            <p:cNvSpPr>
              <a:spLocks noChangeArrowheads="1"/>
            </p:cNvSpPr>
            <p:nvPr/>
          </p:nvSpPr>
          <p:spPr bwMode="auto">
            <a:xfrm rot="10800000">
              <a:off x="6630934" y="4840137"/>
              <a:ext cx="1905529" cy="173038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xtLst/>
          </p:spPr>
          <p:txBody>
            <a:bodyPr rot="10800000" vert="eaVert" lIns="66462" tIns="66462" rIns="66462" bIns="66462"/>
            <a:lstStyle/>
            <a:p>
              <a:pPr defTabSz="844083">
                <a:spcBef>
                  <a:spcPct val="40000"/>
                </a:spcBef>
                <a:buClr>
                  <a:srgbClr val="215283"/>
                </a:buClr>
                <a:buSzPct val="85000"/>
                <a:defRPr/>
              </a:pPr>
              <a:endParaRPr lang="en-US" sz="1662" kern="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5" name="Bildplatzhalter 11"/>
            <p:cNvPicPr>
              <a:picLocks noChangeAspect="1"/>
            </p:cNvPicPr>
            <p:nvPr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571" b="6571"/>
            <a:stretch>
              <a:fillRect/>
            </a:stretch>
          </p:blipFill>
          <p:spPr>
            <a:xfrm>
              <a:off x="6804247" y="2924944"/>
              <a:ext cx="1656000" cy="1762037"/>
            </a:xfrm>
            <a:prstGeom prst="rect">
              <a:avLst/>
            </a:prstGeom>
            <a:ln>
              <a:noFill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</p:spPr>
        </p:pic>
      </p:grpSp>
      <p:grpSp>
        <p:nvGrpSpPr>
          <p:cNvPr id="65" name="Group 64"/>
          <p:cNvGrpSpPr/>
          <p:nvPr/>
        </p:nvGrpSpPr>
        <p:grpSpPr>
          <a:xfrm>
            <a:off x="107504" y="1767278"/>
            <a:ext cx="2855046" cy="3456384"/>
            <a:chOff x="3131840" y="1988840"/>
            <a:chExt cx="2855046" cy="3744416"/>
          </a:xfrm>
        </p:grpSpPr>
        <p:sp>
          <p:nvSpPr>
            <p:cNvPr id="6" name="Rectangle 5_1"/>
            <p:cNvSpPr>
              <a:spLocks noChangeArrowheads="1"/>
            </p:cNvSpPr>
            <p:nvPr/>
          </p:nvSpPr>
          <p:spPr bwMode="auto">
            <a:xfrm>
              <a:off x="3131840" y="5132017"/>
              <a:ext cx="2855046" cy="601239"/>
            </a:xfrm>
            <a:prstGeom prst="rect">
              <a:avLst/>
            </a:prstGeom>
            <a:noFill/>
            <a:ln w="6350" algn="ctr">
              <a:solidFill>
                <a:schemeClr val="tx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83077" tIns="66462" rIns="83077" bIns="66462"/>
            <a:lstStyle/>
            <a:p>
              <a:pPr algn="ctr" defTabSz="844083">
                <a:defRPr/>
              </a:pPr>
              <a:r>
                <a:rPr lang="en-US" sz="1477" b="1" kern="0" dirty="0">
                  <a:solidFill>
                    <a:schemeClr val="tx2"/>
                  </a:solidFill>
                </a:rPr>
                <a:t>MAH</a:t>
              </a:r>
              <a:endParaRPr lang="en-US" sz="1477" u="sng" kern="0" dirty="0">
                <a:solidFill>
                  <a:schemeClr val="tx2"/>
                </a:solidFill>
              </a:endParaRPr>
            </a:p>
          </p:txBody>
        </p:sp>
        <p:sp>
          <p:nvSpPr>
            <p:cNvPr id="9" name="Rectangle 5_4"/>
            <p:cNvSpPr>
              <a:spLocks noChangeArrowheads="1"/>
            </p:cNvSpPr>
            <p:nvPr/>
          </p:nvSpPr>
          <p:spPr bwMode="auto">
            <a:xfrm>
              <a:off x="3131840" y="1988840"/>
              <a:ext cx="2855046" cy="696911"/>
            </a:xfrm>
            <a:prstGeom prst="rect">
              <a:avLst/>
            </a:prstGeom>
            <a:solidFill>
              <a:schemeClr val="accent1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lIns="83077" tIns="66462" rIns="83077" bIns="66462"/>
            <a:lstStyle/>
            <a:p>
              <a:pPr algn="ctr" defTabSz="844083">
                <a:spcBef>
                  <a:spcPct val="40000"/>
                </a:spcBef>
                <a:buClr>
                  <a:srgbClr val="215283"/>
                </a:buClr>
                <a:buSzPts val="1100"/>
                <a:defRPr/>
              </a:pPr>
              <a:r>
                <a:rPr lang="en-US" sz="1662" kern="0" dirty="0">
                  <a:solidFill>
                    <a:sysClr val="window" lastClr="FFFFFF"/>
                  </a:solidFill>
                </a:rPr>
                <a:t>Hardware og software </a:t>
              </a:r>
              <a:r>
                <a:rPr lang="en-US" sz="1662" kern="0" dirty="0" err="1">
                  <a:solidFill>
                    <a:sysClr val="window" lastClr="FFFFFF"/>
                  </a:solidFill>
                </a:rPr>
                <a:t>til</a:t>
              </a:r>
              <a:r>
                <a:rPr lang="en-US" sz="1662" kern="0" dirty="0">
                  <a:solidFill>
                    <a:sysClr val="window" lastClr="FFFFFF"/>
                  </a:solidFill>
                </a:rPr>
                <a:t> </a:t>
              </a:r>
              <a:r>
                <a:rPr lang="en-US" sz="1662" kern="0" dirty="0" err="1">
                  <a:solidFill>
                    <a:sysClr val="window" lastClr="FFFFFF"/>
                  </a:solidFill>
                </a:rPr>
                <a:t>koderne</a:t>
              </a:r>
              <a:endParaRPr lang="en-US" sz="1662" kern="0" dirty="0">
                <a:solidFill>
                  <a:sysClr val="window" lastClr="FFFFFF"/>
                </a:solidFill>
              </a:endParaRPr>
            </a:p>
          </p:txBody>
        </p:sp>
        <p:sp>
          <p:nvSpPr>
            <p:cNvPr id="14" name="BC-Triangle"/>
            <p:cNvSpPr>
              <a:spLocks noChangeArrowheads="1"/>
            </p:cNvSpPr>
            <p:nvPr/>
          </p:nvSpPr>
          <p:spPr bwMode="auto">
            <a:xfrm rot="10800000">
              <a:off x="3606599" y="4840137"/>
              <a:ext cx="1905529" cy="173038"/>
            </a:xfrm>
            <a:prstGeom prst="triangle">
              <a:avLst>
                <a:gd name="adj" fmla="val 50000"/>
              </a:avLst>
            </a:prstGeom>
            <a:solidFill>
              <a:schemeClr val="tx2"/>
            </a:solidFill>
            <a:ln>
              <a:noFill/>
            </a:ln>
            <a:extLst/>
          </p:spPr>
          <p:txBody>
            <a:bodyPr rot="10800000" vert="eaVert" lIns="66462" tIns="66462" rIns="66462" bIns="66462"/>
            <a:lstStyle/>
            <a:p>
              <a:pPr defTabSz="844083">
                <a:spcBef>
                  <a:spcPct val="40000"/>
                </a:spcBef>
                <a:buClr>
                  <a:srgbClr val="215283"/>
                </a:buClr>
                <a:buSzPct val="85000"/>
                <a:defRPr/>
              </a:pPr>
              <a:endParaRPr lang="en-US" sz="1662" kern="0" dirty="0">
                <a:solidFill>
                  <a:sysClr val="windowText" lastClr="000000"/>
                </a:solidFill>
              </a:endParaRPr>
            </a:p>
          </p:txBody>
        </p:sp>
        <p:pic>
          <p:nvPicPr>
            <p:cNvPr id="17" name="Picture 3"/>
            <p:cNvPicPr>
              <a:picLocks noChangeAspect="1" noChangeArrowheads="1"/>
            </p:cNvPicPr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7" y="2890489"/>
              <a:ext cx="1980000" cy="1739048"/>
            </a:xfrm>
            <a:prstGeom prst="rect">
              <a:avLst/>
            </a:prstGeom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blurRad="190500" algn="tl" rotWithShape="0">
                <a:srgbClr val="000000">
                  <a:alpha val="70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</p:pic>
      </p:grpSp>
      <p:grpSp>
        <p:nvGrpSpPr>
          <p:cNvPr id="64" name="Group 63"/>
          <p:cNvGrpSpPr/>
          <p:nvPr/>
        </p:nvGrpSpPr>
        <p:grpSpPr>
          <a:xfrm>
            <a:off x="6177998" y="1767277"/>
            <a:ext cx="2853419" cy="2544318"/>
            <a:chOff x="107504" y="1988840"/>
            <a:chExt cx="2853419" cy="2756344"/>
          </a:xfrm>
        </p:grpSpPr>
        <p:sp>
          <p:nvSpPr>
            <p:cNvPr id="10" name="Rectangle 5_5"/>
            <p:cNvSpPr>
              <a:spLocks noChangeArrowheads="1"/>
            </p:cNvSpPr>
            <p:nvPr/>
          </p:nvSpPr>
          <p:spPr bwMode="auto">
            <a:xfrm>
              <a:off x="107504" y="1988840"/>
              <a:ext cx="2853419" cy="696911"/>
            </a:xfrm>
            <a:prstGeom prst="rect">
              <a:avLst/>
            </a:prstGeom>
            <a:solidFill>
              <a:schemeClr val="accent1"/>
            </a:solidFill>
            <a:ln w="6350" algn="ctr">
              <a:noFill/>
              <a:miter lim="800000"/>
              <a:headEnd/>
              <a:tailEnd/>
            </a:ln>
            <a:effectLst/>
          </p:spPr>
          <p:txBody>
            <a:bodyPr lIns="83077" tIns="66462" rIns="83077" bIns="66462"/>
            <a:lstStyle/>
            <a:p>
              <a:pPr algn="ctr" defTabSz="844083">
                <a:spcBef>
                  <a:spcPct val="40000"/>
                </a:spcBef>
                <a:buClr>
                  <a:srgbClr val="215283"/>
                </a:buClr>
                <a:buSzPts val="1100"/>
                <a:defRPr/>
              </a:pPr>
              <a:r>
                <a:rPr lang="en-US" sz="1662" kern="0" dirty="0" err="1">
                  <a:solidFill>
                    <a:sysClr val="window" lastClr="FFFFFF"/>
                  </a:solidFill>
                </a:rPr>
                <a:t>Europæisk</a:t>
              </a:r>
              <a:r>
                <a:rPr lang="en-US" sz="1662" kern="0" dirty="0">
                  <a:solidFill>
                    <a:sysClr val="window" lastClr="FFFFFF"/>
                  </a:solidFill>
                </a:rPr>
                <a:t> og </a:t>
              </a:r>
              <a:r>
                <a:rPr lang="en-US" sz="1662" kern="0" dirty="0" err="1">
                  <a:solidFill>
                    <a:sysClr val="window" lastClr="FFFFFF"/>
                  </a:solidFill>
                </a:rPr>
                <a:t>nationalt</a:t>
              </a:r>
              <a:r>
                <a:rPr lang="en-US" sz="1662" kern="0" dirty="0">
                  <a:solidFill>
                    <a:sysClr val="window" lastClr="FFFFFF"/>
                  </a:solidFill>
                </a:rPr>
                <a:t> system </a:t>
              </a:r>
            </a:p>
          </p:txBody>
        </p:sp>
        <p:grpSp>
          <p:nvGrpSpPr>
            <p:cNvPr id="18" name="Gruppieren 17"/>
            <p:cNvGrpSpPr/>
            <p:nvPr/>
          </p:nvGrpSpPr>
          <p:grpSpPr>
            <a:xfrm>
              <a:off x="253669" y="2726608"/>
              <a:ext cx="2596179" cy="2018576"/>
              <a:chOff x="1087958" y="2287503"/>
              <a:chExt cx="6898836" cy="3802100"/>
            </a:xfrm>
          </p:grpSpPr>
          <p:sp>
            <p:nvSpPr>
              <p:cNvPr id="19" name="Cloud 138"/>
              <p:cNvSpPr>
                <a:spLocks/>
              </p:cNvSpPr>
              <p:nvPr/>
            </p:nvSpPr>
            <p:spPr bwMode="auto">
              <a:xfrm>
                <a:off x="2339752" y="5049043"/>
                <a:ext cx="1330325" cy="684213"/>
              </a:xfrm>
              <a:custGeom>
                <a:avLst/>
                <a:gdLst>
                  <a:gd name="T0" fmla="*/ 5560327 w 43200"/>
                  <a:gd name="T1" fmla="*/ 8059586 h 43200"/>
                  <a:gd name="T2" fmla="*/ 2559213 w 43200"/>
                  <a:gd name="T3" fmla="*/ 7814203 h 43200"/>
                  <a:gd name="T4" fmla="*/ 8208413 w 43200"/>
                  <a:gd name="T5" fmla="*/ 10744995 h 43200"/>
                  <a:gd name="T6" fmla="*/ 6895610 w 43200"/>
                  <a:gd name="T7" fmla="*/ 10862293 h 43200"/>
                  <a:gd name="T8" fmla="*/ 19523382 w 43200"/>
                  <a:gd name="T9" fmla="*/ 12035354 h 43200"/>
                  <a:gd name="T10" fmla="*/ 18731931 w 43200"/>
                  <a:gd name="T11" fmla="*/ 11499625 h 43200"/>
                  <a:gd name="T12" fmla="*/ 34154647 w 43200"/>
                  <a:gd name="T13" fmla="*/ 10699428 h 43200"/>
                  <a:gd name="T14" fmla="*/ 33838325 w 43200"/>
                  <a:gd name="T15" fmla="*/ 11287186 h 43200"/>
                  <a:gd name="T16" fmla="*/ 40436553 w 43200"/>
                  <a:gd name="T17" fmla="*/ 7067271 h 43200"/>
                  <a:gd name="T18" fmla="*/ 44288398 w 43200"/>
                  <a:gd name="T19" fmla="*/ 9264355 h 43200"/>
                  <a:gd name="T20" fmla="*/ 49522888 w 43200"/>
                  <a:gd name="T21" fmla="*/ 4727310 h 43200"/>
                  <a:gd name="T22" fmla="*/ 47807292 w 43200"/>
                  <a:gd name="T23" fmla="*/ 5551216 h 43200"/>
                  <a:gd name="T24" fmla="*/ 45406856 w 43200"/>
                  <a:gd name="T25" fmla="*/ 1670604 h 43200"/>
                  <a:gd name="T26" fmla="*/ 45496899 w 43200"/>
                  <a:gd name="T27" fmla="*/ 2059766 h 43200"/>
                  <a:gd name="T28" fmla="*/ 34452061 w 43200"/>
                  <a:gd name="T29" fmla="*/ 1216775 h 43200"/>
                  <a:gd name="T30" fmla="*/ 35331184 w 43200"/>
                  <a:gd name="T31" fmla="*/ 720451 h 43200"/>
                  <a:gd name="T32" fmla="*/ 26232993 w 43200"/>
                  <a:gd name="T33" fmla="*/ 1453240 h 43200"/>
                  <a:gd name="T34" fmla="*/ 26658327 w 43200"/>
                  <a:gd name="T35" fmla="*/ 1025274 h 43200"/>
                  <a:gd name="T36" fmla="*/ 16587397 w 43200"/>
                  <a:gd name="T37" fmla="*/ 1598556 h 43200"/>
                  <a:gd name="T38" fmla="*/ 18127680 w 43200"/>
                  <a:gd name="T39" fmla="*/ 2013582 h 43200"/>
                  <a:gd name="T40" fmla="*/ 4889745 w 43200"/>
                  <a:gd name="T41" fmla="*/ 4861238 h 43200"/>
                  <a:gd name="T42" fmla="*/ 4620785 w 43200"/>
                  <a:gd name="T43" fmla="*/ 4424356 h 43200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43200"/>
                  <a:gd name="T67" fmla="*/ 0 h 43200"/>
                  <a:gd name="T68" fmla="*/ 43200 w 43200"/>
                  <a:gd name="T69" fmla="*/ 43200 h 43200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43200" h="43200">
                    <a:moveTo>
                      <a:pt x="3900" y="14370"/>
                    </a:moveTo>
                    <a:cubicBezTo>
                      <a:pt x="3629" y="11657"/>
                      <a:pt x="4261" y="8921"/>
                      <a:pt x="5623" y="6907"/>
                    </a:cubicBezTo>
                    <a:cubicBezTo>
                      <a:pt x="7775" y="3726"/>
                      <a:pt x="11264" y="3017"/>
                      <a:pt x="14005" y="5202"/>
                    </a:cubicBezTo>
                    <a:cubicBezTo>
                      <a:pt x="15678" y="909"/>
                      <a:pt x="19914" y="22"/>
                      <a:pt x="22456" y="3432"/>
                    </a:cubicBezTo>
                    <a:cubicBezTo>
                      <a:pt x="23097" y="1683"/>
                      <a:pt x="24328" y="474"/>
                      <a:pt x="25749" y="200"/>
                    </a:cubicBezTo>
                    <a:cubicBezTo>
                      <a:pt x="27313" y="-102"/>
                      <a:pt x="28875" y="770"/>
                      <a:pt x="29833" y="2481"/>
                    </a:cubicBezTo>
                    <a:cubicBezTo>
                      <a:pt x="31215" y="267"/>
                      <a:pt x="33501" y="-460"/>
                      <a:pt x="35463" y="690"/>
                    </a:cubicBezTo>
                    <a:cubicBezTo>
                      <a:pt x="36958" y="1566"/>
                      <a:pt x="38030" y="3400"/>
                      <a:pt x="38318" y="5576"/>
                    </a:cubicBezTo>
                    <a:cubicBezTo>
                      <a:pt x="40046" y="6218"/>
                      <a:pt x="41422" y="7998"/>
                      <a:pt x="41982" y="10318"/>
                    </a:cubicBezTo>
                    <a:cubicBezTo>
                      <a:pt x="42389" y="12002"/>
                      <a:pt x="42331" y="13831"/>
                      <a:pt x="41818" y="15460"/>
                    </a:cubicBezTo>
                    <a:cubicBezTo>
                      <a:pt x="43079" y="17694"/>
                      <a:pt x="43520" y="20590"/>
                      <a:pt x="43016" y="23322"/>
                    </a:cubicBezTo>
                    <a:cubicBezTo>
                      <a:pt x="42346" y="26954"/>
                      <a:pt x="40128" y="29674"/>
                      <a:pt x="37404" y="30204"/>
                    </a:cubicBezTo>
                    <a:cubicBezTo>
                      <a:pt x="37391" y="32471"/>
                      <a:pt x="36658" y="34621"/>
                      <a:pt x="35395" y="36101"/>
                    </a:cubicBezTo>
                    <a:cubicBezTo>
                      <a:pt x="33476" y="38350"/>
                      <a:pt x="30704" y="38639"/>
                      <a:pt x="28555" y="36815"/>
                    </a:cubicBezTo>
                    <a:cubicBezTo>
                      <a:pt x="27860" y="39948"/>
                      <a:pt x="25999" y="42343"/>
                      <a:pt x="23667" y="43106"/>
                    </a:cubicBezTo>
                    <a:cubicBezTo>
                      <a:pt x="20919" y="44005"/>
                      <a:pt x="18051" y="42473"/>
                      <a:pt x="16480" y="39266"/>
                    </a:cubicBezTo>
                    <a:cubicBezTo>
                      <a:pt x="12772" y="42310"/>
                      <a:pt x="7956" y="40599"/>
                      <a:pt x="5804" y="35472"/>
                    </a:cubicBezTo>
                    <a:cubicBezTo>
                      <a:pt x="3690" y="35809"/>
                      <a:pt x="1705" y="34024"/>
                      <a:pt x="1110" y="31250"/>
                    </a:cubicBezTo>
                    <a:cubicBezTo>
                      <a:pt x="679" y="29243"/>
                      <a:pt x="1060" y="27077"/>
                      <a:pt x="2113" y="25551"/>
                    </a:cubicBezTo>
                    <a:cubicBezTo>
                      <a:pt x="619" y="24354"/>
                      <a:pt x="-213" y="22057"/>
                      <a:pt x="-5" y="19704"/>
                    </a:cubicBezTo>
                    <a:cubicBezTo>
                      <a:pt x="239" y="16949"/>
                      <a:pt x="1845" y="14791"/>
                      <a:pt x="3863" y="14507"/>
                    </a:cubicBezTo>
                    <a:cubicBezTo>
                      <a:pt x="3875" y="14461"/>
                      <a:pt x="3888" y="14416"/>
                      <a:pt x="3900" y="14370"/>
                    </a:cubicBezTo>
                    <a:close/>
                  </a:path>
                  <a:path w="43200" h="43200" fill="none">
                    <a:moveTo>
                      <a:pt x="4693" y="26177"/>
                    </a:moveTo>
                    <a:cubicBezTo>
                      <a:pt x="3809" y="26271"/>
                      <a:pt x="2925" y="25993"/>
                      <a:pt x="2160" y="25380"/>
                    </a:cubicBezTo>
                    <a:moveTo>
                      <a:pt x="6928" y="34899"/>
                    </a:moveTo>
                    <a:cubicBezTo>
                      <a:pt x="6573" y="35092"/>
                      <a:pt x="6200" y="35220"/>
                      <a:pt x="5820" y="35280"/>
                    </a:cubicBezTo>
                    <a:moveTo>
                      <a:pt x="16478" y="39090"/>
                    </a:moveTo>
                    <a:cubicBezTo>
                      <a:pt x="16211" y="38544"/>
                      <a:pt x="15987" y="37961"/>
                      <a:pt x="15810" y="37350"/>
                    </a:cubicBezTo>
                    <a:moveTo>
                      <a:pt x="28827" y="34751"/>
                    </a:moveTo>
                    <a:cubicBezTo>
                      <a:pt x="28788" y="35398"/>
                      <a:pt x="28698" y="36038"/>
                      <a:pt x="28560" y="36660"/>
                    </a:cubicBezTo>
                    <a:moveTo>
                      <a:pt x="34129" y="22954"/>
                    </a:moveTo>
                    <a:cubicBezTo>
                      <a:pt x="36133" y="24282"/>
                      <a:pt x="37398" y="27058"/>
                      <a:pt x="37380" y="30090"/>
                    </a:cubicBezTo>
                    <a:moveTo>
                      <a:pt x="41798" y="15354"/>
                    </a:moveTo>
                    <a:cubicBezTo>
                      <a:pt x="41473" y="16386"/>
                      <a:pt x="40978" y="17302"/>
                      <a:pt x="40350" y="18030"/>
                    </a:cubicBezTo>
                    <a:moveTo>
                      <a:pt x="38324" y="5426"/>
                    </a:moveTo>
                    <a:cubicBezTo>
                      <a:pt x="38379" y="5843"/>
                      <a:pt x="38405" y="6266"/>
                      <a:pt x="38400" y="6690"/>
                    </a:cubicBezTo>
                    <a:moveTo>
                      <a:pt x="29078" y="3952"/>
                    </a:moveTo>
                    <a:cubicBezTo>
                      <a:pt x="29267" y="3369"/>
                      <a:pt x="29516" y="2826"/>
                      <a:pt x="29820" y="2340"/>
                    </a:cubicBezTo>
                    <a:moveTo>
                      <a:pt x="22141" y="4720"/>
                    </a:moveTo>
                    <a:cubicBezTo>
                      <a:pt x="22218" y="4238"/>
                      <a:pt x="22339" y="3771"/>
                      <a:pt x="22500" y="3330"/>
                    </a:cubicBezTo>
                    <a:moveTo>
                      <a:pt x="14000" y="5192"/>
                    </a:moveTo>
                    <a:cubicBezTo>
                      <a:pt x="14472" y="5568"/>
                      <a:pt x="14908" y="6021"/>
                      <a:pt x="15300" y="6540"/>
                    </a:cubicBezTo>
                    <a:moveTo>
                      <a:pt x="4127" y="15789"/>
                    </a:moveTo>
                    <a:cubicBezTo>
                      <a:pt x="4024" y="15325"/>
                      <a:pt x="3948" y="14851"/>
                      <a:pt x="3900" y="14370"/>
                    </a:cubicBezTo>
                  </a:path>
                </a:pathLst>
              </a:custGeom>
              <a:solidFill>
                <a:schemeClr val="tx2"/>
              </a:solidFill>
              <a:ln>
                <a:noFill/>
              </a:ln>
              <a:effectLst>
                <a:outerShdw dist="38100" dir="2700000" algn="tl" rotWithShape="0">
                  <a:srgbClr val="000000">
                    <a:alpha val="39998"/>
                  </a:srgbClr>
                </a:outerShdw>
              </a:effectLst>
              <a:extLst/>
            </p:spPr>
            <p:txBody>
              <a:bodyPr anchor="ctr" anchorCtr="1"/>
              <a:lstStyle/>
              <a:p>
                <a:pPr algn="ctr"/>
                <a:endParaRPr lang="en-GB" sz="1292" dirty="0">
                  <a:solidFill>
                    <a:srgbClr val="FFFFFF"/>
                  </a:solidFill>
                </a:endParaRPr>
              </a:p>
            </p:txBody>
          </p:sp>
          <p:grpSp>
            <p:nvGrpSpPr>
              <p:cNvPr id="20" name="Group 7"/>
              <p:cNvGrpSpPr/>
              <p:nvPr/>
            </p:nvGrpSpPr>
            <p:grpSpPr>
              <a:xfrm>
                <a:off x="1087958" y="5313206"/>
                <a:ext cx="1137331" cy="751062"/>
                <a:chOff x="514668" y="5169841"/>
                <a:chExt cx="1421665" cy="921244"/>
              </a:xfrm>
              <a:solidFill>
                <a:srgbClr val="0070C0"/>
              </a:solidFill>
            </p:grpSpPr>
            <p:grpSp>
              <p:nvGrpSpPr>
                <p:cNvPr id="53" name="Gruppieren 206"/>
                <p:cNvGrpSpPr/>
                <p:nvPr/>
              </p:nvGrpSpPr>
              <p:grpSpPr>
                <a:xfrm>
                  <a:off x="783357" y="5169841"/>
                  <a:ext cx="648240" cy="540800"/>
                  <a:chOff x="250825" y="3933824"/>
                  <a:chExt cx="648240" cy="540800"/>
                </a:xfrm>
                <a:grpFill/>
              </p:grpSpPr>
              <p:grpSp>
                <p:nvGrpSpPr>
                  <p:cNvPr id="55" name="Group 177"/>
                  <p:cNvGrpSpPr/>
                  <p:nvPr/>
                </p:nvGrpSpPr>
                <p:grpSpPr bwMode="auto">
                  <a:xfrm>
                    <a:off x="511668" y="4023958"/>
                    <a:ext cx="387397" cy="450666"/>
                    <a:chOff x="6526224" y="3317873"/>
                    <a:chExt cx="396875" cy="457200"/>
                  </a:xfrm>
                  <a:grpFill/>
                </p:grpSpPr>
                <p:sp>
                  <p:nvSpPr>
                    <p:cNvPr id="57" name="Freeform 37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632587" y="3640135"/>
                      <a:ext cx="26988" cy="3175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11"/>
                        </a:cxn>
                        <a:cxn ang="0">
                          <a:pos x="10" y="6"/>
                        </a:cxn>
                        <a:cxn ang="0">
                          <a:pos x="5" y="0"/>
                        </a:cxn>
                        <a:cxn ang="0">
                          <a:pos x="0" y="6"/>
                        </a:cxn>
                        <a:cxn ang="0">
                          <a:pos x="5" y="11"/>
                        </a:cxn>
                        <a:cxn ang="0">
                          <a:pos x="5" y="3"/>
                        </a:cxn>
                        <a:cxn ang="0">
                          <a:pos x="8" y="6"/>
                        </a:cxn>
                        <a:cxn ang="0">
                          <a:pos x="5" y="8"/>
                        </a:cxn>
                        <a:cxn ang="0">
                          <a:pos x="2" y="6"/>
                        </a:cxn>
                        <a:cxn ang="0">
                          <a:pos x="5" y="3"/>
                        </a:cxn>
                      </a:cxnLst>
                      <a:rect l="0" t="0" r="r" b="b"/>
                      <a:pathLst>
                        <a:path w="10" h="11">
                          <a:moveTo>
                            <a:pt x="5" y="11"/>
                          </a:moveTo>
                          <a:cubicBezTo>
                            <a:pt x="8" y="11"/>
                            <a:pt x="10" y="9"/>
                            <a:pt x="10" y="6"/>
                          </a:cubicBezTo>
                          <a:cubicBezTo>
                            <a:pt x="10" y="3"/>
                            <a:pt x="8" y="0"/>
                            <a:pt x="5" y="0"/>
                          </a:cubicBezTo>
                          <a:cubicBezTo>
                            <a:pt x="2" y="0"/>
                            <a:pt x="0" y="3"/>
                            <a:pt x="0" y="6"/>
                          </a:cubicBezTo>
                          <a:cubicBezTo>
                            <a:pt x="0" y="9"/>
                            <a:pt x="2" y="11"/>
                            <a:pt x="5" y="11"/>
                          </a:cubicBezTo>
                          <a:close/>
                          <a:moveTo>
                            <a:pt x="5" y="3"/>
                          </a:moveTo>
                          <a:cubicBezTo>
                            <a:pt x="6" y="3"/>
                            <a:pt x="8" y="4"/>
                            <a:pt x="8" y="6"/>
                          </a:cubicBezTo>
                          <a:cubicBezTo>
                            <a:pt x="8" y="7"/>
                            <a:pt x="6" y="8"/>
                            <a:pt x="5" y="8"/>
                          </a:cubicBezTo>
                          <a:cubicBezTo>
                            <a:pt x="3" y="8"/>
                            <a:pt x="2" y="7"/>
                            <a:pt x="2" y="6"/>
                          </a:cubicBezTo>
                          <a:cubicBezTo>
                            <a:pt x="2" y="4"/>
                            <a:pt x="3" y="3"/>
                            <a:pt x="5" y="3"/>
                          </a:cubicBezTo>
                          <a:close/>
                        </a:path>
                      </a:pathLst>
                    </a:custGeom>
                    <a:grpFill/>
                    <a:ln w="9525">
                      <a:noFill/>
                      <a:round/>
                      <a:headEnd/>
                      <a:tailEnd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GB" sz="1292" baseline="-25000" dirty="0">
                        <a:solidFill>
                          <a:srgbClr val="000056"/>
                        </a:solidFill>
                        <a:ea typeface="ヒラギノ角ゴ Pro W3" charset="-128"/>
                      </a:endParaRPr>
                    </a:p>
                  </p:txBody>
                </p:sp>
                <p:sp>
                  <p:nvSpPr>
                    <p:cNvPr id="58" name="Freeform 38"/>
                    <p:cNvSpPr>
                      <a:spLocks/>
                    </p:cNvSpPr>
                    <p:nvPr/>
                  </p:nvSpPr>
                  <p:spPr bwMode="auto">
                    <a:xfrm>
                      <a:off x="6526224" y="3559173"/>
                      <a:ext cx="396875" cy="215900"/>
                    </a:xfrm>
                    <a:custGeom>
                      <a:avLst/>
                      <a:gdLst/>
                      <a:ahLst/>
                      <a:cxnLst>
                        <a:cxn ang="0">
                          <a:pos x="106" y="10"/>
                        </a:cxn>
                        <a:cxn ang="0">
                          <a:pos x="107" y="19"/>
                        </a:cxn>
                        <a:cxn ang="0">
                          <a:pos x="116" y="26"/>
                        </a:cxn>
                        <a:cxn ang="0">
                          <a:pos x="114" y="54"/>
                        </a:cxn>
                        <a:cxn ang="0">
                          <a:pos x="116" y="58"/>
                        </a:cxn>
                        <a:cxn ang="0">
                          <a:pos x="111" y="62"/>
                        </a:cxn>
                        <a:cxn ang="0">
                          <a:pos x="106" y="57"/>
                        </a:cxn>
                        <a:cxn ang="0">
                          <a:pos x="110" y="53"/>
                        </a:cxn>
                        <a:cxn ang="0">
                          <a:pos x="113" y="28"/>
                        </a:cxn>
                        <a:cxn ang="0">
                          <a:pos x="103" y="23"/>
                        </a:cxn>
                        <a:cxn ang="0">
                          <a:pos x="95" y="27"/>
                        </a:cxn>
                        <a:cxn ang="0">
                          <a:pos x="88" y="50"/>
                        </a:cxn>
                        <a:cxn ang="0">
                          <a:pos x="90" y="54"/>
                        </a:cxn>
                        <a:cxn ang="0">
                          <a:pos x="86" y="58"/>
                        </a:cxn>
                        <a:cxn ang="0">
                          <a:pos x="81" y="53"/>
                        </a:cxn>
                        <a:cxn ang="0">
                          <a:pos x="84" y="49"/>
                        </a:cxn>
                        <a:cxn ang="0">
                          <a:pos x="92" y="24"/>
                        </a:cxn>
                        <a:cxn ang="0">
                          <a:pos x="103" y="19"/>
                        </a:cxn>
                        <a:cxn ang="0">
                          <a:pos x="104" y="19"/>
                        </a:cxn>
                        <a:cxn ang="0">
                          <a:pos x="101" y="7"/>
                        </a:cxn>
                        <a:cxn ang="0">
                          <a:pos x="75" y="0"/>
                        </a:cxn>
                        <a:cxn ang="0">
                          <a:pos x="48" y="8"/>
                        </a:cxn>
                        <a:cxn ang="0">
                          <a:pos x="46" y="10"/>
                        </a:cxn>
                        <a:cxn ang="0">
                          <a:pos x="43" y="26"/>
                        </a:cxn>
                        <a:cxn ang="0">
                          <a:pos x="45" y="25"/>
                        </a:cxn>
                        <a:cxn ang="0">
                          <a:pos x="54" y="35"/>
                        </a:cxn>
                        <a:cxn ang="0">
                          <a:pos x="45" y="44"/>
                        </a:cxn>
                        <a:cxn ang="0">
                          <a:pos x="35" y="35"/>
                        </a:cxn>
                        <a:cxn ang="0">
                          <a:pos x="40" y="27"/>
                        </a:cxn>
                        <a:cxn ang="0">
                          <a:pos x="42" y="11"/>
                        </a:cxn>
                        <a:cxn ang="0">
                          <a:pos x="0" y="76"/>
                        </a:cxn>
                        <a:cxn ang="0">
                          <a:pos x="28" y="76"/>
                        </a:cxn>
                        <a:cxn ang="0">
                          <a:pos x="33" y="67"/>
                        </a:cxn>
                        <a:cxn ang="0">
                          <a:pos x="34" y="76"/>
                        </a:cxn>
                        <a:cxn ang="0">
                          <a:pos x="120" y="76"/>
                        </a:cxn>
                        <a:cxn ang="0">
                          <a:pos x="122" y="67"/>
                        </a:cxn>
                        <a:cxn ang="0">
                          <a:pos x="126" y="76"/>
                        </a:cxn>
                        <a:cxn ang="0">
                          <a:pos x="149" y="76"/>
                        </a:cxn>
                        <a:cxn ang="0">
                          <a:pos x="106" y="10"/>
                        </a:cxn>
                      </a:cxnLst>
                      <a:rect l="0" t="0" r="r" b="b"/>
                      <a:pathLst>
                        <a:path w="149" h="76">
                          <a:moveTo>
                            <a:pt x="106" y="10"/>
                          </a:moveTo>
                          <a:cubicBezTo>
                            <a:pt x="107" y="13"/>
                            <a:pt x="107" y="16"/>
                            <a:pt x="107" y="19"/>
                          </a:cubicBezTo>
                          <a:cubicBezTo>
                            <a:pt x="111" y="20"/>
                            <a:pt x="114" y="22"/>
                            <a:pt x="116" y="26"/>
                          </a:cubicBezTo>
                          <a:cubicBezTo>
                            <a:pt x="120" y="32"/>
                            <a:pt x="119" y="43"/>
                            <a:pt x="114" y="54"/>
                          </a:cubicBezTo>
                          <a:cubicBezTo>
                            <a:pt x="115" y="55"/>
                            <a:pt x="116" y="57"/>
                            <a:pt x="116" y="58"/>
                          </a:cubicBezTo>
                          <a:cubicBezTo>
                            <a:pt x="115" y="61"/>
                            <a:pt x="113" y="62"/>
                            <a:pt x="111" y="62"/>
                          </a:cubicBezTo>
                          <a:cubicBezTo>
                            <a:pt x="108" y="62"/>
                            <a:pt x="106" y="60"/>
                            <a:pt x="106" y="57"/>
                          </a:cubicBezTo>
                          <a:cubicBezTo>
                            <a:pt x="106" y="55"/>
                            <a:pt x="108" y="54"/>
                            <a:pt x="110" y="53"/>
                          </a:cubicBezTo>
                          <a:cubicBezTo>
                            <a:pt x="115" y="43"/>
                            <a:pt x="116" y="33"/>
                            <a:pt x="113" y="28"/>
                          </a:cubicBezTo>
                          <a:cubicBezTo>
                            <a:pt x="111" y="25"/>
                            <a:pt x="108" y="23"/>
                            <a:pt x="103" y="23"/>
                          </a:cubicBezTo>
                          <a:cubicBezTo>
                            <a:pt x="100" y="23"/>
                            <a:pt x="97" y="24"/>
                            <a:pt x="95" y="27"/>
                          </a:cubicBezTo>
                          <a:cubicBezTo>
                            <a:pt x="89" y="33"/>
                            <a:pt x="88" y="44"/>
                            <a:pt x="88" y="50"/>
                          </a:cubicBezTo>
                          <a:cubicBezTo>
                            <a:pt x="90" y="51"/>
                            <a:pt x="91" y="52"/>
                            <a:pt x="90" y="54"/>
                          </a:cubicBezTo>
                          <a:cubicBezTo>
                            <a:pt x="90" y="56"/>
                            <a:pt x="88" y="58"/>
                            <a:pt x="86" y="58"/>
                          </a:cubicBezTo>
                          <a:cubicBezTo>
                            <a:pt x="83" y="58"/>
                            <a:pt x="81" y="56"/>
                            <a:pt x="81" y="53"/>
                          </a:cubicBezTo>
                          <a:cubicBezTo>
                            <a:pt x="81" y="51"/>
                            <a:pt x="83" y="50"/>
                            <a:pt x="84" y="49"/>
                          </a:cubicBezTo>
                          <a:cubicBezTo>
                            <a:pt x="84" y="43"/>
                            <a:pt x="86" y="31"/>
                            <a:pt x="92" y="24"/>
                          </a:cubicBezTo>
                          <a:cubicBezTo>
                            <a:pt x="95" y="21"/>
                            <a:pt x="99" y="19"/>
                            <a:pt x="103" y="19"/>
                          </a:cubicBezTo>
                          <a:cubicBezTo>
                            <a:pt x="103" y="19"/>
                            <a:pt x="104" y="19"/>
                            <a:pt x="104" y="19"/>
                          </a:cubicBezTo>
                          <a:cubicBezTo>
                            <a:pt x="104" y="14"/>
                            <a:pt x="103" y="10"/>
                            <a:pt x="101" y="7"/>
                          </a:cubicBezTo>
                          <a:cubicBezTo>
                            <a:pt x="93" y="3"/>
                            <a:pt x="84" y="0"/>
                            <a:pt x="75" y="0"/>
                          </a:cubicBezTo>
                          <a:cubicBezTo>
                            <a:pt x="65" y="0"/>
                            <a:pt x="56" y="3"/>
                            <a:pt x="48" y="8"/>
                          </a:cubicBezTo>
                          <a:cubicBezTo>
                            <a:pt x="47" y="8"/>
                            <a:pt x="47" y="9"/>
                            <a:pt x="46" y="10"/>
                          </a:cubicBezTo>
                          <a:cubicBezTo>
                            <a:pt x="43" y="15"/>
                            <a:pt x="41" y="21"/>
                            <a:pt x="43" y="26"/>
                          </a:cubicBezTo>
                          <a:cubicBezTo>
                            <a:pt x="44" y="25"/>
                            <a:pt x="44" y="25"/>
                            <a:pt x="45" y="25"/>
                          </a:cubicBezTo>
                          <a:cubicBezTo>
                            <a:pt x="50" y="25"/>
                            <a:pt x="54" y="30"/>
                            <a:pt x="54" y="35"/>
                          </a:cubicBezTo>
                          <a:cubicBezTo>
                            <a:pt x="54" y="40"/>
                            <a:pt x="50" y="44"/>
                            <a:pt x="45" y="44"/>
                          </a:cubicBezTo>
                          <a:cubicBezTo>
                            <a:pt x="40" y="44"/>
                            <a:pt x="35" y="40"/>
                            <a:pt x="35" y="35"/>
                          </a:cubicBezTo>
                          <a:cubicBezTo>
                            <a:pt x="35" y="31"/>
                            <a:pt x="37" y="28"/>
                            <a:pt x="40" y="27"/>
                          </a:cubicBezTo>
                          <a:cubicBezTo>
                            <a:pt x="38" y="22"/>
                            <a:pt x="39" y="17"/>
                            <a:pt x="42" y="11"/>
                          </a:cubicBezTo>
                          <a:cubicBezTo>
                            <a:pt x="23" y="25"/>
                            <a:pt x="8" y="49"/>
                            <a:pt x="0" y="76"/>
                          </a:cubicBezTo>
                          <a:cubicBezTo>
                            <a:pt x="28" y="76"/>
                            <a:pt x="28" y="76"/>
                            <a:pt x="28" y="76"/>
                          </a:cubicBezTo>
                          <a:cubicBezTo>
                            <a:pt x="29" y="70"/>
                            <a:pt x="31" y="66"/>
                            <a:pt x="33" y="67"/>
                          </a:cubicBezTo>
                          <a:cubicBezTo>
                            <a:pt x="34" y="67"/>
                            <a:pt x="34" y="71"/>
                            <a:pt x="34" y="76"/>
                          </a:cubicBezTo>
                          <a:cubicBezTo>
                            <a:pt x="120" y="76"/>
                            <a:pt x="120" y="76"/>
                            <a:pt x="120" y="76"/>
                          </a:cubicBezTo>
                          <a:cubicBezTo>
                            <a:pt x="120" y="71"/>
                            <a:pt x="120" y="67"/>
                            <a:pt x="122" y="67"/>
                          </a:cubicBezTo>
                          <a:cubicBezTo>
                            <a:pt x="123" y="66"/>
                            <a:pt x="125" y="70"/>
                            <a:pt x="126" y="76"/>
                          </a:cubicBezTo>
                          <a:cubicBezTo>
                            <a:pt x="149" y="76"/>
                            <a:pt x="149" y="76"/>
                            <a:pt x="149" y="76"/>
                          </a:cubicBezTo>
                          <a:cubicBezTo>
                            <a:pt x="141" y="48"/>
                            <a:pt x="126" y="23"/>
                            <a:pt x="106" y="10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>
                      <a:outerShdw dist="38100" dir="2700000" algn="tl" rotWithShape="0">
                        <a:srgbClr val="000000">
                          <a:alpha val="39999"/>
                        </a:srgbClr>
                      </a:outerShdw>
                    </a:effectLst>
                  </p:spPr>
                  <p:txBody>
                    <a:bodyPr anchor="ctr" anchorCtr="1"/>
                    <a:lstStyle/>
                    <a:p>
                      <a:pPr algn="ctr">
                        <a:defRPr/>
                      </a:pPr>
                      <a:endParaRPr lang="en-GB" sz="1292" dirty="0">
                        <a:solidFill>
                          <a:prstClr val="white"/>
                        </a:solidFill>
                        <a:latin typeface="Arial" charset="0"/>
                        <a:ea typeface="ＭＳ Ｐゴシック" pitchFamily="1" charset="-128"/>
                      </a:endParaRPr>
                    </a:p>
                  </p:txBody>
                </p:sp>
                <p:sp>
                  <p:nvSpPr>
                    <p:cNvPr id="59" name="Freeform 39"/>
                    <p:cNvSpPr>
                      <a:spLocks/>
                    </p:cNvSpPr>
                    <p:nvPr/>
                  </p:nvSpPr>
                  <p:spPr bwMode="auto">
                    <a:xfrm>
                      <a:off x="6640524" y="3317873"/>
                      <a:ext cx="155575" cy="66675"/>
                    </a:xfrm>
                    <a:custGeom>
                      <a:avLst/>
                      <a:gdLst/>
                      <a:ahLst/>
                      <a:cxnLst>
                        <a:cxn ang="0">
                          <a:pos x="29" y="13"/>
                        </a:cxn>
                        <a:cxn ang="0">
                          <a:pos x="42" y="23"/>
                        </a:cxn>
                        <a:cxn ang="0">
                          <a:pos x="58" y="23"/>
                        </a:cxn>
                        <a:cxn ang="0">
                          <a:pos x="29" y="0"/>
                        </a:cxn>
                        <a:cxn ang="0">
                          <a:pos x="0" y="23"/>
                        </a:cxn>
                        <a:cxn ang="0">
                          <a:pos x="16" y="23"/>
                        </a:cxn>
                        <a:cxn ang="0">
                          <a:pos x="29" y="13"/>
                        </a:cxn>
                      </a:cxnLst>
                      <a:rect l="0" t="0" r="r" b="b"/>
                      <a:pathLst>
                        <a:path w="58" h="23">
                          <a:moveTo>
                            <a:pt x="29" y="13"/>
                          </a:moveTo>
                          <a:cubicBezTo>
                            <a:pt x="35" y="13"/>
                            <a:pt x="40" y="18"/>
                            <a:pt x="42" y="23"/>
                          </a:cubicBezTo>
                          <a:cubicBezTo>
                            <a:pt x="58" y="23"/>
                            <a:pt x="58" y="23"/>
                            <a:pt x="58" y="23"/>
                          </a:cubicBezTo>
                          <a:cubicBezTo>
                            <a:pt x="53" y="10"/>
                            <a:pt x="42" y="0"/>
                            <a:pt x="29" y="0"/>
                          </a:cubicBezTo>
                          <a:cubicBezTo>
                            <a:pt x="16" y="0"/>
                            <a:pt x="5" y="10"/>
                            <a:pt x="0" y="23"/>
                          </a:cubicBezTo>
                          <a:cubicBezTo>
                            <a:pt x="16" y="23"/>
                            <a:pt x="16" y="23"/>
                            <a:pt x="16" y="23"/>
                          </a:cubicBezTo>
                          <a:cubicBezTo>
                            <a:pt x="18" y="18"/>
                            <a:pt x="23" y="13"/>
                            <a:pt x="29" y="13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>
                      <a:outerShdw dist="38100" dir="2700000" algn="tl" rotWithShape="0">
                        <a:srgbClr val="000000">
                          <a:alpha val="39999"/>
                        </a:srgbClr>
                      </a:outerShdw>
                    </a:effectLst>
                  </p:spPr>
                  <p:txBody>
                    <a:bodyPr anchor="ctr" anchorCtr="1"/>
                    <a:lstStyle/>
                    <a:p>
                      <a:pPr algn="ctr">
                        <a:defRPr/>
                      </a:pPr>
                      <a:endParaRPr lang="en-GB" sz="1292" dirty="0">
                        <a:solidFill>
                          <a:prstClr val="white"/>
                        </a:solidFill>
                        <a:latin typeface="Arial" charset="0"/>
                        <a:ea typeface="ＭＳ Ｐゴシック" pitchFamily="1" charset="-128"/>
                      </a:endParaRPr>
                    </a:p>
                  </p:txBody>
                </p:sp>
                <p:sp>
                  <p:nvSpPr>
                    <p:cNvPr id="60" name="Freeform 40"/>
                    <p:cNvSpPr>
                      <a:spLocks noEditPoints="1"/>
                    </p:cNvSpPr>
                    <p:nvPr/>
                  </p:nvSpPr>
                  <p:spPr bwMode="auto">
                    <a:xfrm>
                      <a:off x="6691324" y="3365498"/>
                      <a:ext cx="52388" cy="58738"/>
                    </a:xfrm>
                    <a:custGeom>
                      <a:avLst/>
                      <a:gdLst/>
                      <a:ahLst/>
                      <a:cxnLst>
                        <a:cxn ang="0">
                          <a:pos x="10" y="0"/>
                        </a:cxn>
                        <a:cxn ang="0">
                          <a:pos x="0" y="10"/>
                        </a:cxn>
                        <a:cxn ang="0">
                          <a:pos x="10" y="20"/>
                        </a:cxn>
                        <a:cxn ang="0">
                          <a:pos x="20" y="10"/>
                        </a:cxn>
                        <a:cxn ang="0">
                          <a:pos x="10" y="0"/>
                        </a:cxn>
                        <a:cxn ang="0">
                          <a:pos x="10" y="18"/>
                        </a:cxn>
                        <a:cxn ang="0">
                          <a:pos x="3" y="10"/>
                        </a:cxn>
                        <a:cxn ang="0">
                          <a:pos x="10" y="2"/>
                        </a:cxn>
                        <a:cxn ang="0">
                          <a:pos x="18" y="10"/>
                        </a:cxn>
                        <a:cxn ang="0">
                          <a:pos x="10" y="18"/>
                        </a:cxn>
                      </a:cxnLst>
                      <a:rect l="0" t="0" r="r" b="b"/>
                      <a:pathLst>
                        <a:path w="20" h="20">
                          <a:moveTo>
                            <a:pt x="10" y="0"/>
                          </a:moveTo>
                          <a:cubicBezTo>
                            <a:pt x="5" y="0"/>
                            <a:pt x="0" y="4"/>
                            <a:pt x="0" y="10"/>
                          </a:cubicBezTo>
                          <a:cubicBezTo>
                            <a:pt x="0" y="16"/>
                            <a:pt x="5" y="20"/>
                            <a:pt x="10" y="20"/>
                          </a:cubicBezTo>
                          <a:cubicBezTo>
                            <a:pt x="16" y="20"/>
                            <a:pt x="20" y="16"/>
                            <a:pt x="20" y="10"/>
                          </a:cubicBezTo>
                          <a:cubicBezTo>
                            <a:pt x="20" y="4"/>
                            <a:pt x="16" y="0"/>
                            <a:pt x="10" y="0"/>
                          </a:cubicBezTo>
                          <a:close/>
                          <a:moveTo>
                            <a:pt x="10" y="18"/>
                          </a:moveTo>
                          <a:cubicBezTo>
                            <a:pt x="6" y="18"/>
                            <a:pt x="3" y="14"/>
                            <a:pt x="3" y="10"/>
                          </a:cubicBezTo>
                          <a:cubicBezTo>
                            <a:pt x="3" y="6"/>
                            <a:pt x="6" y="2"/>
                            <a:pt x="10" y="2"/>
                          </a:cubicBezTo>
                          <a:cubicBezTo>
                            <a:pt x="14" y="2"/>
                            <a:pt x="18" y="6"/>
                            <a:pt x="18" y="10"/>
                          </a:cubicBezTo>
                          <a:cubicBezTo>
                            <a:pt x="18" y="14"/>
                            <a:pt x="14" y="18"/>
                            <a:pt x="10" y="18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>
                      <a:outerShdw blurRad="50800" dist="38100" dir="2700000" algn="tl" rotWithShape="0">
                        <a:prstClr val="black">
                          <a:alpha val="40000"/>
                        </a:prstClr>
                      </a:outerShdw>
                    </a:effectLst>
                  </p:spPr>
                  <p:txBody>
                    <a:bodyPr/>
                    <a:lstStyle/>
                    <a:p>
                      <a:pPr>
                        <a:defRPr/>
                      </a:pPr>
                      <a:endParaRPr lang="en-GB" sz="1292" baseline="-25000" dirty="0">
                        <a:solidFill>
                          <a:srgbClr val="000056"/>
                        </a:solidFill>
                        <a:ea typeface="ヒラギノ角ゴ Pro W3" charset="-128"/>
                      </a:endParaRPr>
                    </a:p>
                  </p:txBody>
                </p:sp>
                <p:sp>
                  <p:nvSpPr>
                    <p:cNvPr id="61" name="Freeform 41"/>
                    <p:cNvSpPr>
                      <a:spLocks/>
                    </p:cNvSpPr>
                    <p:nvPr/>
                  </p:nvSpPr>
                  <p:spPr bwMode="auto">
                    <a:xfrm>
                      <a:off x="6630999" y="3402010"/>
                      <a:ext cx="176213" cy="150813"/>
                    </a:xfrm>
                    <a:custGeom>
                      <a:avLst/>
                      <a:gdLst/>
                      <a:ahLst/>
                      <a:cxnLst>
                        <a:cxn ang="0">
                          <a:pos x="33" y="53"/>
                        </a:cxn>
                        <a:cxn ang="0">
                          <a:pos x="66" y="12"/>
                        </a:cxn>
                        <a:cxn ang="0">
                          <a:pos x="64" y="0"/>
                        </a:cxn>
                        <a:cxn ang="0">
                          <a:pos x="46" y="0"/>
                        </a:cxn>
                        <a:cxn ang="0">
                          <a:pos x="33" y="11"/>
                        </a:cxn>
                        <a:cxn ang="0">
                          <a:pos x="20" y="0"/>
                        </a:cxn>
                        <a:cxn ang="0">
                          <a:pos x="2" y="0"/>
                        </a:cxn>
                        <a:cxn ang="0">
                          <a:pos x="0" y="12"/>
                        </a:cxn>
                        <a:cxn ang="0">
                          <a:pos x="33" y="53"/>
                        </a:cxn>
                      </a:cxnLst>
                      <a:rect l="0" t="0" r="r" b="b"/>
                      <a:pathLst>
                        <a:path w="66" h="53">
                          <a:moveTo>
                            <a:pt x="33" y="53"/>
                          </a:moveTo>
                          <a:cubicBezTo>
                            <a:pt x="51" y="53"/>
                            <a:pt x="66" y="35"/>
                            <a:pt x="66" y="12"/>
                          </a:cubicBezTo>
                          <a:cubicBezTo>
                            <a:pt x="66" y="8"/>
                            <a:pt x="65" y="4"/>
                            <a:pt x="64" y="0"/>
                          </a:cubicBezTo>
                          <a:cubicBezTo>
                            <a:pt x="46" y="0"/>
                            <a:pt x="46" y="0"/>
                            <a:pt x="46" y="0"/>
                          </a:cubicBezTo>
                          <a:cubicBezTo>
                            <a:pt x="45" y="6"/>
                            <a:pt x="40" y="11"/>
                            <a:pt x="33" y="11"/>
                          </a:cubicBezTo>
                          <a:cubicBezTo>
                            <a:pt x="27" y="11"/>
                            <a:pt x="21" y="6"/>
                            <a:pt x="20" y="0"/>
                          </a:cubicBezTo>
                          <a:cubicBezTo>
                            <a:pt x="2" y="0"/>
                            <a:pt x="2" y="0"/>
                            <a:pt x="2" y="0"/>
                          </a:cubicBezTo>
                          <a:cubicBezTo>
                            <a:pt x="1" y="4"/>
                            <a:pt x="0" y="8"/>
                            <a:pt x="0" y="12"/>
                          </a:cubicBezTo>
                          <a:cubicBezTo>
                            <a:pt x="0" y="35"/>
                            <a:pt x="15" y="53"/>
                            <a:pt x="33" y="53"/>
                          </a:cubicBezTo>
                          <a:close/>
                        </a:path>
                      </a:pathLst>
                    </a:custGeom>
                    <a:solidFill>
                      <a:schemeClr val="tx1"/>
                    </a:solidFill>
                    <a:ln w="9525">
                      <a:noFill/>
                      <a:round/>
                      <a:headEnd/>
                      <a:tailEnd/>
                    </a:ln>
                    <a:effectLst>
                      <a:outerShdw dist="38100" dir="2700000" algn="tl" rotWithShape="0">
                        <a:srgbClr val="000000">
                          <a:alpha val="39999"/>
                        </a:srgbClr>
                      </a:outerShdw>
                    </a:effectLst>
                  </p:spPr>
                  <p:txBody>
                    <a:bodyPr anchor="ctr" anchorCtr="1"/>
                    <a:lstStyle/>
                    <a:p>
                      <a:pPr algn="ctr">
                        <a:defRPr/>
                      </a:pPr>
                      <a:endParaRPr lang="en-GB" sz="1292" dirty="0">
                        <a:solidFill>
                          <a:prstClr val="white"/>
                        </a:solidFill>
                        <a:latin typeface="Arial" charset="0"/>
                        <a:ea typeface="ＭＳ Ｐゴシック" pitchFamily="1" charset="-128"/>
                      </a:endParaRPr>
                    </a:p>
                  </p:txBody>
                </p:sp>
              </p:grpSp>
              <p:sp>
                <p:nvSpPr>
                  <p:cNvPr id="56" name="Freeform 42"/>
                  <p:cNvSpPr>
                    <a:spLocks noEditPoints="1"/>
                  </p:cNvSpPr>
                  <p:nvPr/>
                </p:nvSpPr>
                <p:spPr bwMode="auto">
                  <a:xfrm>
                    <a:off x="250825" y="3933824"/>
                    <a:ext cx="331788" cy="382588"/>
                  </a:xfrm>
                  <a:custGeom>
                    <a:avLst/>
                    <a:gdLst/>
                    <a:ahLst/>
                    <a:cxnLst>
                      <a:cxn ang="0">
                        <a:pos x="24" y="171"/>
                      </a:cxn>
                      <a:cxn ang="0">
                        <a:pos x="138" y="171"/>
                      </a:cxn>
                      <a:cxn ang="0">
                        <a:pos x="138" y="87"/>
                      </a:cxn>
                      <a:cxn ang="0">
                        <a:pos x="24" y="87"/>
                      </a:cxn>
                      <a:cxn ang="0">
                        <a:pos x="24" y="171"/>
                      </a:cxn>
                      <a:cxn ang="0">
                        <a:pos x="123" y="157"/>
                      </a:cxn>
                      <a:cxn ang="0">
                        <a:pos x="121" y="159"/>
                      </a:cxn>
                      <a:cxn ang="0">
                        <a:pos x="41" y="159"/>
                      </a:cxn>
                      <a:cxn ang="0">
                        <a:pos x="39" y="157"/>
                      </a:cxn>
                      <a:cxn ang="0">
                        <a:pos x="39" y="149"/>
                      </a:cxn>
                      <a:cxn ang="0">
                        <a:pos x="41" y="147"/>
                      </a:cxn>
                      <a:cxn ang="0">
                        <a:pos x="121" y="147"/>
                      </a:cxn>
                      <a:cxn ang="0">
                        <a:pos x="123" y="149"/>
                      </a:cxn>
                      <a:cxn ang="0">
                        <a:pos x="123" y="157"/>
                      </a:cxn>
                      <a:cxn ang="0">
                        <a:pos x="39" y="100"/>
                      </a:cxn>
                      <a:cxn ang="0">
                        <a:pos x="41" y="98"/>
                      </a:cxn>
                      <a:cxn ang="0">
                        <a:pos x="121" y="98"/>
                      </a:cxn>
                      <a:cxn ang="0">
                        <a:pos x="123" y="100"/>
                      </a:cxn>
                      <a:cxn ang="0">
                        <a:pos x="123" y="108"/>
                      </a:cxn>
                      <a:cxn ang="0">
                        <a:pos x="121" y="110"/>
                      </a:cxn>
                      <a:cxn ang="0">
                        <a:pos x="41" y="110"/>
                      </a:cxn>
                      <a:cxn ang="0">
                        <a:pos x="39" y="108"/>
                      </a:cxn>
                      <a:cxn ang="0">
                        <a:pos x="39" y="100"/>
                      </a:cxn>
                      <a:cxn ang="0">
                        <a:pos x="38" y="125"/>
                      </a:cxn>
                      <a:cxn ang="0">
                        <a:pos x="40" y="123"/>
                      </a:cxn>
                      <a:cxn ang="0">
                        <a:pos x="120" y="123"/>
                      </a:cxn>
                      <a:cxn ang="0">
                        <a:pos x="122" y="125"/>
                      </a:cxn>
                      <a:cxn ang="0">
                        <a:pos x="122" y="133"/>
                      </a:cxn>
                      <a:cxn ang="0">
                        <a:pos x="120" y="135"/>
                      </a:cxn>
                      <a:cxn ang="0">
                        <a:pos x="40" y="135"/>
                      </a:cxn>
                      <a:cxn ang="0">
                        <a:pos x="38" y="133"/>
                      </a:cxn>
                      <a:cxn ang="0">
                        <a:pos x="38" y="125"/>
                      </a:cxn>
                      <a:cxn ang="0">
                        <a:pos x="81" y="0"/>
                      </a:cxn>
                      <a:cxn ang="0">
                        <a:pos x="0" y="81"/>
                      </a:cxn>
                      <a:cxn ang="0">
                        <a:pos x="162" y="81"/>
                      </a:cxn>
                      <a:cxn ang="0">
                        <a:pos x="81" y="0"/>
                      </a:cxn>
                      <a:cxn ang="0">
                        <a:pos x="87" y="56"/>
                      </a:cxn>
                      <a:cxn ang="0">
                        <a:pos x="87" y="71"/>
                      </a:cxn>
                      <a:cxn ang="0">
                        <a:pos x="74" y="71"/>
                      </a:cxn>
                      <a:cxn ang="0">
                        <a:pos x="74" y="56"/>
                      </a:cxn>
                      <a:cxn ang="0">
                        <a:pos x="59" y="56"/>
                      </a:cxn>
                      <a:cxn ang="0">
                        <a:pos x="59" y="43"/>
                      </a:cxn>
                      <a:cxn ang="0">
                        <a:pos x="74" y="43"/>
                      </a:cxn>
                      <a:cxn ang="0">
                        <a:pos x="74" y="28"/>
                      </a:cxn>
                      <a:cxn ang="0">
                        <a:pos x="87" y="28"/>
                      </a:cxn>
                      <a:cxn ang="0">
                        <a:pos x="87" y="43"/>
                      </a:cxn>
                      <a:cxn ang="0">
                        <a:pos x="102" y="43"/>
                      </a:cxn>
                      <a:cxn ang="0">
                        <a:pos x="102" y="56"/>
                      </a:cxn>
                      <a:cxn ang="0">
                        <a:pos x="87" y="56"/>
                      </a:cxn>
                    </a:cxnLst>
                    <a:rect l="0" t="0" r="r" b="b"/>
                    <a:pathLst>
                      <a:path w="162" h="171">
                        <a:moveTo>
                          <a:pt x="24" y="171"/>
                        </a:moveTo>
                        <a:cubicBezTo>
                          <a:pt x="138" y="171"/>
                          <a:pt x="138" y="171"/>
                          <a:pt x="138" y="171"/>
                        </a:cubicBezTo>
                        <a:cubicBezTo>
                          <a:pt x="138" y="87"/>
                          <a:pt x="138" y="87"/>
                          <a:pt x="138" y="87"/>
                        </a:cubicBezTo>
                        <a:cubicBezTo>
                          <a:pt x="24" y="87"/>
                          <a:pt x="24" y="87"/>
                          <a:pt x="24" y="87"/>
                        </a:cubicBezTo>
                        <a:lnTo>
                          <a:pt x="24" y="171"/>
                        </a:lnTo>
                        <a:close/>
                        <a:moveTo>
                          <a:pt x="123" y="157"/>
                        </a:moveTo>
                        <a:cubicBezTo>
                          <a:pt x="123" y="158"/>
                          <a:pt x="122" y="159"/>
                          <a:pt x="121" y="159"/>
                        </a:cubicBezTo>
                        <a:cubicBezTo>
                          <a:pt x="41" y="159"/>
                          <a:pt x="41" y="159"/>
                          <a:pt x="41" y="159"/>
                        </a:cubicBezTo>
                        <a:cubicBezTo>
                          <a:pt x="40" y="159"/>
                          <a:pt x="39" y="158"/>
                          <a:pt x="39" y="157"/>
                        </a:cubicBezTo>
                        <a:cubicBezTo>
                          <a:pt x="39" y="149"/>
                          <a:pt x="39" y="149"/>
                          <a:pt x="39" y="149"/>
                        </a:cubicBezTo>
                        <a:cubicBezTo>
                          <a:pt x="39" y="148"/>
                          <a:pt x="40" y="147"/>
                          <a:pt x="41" y="147"/>
                        </a:cubicBezTo>
                        <a:cubicBezTo>
                          <a:pt x="121" y="147"/>
                          <a:pt x="121" y="147"/>
                          <a:pt x="121" y="147"/>
                        </a:cubicBezTo>
                        <a:cubicBezTo>
                          <a:pt x="122" y="147"/>
                          <a:pt x="123" y="148"/>
                          <a:pt x="123" y="149"/>
                        </a:cubicBezTo>
                        <a:lnTo>
                          <a:pt x="123" y="157"/>
                        </a:lnTo>
                        <a:close/>
                        <a:moveTo>
                          <a:pt x="39" y="100"/>
                        </a:moveTo>
                        <a:cubicBezTo>
                          <a:pt x="39" y="99"/>
                          <a:pt x="40" y="98"/>
                          <a:pt x="41" y="98"/>
                        </a:cubicBezTo>
                        <a:cubicBezTo>
                          <a:pt x="121" y="98"/>
                          <a:pt x="121" y="98"/>
                          <a:pt x="121" y="98"/>
                        </a:cubicBezTo>
                        <a:cubicBezTo>
                          <a:pt x="122" y="98"/>
                          <a:pt x="123" y="99"/>
                          <a:pt x="123" y="100"/>
                        </a:cubicBezTo>
                        <a:cubicBezTo>
                          <a:pt x="123" y="108"/>
                          <a:pt x="123" y="108"/>
                          <a:pt x="123" y="108"/>
                        </a:cubicBezTo>
                        <a:cubicBezTo>
                          <a:pt x="123" y="109"/>
                          <a:pt x="122" y="110"/>
                          <a:pt x="121" y="110"/>
                        </a:cubicBezTo>
                        <a:cubicBezTo>
                          <a:pt x="41" y="110"/>
                          <a:pt x="41" y="110"/>
                          <a:pt x="41" y="110"/>
                        </a:cubicBezTo>
                        <a:cubicBezTo>
                          <a:pt x="40" y="110"/>
                          <a:pt x="39" y="109"/>
                          <a:pt x="39" y="108"/>
                        </a:cubicBezTo>
                        <a:lnTo>
                          <a:pt x="39" y="100"/>
                        </a:lnTo>
                        <a:close/>
                        <a:moveTo>
                          <a:pt x="38" y="125"/>
                        </a:moveTo>
                        <a:cubicBezTo>
                          <a:pt x="38" y="124"/>
                          <a:pt x="39" y="123"/>
                          <a:pt x="40" y="123"/>
                        </a:cubicBezTo>
                        <a:cubicBezTo>
                          <a:pt x="120" y="123"/>
                          <a:pt x="120" y="123"/>
                          <a:pt x="120" y="123"/>
                        </a:cubicBezTo>
                        <a:cubicBezTo>
                          <a:pt x="121" y="123"/>
                          <a:pt x="122" y="124"/>
                          <a:pt x="122" y="125"/>
                        </a:cubicBezTo>
                        <a:cubicBezTo>
                          <a:pt x="122" y="133"/>
                          <a:pt x="122" y="133"/>
                          <a:pt x="122" y="133"/>
                        </a:cubicBezTo>
                        <a:cubicBezTo>
                          <a:pt x="122" y="134"/>
                          <a:pt x="121" y="135"/>
                          <a:pt x="120" y="135"/>
                        </a:cubicBezTo>
                        <a:cubicBezTo>
                          <a:pt x="40" y="135"/>
                          <a:pt x="40" y="135"/>
                          <a:pt x="40" y="135"/>
                        </a:cubicBezTo>
                        <a:cubicBezTo>
                          <a:pt x="39" y="135"/>
                          <a:pt x="38" y="134"/>
                          <a:pt x="38" y="133"/>
                        </a:cubicBezTo>
                        <a:lnTo>
                          <a:pt x="38" y="125"/>
                        </a:lnTo>
                        <a:close/>
                        <a:moveTo>
                          <a:pt x="81" y="0"/>
                        </a:moveTo>
                        <a:cubicBezTo>
                          <a:pt x="0" y="81"/>
                          <a:pt x="0" y="81"/>
                          <a:pt x="0" y="81"/>
                        </a:cubicBezTo>
                        <a:cubicBezTo>
                          <a:pt x="162" y="81"/>
                          <a:pt x="162" y="81"/>
                          <a:pt x="162" y="81"/>
                        </a:cubicBezTo>
                        <a:lnTo>
                          <a:pt x="81" y="0"/>
                        </a:lnTo>
                        <a:close/>
                        <a:moveTo>
                          <a:pt x="87" y="56"/>
                        </a:moveTo>
                        <a:cubicBezTo>
                          <a:pt x="87" y="71"/>
                          <a:pt x="87" y="71"/>
                          <a:pt x="87" y="71"/>
                        </a:cubicBezTo>
                        <a:cubicBezTo>
                          <a:pt x="74" y="71"/>
                          <a:pt x="74" y="71"/>
                          <a:pt x="74" y="71"/>
                        </a:cubicBezTo>
                        <a:cubicBezTo>
                          <a:pt x="74" y="56"/>
                          <a:pt x="74" y="56"/>
                          <a:pt x="74" y="56"/>
                        </a:cubicBezTo>
                        <a:cubicBezTo>
                          <a:pt x="59" y="56"/>
                          <a:pt x="59" y="56"/>
                          <a:pt x="59" y="56"/>
                        </a:cubicBezTo>
                        <a:cubicBezTo>
                          <a:pt x="59" y="43"/>
                          <a:pt x="59" y="43"/>
                          <a:pt x="59" y="43"/>
                        </a:cubicBezTo>
                        <a:cubicBezTo>
                          <a:pt x="74" y="43"/>
                          <a:pt x="74" y="43"/>
                          <a:pt x="74" y="43"/>
                        </a:cubicBezTo>
                        <a:cubicBezTo>
                          <a:pt x="74" y="28"/>
                          <a:pt x="74" y="28"/>
                          <a:pt x="74" y="28"/>
                        </a:cubicBezTo>
                        <a:cubicBezTo>
                          <a:pt x="87" y="28"/>
                          <a:pt x="87" y="28"/>
                          <a:pt x="87" y="28"/>
                        </a:cubicBezTo>
                        <a:cubicBezTo>
                          <a:pt x="87" y="43"/>
                          <a:pt x="87" y="43"/>
                          <a:pt x="87" y="43"/>
                        </a:cubicBezTo>
                        <a:cubicBezTo>
                          <a:pt x="102" y="43"/>
                          <a:pt x="102" y="43"/>
                          <a:pt x="102" y="43"/>
                        </a:cubicBezTo>
                        <a:cubicBezTo>
                          <a:pt x="102" y="56"/>
                          <a:pt x="102" y="56"/>
                          <a:pt x="102" y="56"/>
                        </a:cubicBezTo>
                        <a:lnTo>
                          <a:pt x="87" y="56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dist="38100" dir="2700000" algn="tl" rotWithShape="0">
                      <a:srgbClr val="000000">
                        <a:alpha val="39999"/>
                      </a:srgbClr>
                    </a:outerShdw>
                  </a:effectLst>
                </p:spPr>
                <p:txBody>
                  <a:bodyPr anchor="ctr" anchorCtr="1"/>
                  <a:lstStyle/>
                  <a:p>
                    <a:pPr algn="ctr">
                      <a:defRPr/>
                    </a:pPr>
                    <a:endParaRPr lang="en-GB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endParaRPr>
                  </a:p>
                </p:txBody>
              </p:sp>
            </p:grpSp>
            <p:sp>
              <p:nvSpPr>
                <p:cNvPr id="54" name="Text Box 4"/>
                <p:cNvSpPr txBox="1">
                  <a:spLocks noChangeArrowheads="1"/>
                </p:cNvSpPr>
                <p:nvPr/>
              </p:nvSpPr>
              <p:spPr bwMode="gray">
                <a:xfrm>
                  <a:off x="514668" y="5806866"/>
                  <a:ext cx="1421665" cy="284219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 lIns="0" tIns="0" rIns="0" bIns="0">
                  <a:spAutoFit/>
                </a:bodyPr>
                <a:lstStyle/>
                <a:p>
                  <a:pPr algn="ctr">
                    <a:defRPr/>
                  </a:pPr>
                  <a:r>
                    <a:rPr lang="en-US" sz="738" dirty="0">
                      <a:latin typeface="Arial" charset="0"/>
                      <a:ea typeface="ＭＳ Ｐゴシック" pitchFamily="1" charset="-128"/>
                    </a:rPr>
                    <a:t>Pharmacy</a:t>
                  </a:r>
                </a:p>
              </p:txBody>
            </p:sp>
          </p:grpSp>
          <p:cxnSp>
            <p:nvCxnSpPr>
              <p:cNvPr id="21" name="Straight Arrow Connector 95"/>
              <p:cNvCxnSpPr>
                <a:cxnSpLocks noChangeShapeType="1"/>
              </p:cNvCxnSpPr>
              <p:nvPr/>
            </p:nvCxnSpPr>
            <p:spPr bwMode="auto">
              <a:xfrm flipV="1">
                <a:off x="1823851" y="5445225"/>
                <a:ext cx="510891" cy="130278"/>
              </a:xfrm>
              <a:prstGeom prst="straightConnector1">
                <a:avLst/>
              </a:prstGeom>
              <a:noFill/>
              <a:ln w="19050" algn="ctr">
                <a:solidFill>
                  <a:schemeClr val="tx2"/>
                </a:solidFill>
                <a:round/>
                <a:headEnd type="arrow" w="med" len="med"/>
                <a:tailEnd type="arrow" w="med" len="med"/>
              </a:ln>
            </p:spPr>
          </p:cxnSp>
          <p:grpSp>
            <p:nvGrpSpPr>
              <p:cNvPr id="22" name="Group 8"/>
              <p:cNvGrpSpPr>
                <a:grpSpLocks/>
              </p:cNvGrpSpPr>
              <p:nvPr/>
            </p:nvGrpSpPr>
            <p:grpSpPr bwMode="auto">
              <a:xfrm>
                <a:off x="3797826" y="5437200"/>
                <a:ext cx="1265122" cy="652403"/>
                <a:chOff x="1233940" y="5585771"/>
                <a:chExt cx="1581692" cy="799581"/>
              </a:xfrm>
            </p:grpSpPr>
            <p:grpSp>
              <p:nvGrpSpPr>
                <p:cNvPr id="48" name="Group 55"/>
                <p:cNvGrpSpPr/>
                <p:nvPr/>
              </p:nvGrpSpPr>
              <p:grpSpPr bwMode="auto">
                <a:xfrm>
                  <a:off x="1762846" y="5585771"/>
                  <a:ext cx="539750" cy="379413"/>
                  <a:chOff x="3357554" y="4429132"/>
                  <a:chExt cx="642942" cy="500066"/>
                </a:xfrm>
                <a:solidFill>
                  <a:schemeClr val="accent4">
                    <a:lumMod val="75000"/>
                  </a:schemeClr>
                </a:solidFill>
                <a:scene3d>
                  <a:camera prst="isometricOffAxis1Right"/>
                  <a:lightRig rig="threePt" dir="t"/>
                </a:scene3d>
              </p:grpSpPr>
              <p:sp>
                <p:nvSpPr>
                  <p:cNvPr id="51" name="Flowchart: Manual Operation 189"/>
                  <p:cNvSpPr/>
                  <p:nvPr/>
                </p:nvSpPr>
                <p:spPr bwMode="auto">
                  <a:xfrm flipV="1">
                    <a:off x="3357554" y="4429132"/>
                    <a:ext cx="642942" cy="142876"/>
                  </a:xfrm>
                  <a:prstGeom prst="flowChartManualOperation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dist="38100" dir="2700000" algn="tl" rotWithShape="0">
                      <a:srgbClr val="000000">
                        <a:alpha val="39999"/>
                      </a:srgbClr>
                    </a:outerShdw>
                  </a:effectLst>
                </p:spPr>
                <p:txBody>
                  <a:bodyPr anchor="ctr" anchorCtr="1"/>
                  <a:lstStyle/>
                  <a:p>
                    <a:pPr algn="ctr">
                      <a:defRPr/>
                    </a:pPr>
                    <a:endParaRPr lang="en-GB" sz="1292" dirty="0">
                      <a:latin typeface="Arial" charset="0"/>
                      <a:ea typeface="ＭＳ Ｐゴシック" pitchFamily="1" charset="-128"/>
                    </a:endParaRPr>
                  </a:p>
                </p:txBody>
              </p:sp>
              <p:sp>
                <p:nvSpPr>
                  <p:cNvPr id="52" name="Flowchart: Process 190"/>
                  <p:cNvSpPr/>
                  <p:nvPr/>
                </p:nvSpPr>
                <p:spPr bwMode="auto">
                  <a:xfrm>
                    <a:off x="3357554" y="4572008"/>
                    <a:ext cx="642942" cy="357190"/>
                  </a:xfrm>
                  <a:prstGeom prst="flowChartProcess">
                    <a:avLst/>
                  </a:pr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dist="38100" dir="2700000" algn="tl" rotWithShape="0">
                      <a:srgbClr val="000000">
                        <a:alpha val="39999"/>
                      </a:srgbClr>
                    </a:outerShdw>
                  </a:effectLst>
                </p:spPr>
                <p:txBody>
                  <a:bodyPr anchor="ctr" anchorCtr="1"/>
                  <a:lstStyle/>
                  <a:p>
                    <a:pPr algn="ctr">
                      <a:defRPr/>
                    </a:pPr>
                    <a:endParaRPr lang="en-GB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endParaRPr>
                  </a:p>
                </p:txBody>
              </p:sp>
            </p:grpSp>
            <p:sp>
              <p:nvSpPr>
                <p:cNvPr id="49" name="Flowchart: Process 188"/>
                <p:cNvSpPr/>
                <p:nvPr/>
              </p:nvSpPr>
              <p:spPr bwMode="auto">
                <a:xfrm>
                  <a:off x="2062707" y="5802578"/>
                  <a:ext cx="119944" cy="162606"/>
                </a:xfrm>
                <a:prstGeom prst="flowChartProcess">
                  <a:avLst/>
                </a:prstGeom>
                <a:solidFill>
                  <a:srgbClr val="FFFFFF"/>
                </a:solidFill>
                <a:ln w="25400" cap="flat" cmpd="sng" algn="ctr">
                  <a:noFill/>
                  <a:prstDash val="solid"/>
                  <a:round/>
                  <a:headEnd type="none" w="med" len="med"/>
                  <a:tailEnd type="none" w="med" len="med"/>
                </a:ln>
                <a:effectLst/>
                <a:scene3d>
                  <a:camera prst="isometricOffAxis1Right"/>
                  <a:lightRig rig="threePt" dir="t"/>
                </a:scene3d>
              </p:spPr>
              <p:txBody>
                <a:bodyPr wrap="none" lIns="75966" tIns="33762" rIns="75966" bIns="33762" anchor="ctr"/>
                <a:lstStyle/>
                <a:p>
                  <a:pPr>
                    <a:defRPr/>
                  </a:pPr>
                  <a:endParaRPr lang="en-GB" sz="1292" baseline="-25000" dirty="0">
                    <a:solidFill>
                      <a:srgbClr val="000056"/>
                    </a:solidFill>
                    <a:ea typeface="ヒラギノ角ゴ Pro W3" charset="-128"/>
                  </a:endParaRPr>
                </a:p>
              </p:txBody>
            </p:sp>
            <p:sp>
              <p:nvSpPr>
                <p:cNvPr id="50" name="Text Box 4"/>
                <p:cNvSpPr txBox="1">
                  <a:spLocks noChangeArrowheads="1"/>
                </p:cNvSpPr>
                <p:nvPr>
                  <p:custDataLst>
                    <p:tags r:id="rId12"/>
                  </p:custDataLst>
                </p:nvPr>
              </p:nvSpPr>
              <p:spPr bwMode="gray">
                <a:xfrm>
                  <a:off x="1233940" y="6101363"/>
                  <a:ext cx="1581692" cy="28398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r>
                    <a:rPr lang="en-US" sz="738" dirty="0"/>
                    <a:t>Wholesaler</a:t>
                  </a:r>
                </a:p>
              </p:txBody>
            </p:sp>
          </p:grpSp>
          <p:sp>
            <p:nvSpPr>
              <p:cNvPr id="23" name="Flowchart: Process 188"/>
              <p:cNvSpPr/>
              <p:nvPr/>
            </p:nvSpPr>
            <p:spPr bwMode="auto">
              <a:xfrm>
                <a:off x="1727896" y="2595213"/>
                <a:ext cx="95955" cy="132568"/>
              </a:xfrm>
              <a:prstGeom prst="flowChartProcess">
                <a:avLst/>
              </a:prstGeom>
              <a:solidFill>
                <a:srgbClr val="FFFFFF"/>
              </a:solidFill>
              <a:ln w="254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isometricOffAxis1Right"/>
                <a:lightRig rig="threePt" dir="t"/>
              </a:scene3d>
            </p:spPr>
            <p:txBody>
              <a:bodyPr wrap="none" lIns="75966" tIns="33762" rIns="75966" bIns="33762" anchor="ctr"/>
              <a:lstStyle/>
              <a:p>
                <a:pPr>
                  <a:defRPr/>
                </a:pPr>
                <a:endParaRPr lang="en-GB" sz="1292" baseline="-25000" dirty="0">
                  <a:solidFill>
                    <a:srgbClr val="000056"/>
                  </a:solidFill>
                  <a:ea typeface="ヒラギノ角ゴ Pro W3" charset="-128"/>
                </a:endParaRPr>
              </a:p>
            </p:txBody>
          </p:sp>
          <p:grpSp>
            <p:nvGrpSpPr>
              <p:cNvPr id="24" name="Group 46"/>
              <p:cNvGrpSpPr>
                <a:grpSpLocks/>
              </p:cNvGrpSpPr>
              <p:nvPr/>
            </p:nvGrpSpPr>
            <p:grpSpPr bwMode="auto">
              <a:xfrm>
                <a:off x="1361709" y="3696602"/>
                <a:ext cx="6625085" cy="1133100"/>
                <a:chOff x="453873" y="2689279"/>
                <a:chExt cx="8030813" cy="1389926"/>
              </a:xfrm>
            </p:grpSpPr>
            <p:grpSp>
              <p:nvGrpSpPr>
                <p:cNvPr id="42" name="Group 20"/>
                <p:cNvGrpSpPr>
                  <a:grpSpLocks/>
                </p:cNvGrpSpPr>
                <p:nvPr>
                  <p:custDataLst>
                    <p:tags r:id="rId8"/>
                  </p:custDataLst>
                </p:nvPr>
              </p:nvGrpSpPr>
              <p:grpSpPr bwMode="auto">
                <a:xfrm>
                  <a:off x="453873" y="2689279"/>
                  <a:ext cx="2189164" cy="1290638"/>
                  <a:chOff x="-187" y="1571"/>
                  <a:chExt cx="1379" cy="813"/>
                </a:xfrm>
                <a:solidFill>
                  <a:schemeClr val="bg1">
                    <a:lumMod val="65000"/>
                  </a:schemeClr>
                </a:solidFill>
              </p:grpSpPr>
              <p:sp>
                <p:nvSpPr>
                  <p:cNvPr id="46" name="Freeform 84"/>
                  <p:cNvSpPr>
                    <a:spLocks/>
                  </p:cNvSpPr>
                  <p:nvPr/>
                </p:nvSpPr>
                <p:spPr bwMode="auto">
                  <a:xfrm>
                    <a:off x="285" y="1571"/>
                    <a:ext cx="528" cy="408"/>
                  </a:xfrm>
                  <a:custGeom>
                    <a:avLst/>
                    <a:gdLst/>
                    <a:ahLst/>
                    <a:cxnLst>
                      <a:cxn ang="0">
                        <a:pos x="1157" y="903"/>
                      </a:cxn>
                      <a:cxn ang="0">
                        <a:pos x="1157" y="668"/>
                      </a:cxn>
                      <a:cxn ang="0">
                        <a:pos x="1022" y="809"/>
                      </a:cxn>
                      <a:cxn ang="0">
                        <a:pos x="1020" y="809"/>
                      </a:cxn>
                      <a:cxn ang="0">
                        <a:pos x="1020" y="668"/>
                      </a:cxn>
                      <a:cxn ang="0">
                        <a:pos x="883" y="809"/>
                      </a:cxn>
                      <a:cxn ang="0">
                        <a:pos x="872" y="809"/>
                      </a:cxn>
                      <a:cxn ang="0">
                        <a:pos x="872" y="668"/>
                      </a:cxn>
                      <a:cxn ang="0">
                        <a:pos x="736" y="809"/>
                      </a:cxn>
                      <a:cxn ang="0">
                        <a:pos x="690" y="809"/>
                      </a:cxn>
                      <a:cxn ang="0">
                        <a:pos x="643" y="152"/>
                      </a:cxn>
                      <a:cxn ang="0">
                        <a:pos x="546" y="152"/>
                      </a:cxn>
                      <a:cxn ang="0">
                        <a:pos x="509" y="809"/>
                      </a:cxn>
                      <a:cxn ang="0">
                        <a:pos x="461" y="809"/>
                      </a:cxn>
                      <a:cxn ang="0">
                        <a:pos x="411" y="0"/>
                      </a:cxn>
                      <a:cxn ang="0">
                        <a:pos x="313" y="0"/>
                      </a:cxn>
                      <a:cxn ang="0">
                        <a:pos x="274" y="809"/>
                      </a:cxn>
                      <a:cxn ang="0">
                        <a:pos x="188" y="809"/>
                      </a:cxn>
                      <a:cxn ang="0">
                        <a:pos x="188" y="962"/>
                      </a:cxn>
                      <a:cxn ang="0">
                        <a:pos x="0" y="962"/>
                      </a:cxn>
                      <a:cxn ang="0">
                        <a:pos x="0" y="1396"/>
                      </a:cxn>
                      <a:cxn ang="0">
                        <a:pos x="1369" y="1270"/>
                      </a:cxn>
                      <a:cxn ang="0">
                        <a:pos x="1369" y="903"/>
                      </a:cxn>
                      <a:cxn ang="0">
                        <a:pos x="1157" y="903"/>
                      </a:cxn>
                      <a:cxn ang="0">
                        <a:pos x="1157" y="903"/>
                      </a:cxn>
                    </a:cxnLst>
                    <a:rect l="0" t="0" r="r" b="b"/>
                    <a:pathLst>
                      <a:path w="1369" h="1396">
                        <a:moveTo>
                          <a:pt x="1157" y="903"/>
                        </a:moveTo>
                        <a:lnTo>
                          <a:pt x="1157" y="668"/>
                        </a:lnTo>
                        <a:lnTo>
                          <a:pt x="1022" y="809"/>
                        </a:lnTo>
                        <a:lnTo>
                          <a:pt x="1020" y="809"/>
                        </a:lnTo>
                        <a:lnTo>
                          <a:pt x="1020" y="668"/>
                        </a:lnTo>
                        <a:lnTo>
                          <a:pt x="883" y="809"/>
                        </a:lnTo>
                        <a:lnTo>
                          <a:pt x="872" y="809"/>
                        </a:lnTo>
                        <a:lnTo>
                          <a:pt x="872" y="668"/>
                        </a:lnTo>
                        <a:lnTo>
                          <a:pt x="736" y="809"/>
                        </a:lnTo>
                        <a:lnTo>
                          <a:pt x="690" y="809"/>
                        </a:lnTo>
                        <a:lnTo>
                          <a:pt x="643" y="152"/>
                        </a:lnTo>
                        <a:lnTo>
                          <a:pt x="546" y="152"/>
                        </a:lnTo>
                        <a:lnTo>
                          <a:pt x="509" y="809"/>
                        </a:lnTo>
                        <a:lnTo>
                          <a:pt x="461" y="809"/>
                        </a:lnTo>
                        <a:lnTo>
                          <a:pt x="411" y="0"/>
                        </a:lnTo>
                        <a:lnTo>
                          <a:pt x="313" y="0"/>
                        </a:lnTo>
                        <a:lnTo>
                          <a:pt x="274" y="809"/>
                        </a:lnTo>
                        <a:lnTo>
                          <a:pt x="188" y="809"/>
                        </a:lnTo>
                        <a:lnTo>
                          <a:pt x="188" y="962"/>
                        </a:lnTo>
                        <a:lnTo>
                          <a:pt x="0" y="962"/>
                        </a:lnTo>
                        <a:lnTo>
                          <a:pt x="0" y="1396"/>
                        </a:lnTo>
                        <a:lnTo>
                          <a:pt x="1369" y="1270"/>
                        </a:lnTo>
                        <a:lnTo>
                          <a:pt x="1369" y="903"/>
                        </a:lnTo>
                        <a:lnTo>
                          <a:pt x="1157" y="903"/>
                        </a:lnTo>
                        <a:lnTo>
                          <a:pt x="1157" y="903"/>
                        </a:lnTo>
                        <a:close/>
                      </a:path>
                    </a:pathLst>
                  </a:custGeom>
                  <a:solidFill>
                    <a:schemeClr val="tx1"/>
                  </a:solidFill>
                  <a:ln w="9525">
                    <a:noFill/>
                    <a:round/>
                    <a:headEnd/>
                    <a:tailEnd/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</p:spPr>
                <p:txBody>
                  <a:bodyPr/>
                  <a:lstStyle/>
                  <a:p>
                    <a:pPr>
                      <a:defRPr/>
                    </a:pPr>
                    <a:endParaRPr lang="en-GB" sz="1292" baseline="-25000" dirty="0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ea typeface="ヒラギノ角ゴ Pro W3" charset="-128"/>
                    </a:endParaRPr>
                  </a:p>
                </p:txBody>
              </p:sp>
              <p:sp>
                <p:nvSpPr>
                  <p:cNvPr id="47" name="Text Box 4"/>
                  <p:cNvSpPr txBox="1">
                    <a:spLocks noChangeArrowheads="1"/>
                  </p:cNvSpPr>
                  <p:nvPr/>
                </p:nvSpPr>
                <p:spPr bwMode="gray">
                  <a:xfrm>
                    <a:off x="-187" y="2026"/>
                    <a:ext cx="1379" cy="358"/>
                  </a:xfrm>
                  <a:prstGeom prst="rect">
                    <a:avLst/>
                  </a:prstGeom>
                  <a:solidFill>
                    <a:schemeClr val="bg1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 wrap="none" lIns="0" tIns="0" rIns="0" bIns="0">
                    <a:spAutoFit/>
                  </a:bodyPr>
                  <a:lstStyle/>
                  <a:p>
                    <a:pPr algn="ctr">
                      <a:defRPr/>
                    </a:pPr>
                    <a:r>
                      <a:rPr lang="en-US" sz="738" dirty="0">
                        <a:latin typeface="Arial" charset="0"/>
                        <a:ea typeface="ＭＳ Ｐゴシック" pitchFamily="1" charset="-128"/>
                      </a:rPr>
                      <a:t>Pharmaceutical </a:t>
                    </a:r>
                  </a:p>
                  <a:p>
                    <a:pPr algn="ctr">
                      <a:defRPr/>
                    </a:pPr>
                    <a:r>
                      <a:rPr lang="en-US" sz="738" dirty="0">
                        <a:latin typeface="Arial" charset="0"/>
                        <a:ea typeface="ＭＳ Ｐゴシック" pitchFamily="1" charset="-128"/>
                      </a:rPr>
                      <a:t>Manufacturer</a:t>
                    </a:r>
                  </a:p>
                </p:txBody>
              </p:sp>
            </p:grpSp>
            <p:cxnSp>
              <p:nvCxnSpPr>
                <p:cNvPr id="43" name="Straight Arrow Connector 81"/>
                <p:cNvCxnSpPr>
                  <a:cxnSpLocks noChangeShapeType="1"/>
                </p:cNvCxnSpPr>
                <p:nvPr>
                  <p:custDataLst>
                    <p:tags r:id="rId9"/>
                  </p:custDataLst>
                </p:nvPr>
              </p:nvCxnSpPr>
              <p:spPr bwMode="auto">
                <a:xfrm flipH="1" flipV="1">
                  <a:off x="2163159" y="3185294"/>
                  <a:ext cx="1352826" cy="5295"/>
                </a:xfrm>
                <a:prstGeom prst="straightConnector1">
                  <a:avLst/>
                </a:prstGeom>
                <a:noFill/>
                <a:ln w="57150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  <p:sp>
              <p:nvSpPr>
                <p:cNvPr id="44" name="Text Box 4"/>
                <p:cNvSpPr txBox="1">
                  <a:spLocks noChangeArrowheads="1"/>
                </p:cNvSpPr>
                <p:nvPr>
                  <p:custDataLst>
                    <p:tags r:id="rId10"/>
                  </p:custDataLst>
                </p:nvPr>
              </p:nvSpPr>
              <p:spPr bwMode="gray">
                <a:xfrm>
                  <a:off x="7090539" y="3510737"/>
                  <a:ext cx="1394147" cy="56846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1pPr>
                  <a:lvl2pPr marL="742950" indent="-28575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2pPr>
                  <a:lvl3pPr marL="11430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3pPr>
                  <a:lvl4pPr marL="16002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4pPr>
                  <a:lvl5pPr marL="2057400" indent="-228600"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1700">
                      <a:solidFill>
                        <a:schemeClr val="tx1"/>
                      </a:solidFill>
                      <a:latin typeface="Arial" pitchFamily="34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r>
                    <a:rPr lang="en-US" sz="738" dirty="0"/>
                    <a:t>Parallel</a:t>
                  </a:r>
                </a:p>
                <a:p>
                  <a:pPr algn="ctr"/>
                  <a:r>
                    <a:rPr lang="en-US" sz="738" dirty="0"/>
                    <a:t>Distributor</a:t>
                  </a:r>
                </a:p>
              </p:txBody>
            </p:sp>
            <p:cxnSp>
              <p:nvCxnSpPr>
                <p:cNvPr id="45" name="Straight Arrow Connector 81"/>
                <p:cNvCxnSpPr>
                  <a:cxnSpLocks noChangeShapeType="1"/>
                </p:cNvCxnSpPr>
                <p:nvPr>
                  <p:custDataLst>
                    <p:tags r:id="rId11"/>
                  </p:custDataLst>
                </p:nvPr>
              </p:nvCxnSpPr>
              <p:spPr bwMode="auto">
                <a:xfrm flipH="1">
                  <a:off x="5844394" y="3244323"/>
                  <a:ext cx="1352796" cy="0"/>
                </a:xfrm>
                <a:prstGeom prst="straightConnector1">
                  <a:avLst/>
                </a:prstGeom>
                <a:noFill/>
                <a:ln w="57150" algn="ctr">
                  <a:solidFill>
                    <a:schemeClr val="tx1"/>
                  </a:solidFill>
                  <a:round/>
                  <a:headEnd type="triangle" w="med" len="med"/>
                  <a:tailEnd type="triangle" w="med" len="med"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grpSp>
            <p:nvGrpSpPr>
              <p:cNvPr id="25" name="Group 37"/>
              <p:cNvGrpSpPr>
                <a:grpSpLocks/>
              </p:cNvGrpSpPr>
              <p:nvPr/>
            </p:nvGrpSpPr>
            <p:grpSpPr bwMode="auto">
              <a:xfrm>
                <a:off x="5400883" y="2287503"/>
                <a:ext cx="2123445" cy="3445753"/>
                <a:chOff x="4641490" y="1104445"/>
                <a:chExt cx="2653707" cy="4225029"/>
              </a:xfrm>
              <a:solidFill>
                <a:schemeClr val="bg2"/>
              </a:solidFill>
            </p:grpSpPr>
            <p:sp>
              <p:nvSpPr>
                <p:cNvPr id="40" name="Cloud 138"/>
                <p:cNvSpPr>
                  <a:spLocks/>
                </p:cNvSpPr>
                <p:nvPr/>
              </p:nvSpPr>
              <p:spPr bwMode="auto">
                <a:xfrm>
                  <a:off x="5632666" y="4490524"/>
                  <a:ext cx="1662531" cy="838950"/>
                </a:xfrm>
                <a:custGeom>
                  <a:avLst/>
                  <a:gdLst>
                    <a:gd name="T0" fmla="*/ 180562 w 43200"/>
                    <a:gd name="T1" fmla="*/ 508868 h 43200"/>
                    <a:gd name="T2" fmla="*/ 83106 w 43200"/>
                    <a:gd name="T3" fmla="*/ 493375 h 43200"/>
                    <a:gd name="T4" fmla="*/ 266554 w 43200"/>
                    <a:gd name="T5" fmla="*/ 678420 h 43200"/>
                    <a:gd name="T6" fmla="*/ 223923 w 43200"/>
                    <a:gd name="T7" fmla="*/ 685826 h 43200"/>
                    <a:gd name="T8" fmla="*/ 633988 w 43200"/>
                    <a:gd name="T9" fmla="*/ 759891 h 43200"/>
                    <a:gd name="T10" fmla="*/ 608287 w 43200"/>
                    <a:gd name="T11" fmla="*/ 726066 h 43200"/>
                    <a:gd name="T12" fmla="*/ 1109113 w 43200"/>
                    <a:gd name="T13" fmla="*/ 675543 h 43200"/>
                    <a:gd name="T14" fmla="*/ 1098841 w 43200"/>
                    <a:gd name="T15" fmla="*/ 712653 h 43200"/>
                    <a:gd name="T16" fmla="*/ 1313107 w 43200"/>
                    <a:gd name="T17" fmla="*/ 446215 h 43200"/>
                    <a:gd name="T18" fmla="*/ 1438189 w 43200"/>
                    <a:gd name="T19" fmla="*/ 584935 h 43200"/>
                    <a:gd name="T20" fmla="*/ 1608170 w 43200"/>
                    <a:gd name="T21" fmla="*/ 298474 h 43200"/>
                    <a:gd name="T22" fmla="*/ 1552459 w 43200"/>
                    <a:gd name="T23" fmla="*/ 350494 h 43200"/>
                    <a:gd name="T24" fmla="*/ 1474509 w 43200"/>
                    <a:gd name="T25" fmla="*/ 105479 h 43200"/>
                    <a:gd name="T26" fmla="*/ 1477433 w 43200"/>
                    <a:gd name="T27" fmla="*/ 130050 h 43200"/>
                    <a:gd name="T28" fmla="*/ 1118771 w 43200"/>
                    <a:gd name="T29" fmla="*/ 76825 h 43200"/>
                    <a:gd name="T30" fmla="*/ 1147319 w 43200"/>
                    <a:gd name="T31" fmla="*/ 45488 h 43200"/>
                    <a:gd name="T32" fmla="*/ 851871 w 43200"/>
                    <a:gd name="T33" fmla="*/ 91755 h 43200"/>
                    <a:gd name="T34" fmla="*/ 865683 w 43200"/>
                    <a:gd name="T35" fmla="*/ 64734 h 43200"/>
                    <a:gd name="T36" fmla="*/ 538647 w 43200"/>
                    <a:gd name="T37" fmla="*/ 100930 h 43200"/>
                    <a:gd name="T38" fmla="*/ 588665 w 43200"/>
                    <a:gd name="T39" fmla="*/ 127134 h 43200"/>
                    <a:gd name="T40" fmla="*/ 158786 w 43200"/>
                    <a:gd name="T41" fmla="*/ 306930 h 43200"/>
                    <a:gd name="T42" fmla="*/ 150052 w 43200"/>
                    <a:gd name="T43" fmla="*/ 279346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rgbClr val="77787B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1"/>
                <a:lstStyle/>
                <a:p>
                  <a:pPr algn="ctr"/>
                  <a:r>
                    <a:rPr lang="en-US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rPr>
                    <a:t> </a:t>
                  </a:r>
                </a:p>
              </p:txBody>
            </p:sp>
            <p:sp>
              <p:nvSpPr>
                <p:cNvPr id="41" name="Cloud 138"/>
                <p:cNvSpPr>
                  <a:spLocks/>
                </p:cNvSpPr>
                <p:nvPr/>
              </p:nvSpPr>
              <p:spPr bwMode="auto">
                <a:xfrm>
                  <a:off x="4641490" y="1104445"/>
                  <a:ext cx="1662112" cy="839787"/>
                </a:xfrm>
                <a:custGeom>
                  <a:avLst/>
                  <a:gdLst>
                    <a:gd name="T0" fmla="*/ 2147483647 w 43200"/>
                    <a:gd name="T1" fmla="*/ 2147483647 h 43200"/>
                    <a:gd name="T2" fmla="*/ 2147483647 w 43200"/>
                    <a:gd name="T3" fmla="*/ 2147483647 h 43200"/>
                    <a:gd name="T4" fmla="*/ 2147483647 w 43200"/>
                    <a:gd name="T5" fmla="*/ 2147483647 h 43200"/>
                    <a:gd name="T6" fmla="*/ 2147483647 w 43200"/>
                    <a:gd name="T7" fmla="*/ 2147483647 h 43200"/>
                    <a:gd name="T8" fmla="*/ 2147483647 w 43200"/>
                    <a:gd name="T9" fmla="*/ 2147483647 h 43200"/>
                    <a:gd name="T10" fmla="*/ 2147483647 w 43200"/>
                    <a:gd name="T11" fmla="*/ 2147483647 h 43200"/>
                    <a:gd name="T12" fmla="*/ 2147483647 w 43200"/>
                    <a:gd name="T13" fmla="*/ 2147483647 h 43200"/>
                    <a:gd name="T14" fmla="*/ 2147483647 w 43200"/>
                    <a:gd name="T15" fmla="*/ 2147483647 h 43200"/>
                    <a:gd name="T16" fmla="*/ 2147483647 w 43200"/>
                    <a:gd name="T17" fmla="*/ 2147483647 h 43200"/>
                    <a:gd name="T18" fmla="*/ 2147483647 w 43200"/>
                    <a:gd name="T19" fmla="*/ 2147483647 h 43200"/>
                    <a:gd name="T20" fmla="*/ 2147483647 w 43200"/>
                    <a:gd name="T21" fmla="*/ 2147483647 h 43200"/>
                    <a:gd name="T22" fmla="*/ 2147483647 w 43200"/>
                    <a:gd name="T23" fmla="*/ 2147483647 h 43200"/>
                    <a:gd name="T24" fmla="*/ 2147483647 w 43200"/>
                    <a:gd name="T25" fmla="*/ 774857974 h 43200"/>
                    <a:gd name="T26" fmla="*/ 2147483647 w 43200"/>
                    <a:gd name="T27" fmla="*/ 955358992 h 43200"/>
                    <a:gd name="T28" fmla="*/ 2147483647 w 43200"/>
                    <a:gd name="T29" fmla="*/ 564363438 h 43200"/>
                    <a:gd name="T30" fmla="*/ 2147483647 w 43200"/>
                    <a:gd name="T31" fmla="*/ 334159062 h 43200"/>
                    <a:gd name="T32" fmla="*/ 2147483647 w 43200"/>
                    <a:gd name="T33" fmla="*/ 674040573 h 43200"/>
                    <a:gd name="T34" fmla="*/ 2147483647 w 43200"/>
                    <a:gd name="T35" fmla="*/ 475541558 h 43200"/>
                    <a:gd name="T36" fmla="*/ 2147483647 w 43200"/>
                    <a:gd name="T37" fmla="*/ 741440730 h 43200"/>
                    <a:gd name="T38" fmla="*/ 2147483647 w 43200"/>
                    <a:gd name="T39" fmla="*/ 933937659 h 43200"/>
                    <a:gd name="T40" fmla="*/ 2147483647 w 43200"/>
                    <a:gd name="T41" fmla="*/ 2147483647 h 43200"/>
                    <a:gd name="T42" fmla="*/ 2147483647 w 43200"/>
                    <a:gd name="T43" fmla="*/ 2052100481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rgbClr val="77787B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39999"/>
                    </a:srgbClr>
                  </a:outerShdw>
                </a:effectLst>
                <a:extLst/>
              </p:spPr>
              <p:txBody>
                <a:bodyPr anchor="ctr" anchorCtr="1"/>
                <a:lstStyle/>
                <a:p>
                  <a:pPr algn="ctr"/>
                  <a:r>
                    <a:rPr lang="en-US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rPr>
                    <a:t> </a:t>
                  </a:r>
                </a:p>
              </p:txBody>
            </p:sp>
          </p:grpSp>
          <p:grpSp>
            <p:nvGrpSpPr>
              <p:cNvPr id="26" name="Group 45"/>
              <p:cNvGrpSpPr>
                <a:grpSpLocks/>
              </p:cNvGrpSpPr>
              <p:nvPr/>
            </p:nvGrpSpPr>
            <p:grpSpPr bwMode="auto">
              <a:xfrm>
                <a:off x="1821502" y="2319390"/>
                <a:ext cx="6108700" cy="1198656"/>
                <a:chOff x="1103524" y="1015976"/>
                <a:chExt cx="7635958" cy="1470555"/>
              </a:xfrm>
              <a:solidFill>
                <a:schemeClr val="bg2"/>
              </a:solidFill>
            </p:grpSpPr>
            <p:sp>
              <p:nvSpPr>
                <p:cNvPr id="37" name="Cloud 138"/>
                <p:cNvSpPr>
                  <a:spLocks/>
                </p:cNvSpPr>
                <p:nvPr/>
              </p:nvSpPr>
              <p:spPr bwMode="auto">
                <a:xfrm>
                  <a:off x="7076558" y="1647115"/>
                  <a:ext cx="1662924" cy="839416"/>
                </a:xfrm>
                <a:custGeom>
                  <a:avLst/>
                  <a:gdLst>
                    <a:gd name="T0" fmla="*/ 180562 w 43200"/>
                    <a:gd name="T1" fmla="*/ 508868 h 43200"/>
                    <a:gd name="T2" fmla="*/ 83106 w 43200"/>
                    <a:gd name="T3" fmla="*/ 493375 h 43200"/>
                    <a:gd name="T4" fmla="*/ 266554 w 43200"/>
                    <a:gd name="T5" fmla="*/ 678420 h 43200"/>
                    <a:gd name="T6" fmla="*/ 223923 w 43200"/>
                    <a:gd name="T7" fmla="*/ 685826 h 43200"/>
                    <a:gd name="T8" fmla="*/ 633988 w 43200"/>
                    <a:gd name="T9" fmla="*/ 759891 h 43200"/>
                    <a:gd name="T10" fmla="*/ 608287 w 43200"/>
                    <a:gd name="T11" fmla="*/ 726066 h 43200"/>
                    <a:gd name="T12" fmla="*/ 1109113 w 43200"/>
                    <a:gd name="T13" fmla="*/ 675543 h 43200"/>
                    <a:gd name="T14" fmla="*/ 1098841 w 43200"/>
                    <a:gd name="T15" fmla="*/ 712653 h 43200"/>
                    <a:gd name="T16" fmla="*/ 1313107 w 43200"/>
                    <a:gd name="T17" fmla="*/ 446215 h 43200"/>
                    <a:gd name="T18" fmla="*/ 1438189 w 43200"/>
                    <a:gd name="T19" fmla="*/ 584935 h 43200"/>
                    <a:gd name="T20" fmla="*/ 1608170 w 43200"/>
                    <a:gd name="T21" fmla="*/ 298474 h 43200"/>
                    <a:gd name="T22" fmla="*/ 1552459 w 43200"/>
                    <a:gd name="T23" fmla="*/ 350494 h 43200"/>
                    <a:gd name="T24" fmla="*/ 1474509 w 43200"/>
                    <a:gd name="T25" fmla="*/ 105479 h 43200"/>
                    <a:gd name="T26" fmla="*/ 1477433 w 43200"/>
                    <a:gd name="T27" fmla="*/ 130050 h 43200"/>
                    <a:gd name="T28" fmla="*/ 1118771 w 43200"/>
                    <a:gd name="T29" fmla="*/ 76825 h 43200"/>
                    <a:gd name="T30" fmla="*/ 1147319 w 43200"/>
                    <a:gd name="T31" fmla="*/ 45488 h 43200"/>
                    <a:gd name="T32" fmla="*/ 851871 w 43200"/>
                    <a:gd name="T33" fmla="*/ 91755 h 43200"/>
                    <a:gd name="T34" fmla="*/ 865683 w 43200"/>
                    <a:gd name="T35" fmla="*/ 64734 h 43200"/>
                    <a:gd name="T36" fmla="*/ 538647 w 43200"/>
                    <a:gd name="T37" fmla="*/ 100930 h 43200"/>
                    <a:gd name="T38" fmla="*/ 588665 w 43200"/>
                    <a:gd name="T39" fmla="*/ 127134 h 43200"/>
                    <a:gd name="T40" fmla="*/ 158786 w 43200"/>
                    <a:gd name="T41" fmla="*/ 306930 h 43200"/>
                    <a:gd name="T42" fmla="*/ 150052 w 43200"/>
                    <a:gd name="T43" fmla="*/ 279346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rgbClr val="77787B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1"/>
                <a:lstStyle/>
                <a:p>
                  <a:pPr algn="ctr"/>
                  <a:r>
                    <a:rPr lang="en-US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rPr>
                    <a:t> </a:t>
                  </a:r>
                </a:p>
              </p:txBody>
            </p:sp>
            <p:sp>
              <p:nvSpPr>
                <p:cNvPr id="38" name="Cloud 138"/>
                <p:cNvSpPr>
                  <a:spLocks/>
                </p:cNvSpPr>
                <p:nvPr/>
              </p:nvSpPr>
              <p:spPr bwMode="auto">
                <a:xfrm>
                  <a:off x="2858914" y="1015976"/>
                  <a:ext cx="1662924" cy="839416"/>
                </a:xfrm>
                <a:custGeom>
                  <a:avLst/>
                  <a:gdLst>
                    <a:gd name="T0" fmla="*/ 180562 w 43200"/>
                    <a:gd name="T1" fmla="*/ 508868 h 43200"/>
                    <a:gd name="T2" fmla="*/ 83106 w 43200"/>
                    <a:gd name="T3" fmla="*/ 493375 h 43200"/>
                    <a:gd name="T4" fmla="*/ 266554 w 43200"/>
                    <a:gd name="T5" fmla="*/ 678420 h 43200"/>
                    <a:gd name="T6" fmla="*/ 223923 w 43200"/>
                    <a:gd name="T7" fmla="*/ 685826 h 43200"/>
                    <a:gd name="T8" fmla="*/ 633988 w 43200"/>
                    <a:gd name="T9" fmla="*/ 759891 h 43200"/>
                    <a:gd name="T10" fmla="*/ 608287 w 43200"/>
                    <a:gd name="T11" fmla="*/ 726066 h 43200"/>
                    <a:gd name="T12" fmla="*/ 1109113 w 43200"/>
                    <a:gd name="T13" fmla="*/ 675543 h 43200"/>
                    <a:gd name="T14" fmla="*/ 1098841 w 43200"/>
                    <a:gd name="T15" fmla="*/ 712653 h 43200"/>
                    <a:gd name="T16" fmla="*/ 1313107 w 43200"/>
                    <a:gd name="T17" fmla="*/ 446215 h 43200"/>
                    <a:gd name="T18" fmla="*/ 1438189 w 43200"/>
                    <a:gd name="T19" fmla="*/ 584935 h 43200"/>
                    <a:gd name="T20" fmla="*/ 1608170 w 43200"/>
                    <a:gd name="T21" fmla="*/ 298474 h 43200"/>
                    <a:gd name="T22" fmla="*/ 1552459 w 43200"/>
                    <a:gd name="T23" fmla="*/ 350494 h 43200"/>
                    <a:gd name="T24" fmla="*/ 1474509 w 43200"/>
                    <a:gd name="T25" fmla="*/ 105479 h 43200"/>
                    <a:gd name="T26" fmla="*/ 1477433 w 43200"/>
                    <a:gd name="T27" fmla="*/ 130050 h 43200"/>
                    <a:gd name="T28" fmla="*/ 1118771 w 43200"/>
                    <a:gd name="T29" fmla="*/ 76825 h 43200"/>
                    <a:gd name="T30" fmla="*/ 1147319 w 43200"/>
                    <a:gd name="T31" fmla="*/ 45488 h 43200"/>
                    <a:gd name="T32" fmla="*/ 851871 w 43200"/>
                    <a:gd name="T33" fmla="*/ 91755 h 43200"/>
                    <a:gd name="T34" fmla="*/ 865683 w 43200"/>
                    <a:gd name="T35" fmla="*/ 64734 h 43200"/>
                    <a:gd name="T36" fmla="*/ 538647 w 43200"/>
                    <a:gd name="T37" fmla="*/ 100930 h 43200"/>
                    <a:gd name="T38" fmla="*/ 588665 w 43200"/>
                    <a:gd name="T39" fmla="*/ 127134 h 43200"/>
                    <a:gd name="T40" fmla="*/ 158786 w 43200"/>
                    <a:gd name="T41" fmla="*/ 306930 h 43200"/>
                    <a:gd name="T42" fmla="*/ 150052 w 43200"/>
                    <a:gd name="T43" fmla="*/ 279346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rgbClr val="77787B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1"/>
                <a:lstStyle/>
                <a:p>
                  <a:pPr algn="ctr"/>
                  <a:r>
                    <a:rPr lang="en-US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rPr>
                    <a:t> </a:t>
                  </a:r>
                </a:p>
              </p:txBody>
            </p:sp>
            <p:sp>
              <p:nvSpPr>
                <p:cNvPr id="39" name="Cloud 138"/>
                <p:cNvSpPr>
                  <a:spLocks/>
                </p:cNvSpPr>
                <p:nvPr/>
              </p:nvSpPr>
              <p:spPr bwMode="auto">
                <a:xfrm>
                  <a:off x="1103524" y="1547787"/>
                  <a:ext cx="1662924" cy="839417"/>
                </a:xfrm>
                <a:custGeom>
                  <a:avLst/>
                  <a:gdLst>
                    <a:gd name="T0" fmla="*/ 180562 w 43200"/>
                    <a:gd name="T1" fmla="*/ 508868 h 43200"/>
                    <a:gd name="T2" fmla="*/ 83106 w 43200"/>
                    <a:gd name="T3" fmla="*/ 493375 h 43200"/>
                    <a:gd name="T4" fmla="*/ 266554 w 43200"/>
                    <a:gd name="T5" fmla="*/ 678420 h 43200"/>
                    <a:gd name="T6" fmla="*/ 223923 w 43200"/>
                    <a:gd name="T7" fmla="*/ 685826 h 43200"/>
                    <a:gd name="T8" fmla="*/ 633988 w 43200"/>
                    <a:gd name="T9" fmla="*/ 759891 h 43200"/>
                    <a:gd name="T10" fmla="*/ 608287 w 43200"/>
                    <a:gd name="T11" fmla="*/ 726066 h 43200"/>
                    <a:gd name="T12" fmla="*/ 1109113 w 43200"/>
                    <a:gd name="T13" fmla="*/ 675543 h 43200"/>
                    <a:gd name="T14" fmla="*/ 1098841 w 43200"/>
                    <a:gd name="T15" fmla="*/ 712653 h 43200"/>
                    <a:gd name="T16" fmla="*/ 1313107 w 43200"/>
                    <a:gd name="T17" fmla="*/ 446215 h 43200"/>
                    <a:gd name="T18" fmla="*/ 1438189 w 43200"/>
                    <a:gd name="T19" fmla="*/ 584935 h 43200"/>
                    <a:gd name="T20" fmla="*/ 1608170 w 43200"/>
                    <a:gd name="T21" fmla="*/ 298474 h 43200"/>
                    <a:gd name="T22" fmla="*/ 1552459 w 43200"/>
                    <a:gd name="T23" fmla="*/ 350494 h 43200"/>
                    <a:gd name="T24" fmla="*/ 1474509 w 43200"/>
                    <a:gd name="T25" fmla="*/ 105479 h 43200"/>
                    <a:gd name="T26" fmla="*/ 1477433 w 43200"/>
                    <a:gd name="T27" fmla="*/ 130050 h 43200"/>
                    <a:gd name="T28" fmla="*/ 1118771 w 43200"/>
                    <a:gd name="T29" fmla="*/ 76825 h 43200"/>
                    <a:gd name="T30" fmla="*/ 1147319 w 43200"/>
                    <a:gd name="T31" fmla="*/ 45488 h 43200"/>
                    <a:gd name="T32" fmla="*/ 851871 w 43200"/>
                    <a:gd name="T33" fmla="*/ 91755 h 43200"/>
                    <a:gd name="T34" fmla="*/ 865683 w 43200"/>
                    <a:gd name="T35" fmla="*/ 64734 h 43200"/>
                    <a:gd name="T36" fmla="*/ 538647 w 43200"/>
                    <a:gd name="T37" fmla="*/ 100930 h 43200"/>
                    <a:gd name="T38" fmla="*/ 588665 w 43200"/>
                    <a:gd name="T39" fmla="*/ 127134 h 43200"/>
                    <a:gd name="T40" fmla="*/ 158786 w 43200"/>
                    <a:gd name="T41" fmla="*/ 306930 h 43200"/>
                    <a:gd name="T42" fmla="*/ 150052 w 43200"/>
                    <a:gd name="T43" fmla="*/ 279346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rgbClr val="77787B"/>
                </a:solidFill>
                <a:ln w="9525">
                  <a:noFill/>
                  <a:round/>
                  <a:headEnd/>
                  <a:tailEnd/>
                </a:ln>
                <a:effectLst>
                  <a:outerShdw dist="38100" dir="2700000" algn="tl" rotWithShape="0">
                    <a:srgbClr val="000000">
                      <a:alpha val="39999"/>
                    </a:srgbClr>
                  </a:outerShdw>
                </a:effectLst>
              </p:spPr>
              <p:txBody>
                <a:bodyPr anchor="ctr" anchorCtr="1"/>
                <a:lstStyle/>
                <a:p>
                  <a:pPr algn="ctr">
                    <a:defRPr/>
                  </a:pPr>
                  <a:r>
                    <a:rPr lang="en-US" sz="1292" dirty="0">
                      <a:solidFill>
                        <a:prstClr val="white"/>
                      </a:solidFill>
                      <a:latin typeface="Arial" charset="0"/>
                      <a:ea typeface="ＭＳ Ｐゴシック" pitchFamily="1" charset="-128"/>
                    </a:rPr>
                    <a:t> </a:t>
                  </a:r>
                </a:p>
              </p:txBody>
            </p:sp>
          </p:grpSp>
          <p:grpSp>
            <p:nvGrpSpPr>
              <p:cNvPr id="27" name="Group 36"/>
              <p:cNvGrpSpPr>
                <a:grpSpLocks/>
              </p:cNvGrpSpPr>
              <p:nvPr/>
            </p:nvGrpSpPr>
            <p:grpSpPr bwMode="auto">
              <a:xfrm>
                <a:off x="3151827" y="2965411"/>
                <a:ext cx="3436398" cy="2082839"/>
                <a:chOff x="2459184" y="1754291"/>
                <a:chExt cx="4294589" cy="2554177"/>
              </a:xfrm>
            </p:grpSpPr>
            <p:cxnSp>
              <p:nvCxnSpPr>
                <p:cNvPr id="30" name="Straight Arrow Connector 81"/>
                <p:cNvCxnSpPr>
                  <a:cxnSpLocks noChangeShapeType="1"/>
                </p:cNvCxnSpPr>
                <p:nvPr>
                  <p:custDataLst>
                    <p:tags r:id="rId1"/>
                  </p:custDataLst>
                </p:nvPr>
              </p:nvCxnSpPr>
              <p:spPr bwMode="auto">
                <a:xfrm flipH="1">
                  <a:off x="5206239" y="1754291"/>
                  <a:ext cx="449905" cy="794640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7787B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cxnSp>
              <p:nvCxnSpPr>
                <p:cNvPr id="31" name="Straight Arrow Connector 81"/>
                <p:cNvCxnSpPr>
                  <a:cxnSpLocks noChangeShapeType="1"/>
                </p:cNvCxnSpPr>
                <p:nvPr>
                  <p:custDataLst>
                    <p:tags r:id="rId2"/>
                  </p:custDataLst>
                </p:nvPr>
              </p:nvCxnSpPr>
              <p:spPr bwMode="auto">
                <a:xfrm flipH="1">
                  <a:off x="2884161" y="3572598"/>
                  <a:ext cx="895539" cy="735870"/>
                </a:xfrm>
                <a:prstGeom prst="straightConnector1">
                  <a:avLst/>
                </a:prstGeom>
                <a:noFill/>
                <a:ln w="57150" algn="ctr">
                  <a:solidFill>
                    <a:schemeClr val="tx2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sp>
              <p:nvSpPr>
                <p:cNvPr id="32" name="Cloud 136"/>
                <p:cNvSpPr>
                  <a:spLocks/>
                </p:cNvSpPr>
                <p:nvPr>
                  <p:custDataLst>
                    <p:tags r:id="rId3"/>
                  </p:custDataLst>
                </p:nvPr>
              </p:nvSpPr>
              <p:spPr bwMode="auto">
                <a:xfrm>
                  <a:off x="3508528" y="2623002"/>
                  <a:ext cx="2221014" cy="1047614"/>
                </a:xfrm>
                <a:custGeom>
                  <a:avLst/>
                  <a:gdLst>
                    <a:gd name="T0" fmla="*/ 2147483647 w 43200"/>
                    <a:gd name="T1" fmla="*/ 2147483647 h 43200"/>
                    <a:gd name="T2" fmla="*/ 2147483647 w 43200"/>
                    <a:gd name="T3" fmla="*/ 2147483647 h 43200"/>
                    <a:gd name="T4" fmla="*/ 2147483647 w 43200"/>
                    <a:gd name="T5" fmla="*/ 2147483647 h 43200"/>
                    <a:gd name="T6" fmla="*/ 2147483647 w 43200"/>
                    <a:gd name="T7" fmla="*/ 2147483647 h 43200"/>
                    <a:gd name="T8" fmla="*/ 2147483647 w 43200"/>
                    <a:gd name="T9" fmla="*/ 2147483647 h 43200"/>
                    <a:gd name="T10" fmla="*/ 2147483647 w 43200"/>
                    <a:gd name="T11" fmla="*/ 2147483647 h 43200"/>
                    <a:gd name="T12" fmla="*/ 2147483647 w 43200"/>
                    <a:gd name="T13" fmla="*/ 2147483647 h 43200"/>
                    <a:gd name="T14" fmla="*/ 2147483647 w 43200"/>
                    <a:gd name="T15" fmla="*/ 2147483647 h 43200"/>
                    <a:gd name="T16" fmla="*/ 2147483647 w 43200"/>
                    <a:gd name="T17" fmla="*/ 2147483647 h 43200"/>
                    <a:gd name="T18" fmla="*/ 2147483647 w 43200"/>
                    <a:gd name="T19" fmla="*/ 2147483647 h 43200"/>
                    <a:gd name="T20" fmla="*/ 2147483647 w 43200"/>
                    <a:gd name="T21" fmla="*/ 2147483647 h 43200"/>
                    <a:gd name="T22" fmla="*/ 2147483647 w 43200"/>
                    <a:gd name="T23" fmla="*/ 2147483647 h 43200"/>
                    <a:gd name="T24" fmla="*/ 2147483647 w 43200"/>
                    <a:gd name="T25" fmla="*/ 2147483647 h 43200"/>
                    <a:gd name="T26" fmla="*/ 2147483647 w 43200"/>
                    <a:gd name="T27" fmla="*/ 2147483647 h 43200"/>
                    <a:gd name="T28" fmla="*/ 2147483647 w 43200"/>
                    <a:gd name="T29" fmla="*/ 2147483647 h 43200"/>
                    <a:gd name="T30" fmla="*/ 2147483647 w 43200"/>
                    <a:gd name="T31" fmla="*/ 2147483647 h 43200"/>
                    <a:gd name="T32" fmla="*/ 2147483647 w 43200"/>
                    <a:gd name="T33" fmla="*/ 2147483647 h 43200"/>
                    <a:gd name="T34" fmla="*/ 2147483647 w 43200"/>
                    <a:gd name="T35" fmla="*/ 2147483647 h 43200"/>
                    <a:gd name="T36" fmla="*/ 2147483647 w 43200"/>
                    <a:gd name="T37" fmla="*/ 2147483647 h 43200"/>
                    <a:gd name="T38" fmla="*/ 2147483647 w 43200"/>
                    <a:gd name="T39" fmla="*/ 2147483647 h 43200"/>
                    <a:gd name="T40" fmla="*/ 2147483647 w 43200"/>
                    <a:gd name="T41" fmla="*/ 2147483647 h 43200"/>
                    <a:gd name="T42" fmla="*/ 2147483647 w 43200"/>
                    <a:gd name="T43" fmla="*/ 2147483647 h 43200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w 43200"/>
                    <a:gd name="T67" fmla="*/ 0 h 43200"/>
                    <a:gd name="T68" fmla="*/ 43200 w 43200"/>
                    <a:gd name="T69" fmla="*/ 43200 h 43200"/>
                  </a:gdLst>
                  <a:ahLst/>
                  <a:cxnLst>
                    <a:cxn ang="T44">
                      <a:pos x="T0" y="T1"/>
                    </a:cxn>
                    <a:cxn ang="T45">
                      <a:pos x="T2" y="T3"/>
                    </a:cxn>
                    <a:cxn ang="T46">
                      <a:pos x="T4" y="T5"/>
                    </a:cxn>
                    <a:cxn ang="T47">
                      <a:pos x="T6" y="T7"/>
                    </a:cxn>
                    <a:cxn ang="T48">
                      <a:pos x="T8" y="T9"/>
                    </a:cxn>
                    <a:cxn ang="T49">
                      <a:pos x="T10" y="T11"/>
                    </a:cxn>
                    <a:cxn ang="T50">
                      <a:pos x="T12" y="T13"/>
                    </a:cxn>
                    <a:cxn ang="T51">
                      <a:pos x="T14" y="T15"/>
                    </a:cxn>
                    <a:cxn ang="T52">
                      <a:pos x="T16" y="T17"/>
                    </a:cxn>
                    <a:cxn ang="T53">
                      <a:pos x="T18" y="T19"/>
                    </a:cxn>
                    <a:cxn ang="T54">
                      <a:pos x="T20" y="T21"/>
                    </a:cxn>
                    <a:cxn ang="T55">
                      <a:pos x="T22" y="T23"/>
                    </a:cxn>
                    <a:cxn ang="T56">
                      <a:pos x="T24" y="T25"/>
                    </a:cxn>
                    <a:cxn ang="T57">
                      <a:pos x="T26" y="T27"/>
                    </a:cxn>
                    <a:cxn ang="T58">
                      <a:pos x="T28" y="T29"/>
                    </a:cxn>
                    <a:cxn ang="T59">
                      <a:pos x="T30" y="T31"/>
                    </a:cxn>
                    <a:cxn ang="T60">
                      <a:pos x="T32" y="T33"/>
                    </a:cxn>
                    <a:cxn ang="T61">
                      <a:pos x="T34" y="T35"/>
                    </a:cxn>
                    <a:cxn ang="T62">
                      <a:pos x="T36" y="T37"/>
                    </a:cxn>
                    <a:cxn ang="T63">
                      <a:pos x="T38" y="T39"/>
                    </a:cxn>
                    <a:cxn ang="T64">
                      <a:pos x="T40" y="T41"/>
                    </a:cxn>
                    <a:cxn ang="T65">
                      <a:pos x="T42" y="T43"/>
                    </a:cxn>
                  </a:cxnLst>
                  <a:rect l="T66" t="T67" r="T68" b="T69"/>
                  <a:pathLst>
                    <a:path w="43200" h="43200">
                      <a:moveTo>
                        <a:pt x="3900" y="14370"/>
                      </a:moveTo>
                      <a:cubicBezTo>
                        <a:pt x="3629" y="11657"/>
                        <a:pt x="4261" y="8921"/>
                        <a:pt x="5623" y="6907"/>
                      </a:cubicBezTo>
                      <a:cubicBezTo>
                        <a:pt x="7775" y="3726"/>
                        <a:pt x="11264" y="3017"/>
                        <a:pt x="14005" y="5202"/>
                      </a:cubicBezTo>
                      <a:cubicBezTo>
                        <a:pt x="15678" y="909"/>
                        <a:pt x="19914" y="22"/>
                        <a:pt x="22456" y="3432"/>
                      </a:cubicBezTo>
                      <a:cubicBezTo>
                        <a:pt x="23097" y="1683"/>
                        <a:pt x="24328" y="474"/>
                        <a:pt x="25749" y="200"/>
                      </a:cubicBezTo>
                      <a:cubicBezTo>
                        <a:pt x="27313" y="-102"/>
                        <a:pt x="28875" y="770"/>
                        <a:pt x="29833" y="2481"/>
                      </a:cubicBezTo>
                      <a:cubicBezTo>
                        <a:pt x="31215" y="267"/>
                        <a:pt x="33501" y="-460"/>
                        <a:pt x="35463" y="690"/>
                      </a:cubicBezTo>
                      <a:cubicBezTo>
                        <a:pt x="36958" y="1566"/>
                        <a:pt x="38030" y="3400"/>
                        <a:pt x="38318" y="5576"/>
                      </a:cubicBezTo>
                      <a:cubicBezTo>
                        <a:pt x="40046" y="6218"/>
                        <a:pt x="41422" y="7998"/>
                        <a:pt x="41982" y="10318"/>
                      </a:cubicBezTo>
                      <a:cubicBezTo>
                        <a:pt x="42389" y="12002"/>
                        <a:pt x="42331" y="13831"/>
                        <a:pt x="41818" y="15460"/>
                      </a:cubicBezTo>
                      <a:cubicBezTo>
                        <a:pt x="43079" y="17694"/>
                        <a:pt x="43520" y="20590"/>
                        <a:pt x="43016" y="23322"/>
                      </a:cubicBezTo>
                      <a:cubicBezTo>
                        <a:pt x="42346" y="26954"/>
                        <a:pt x="40128" y="29674"/>
                        <a:pt x="37404" y="30204"/>
                      </a:cubicBezTo>
                      <a:cubicBezTo>
                        <a:pt x="37391" y="32471"/>
                        <a:pt x="36658" y="34621"/>
                        <a:pt x="35395" y="36101"/>
                      </a:cubicBezTo>
                      <a:cubicBezTo>
                        <a:pt x="33476" y="38350"/>
                        <a:pt x="30704" y="38639"/>
                        <a:pt x="28555" y="36815"/>
                      </a:cubicBezTo>
                      <a:cubicBezTo>
                        <a:pt x="27860" y="39948"/>
                        <a:pt x="25999" y="42343"/>
                        <a:pt x="23667" y="43106"/>
                      </a:cubicBezTo>
                      <a:cubicBezTo>
                        <a:pt x="20919" y="44005"/>
                        <a:pt x="18051" y="42473"/>
                        <a:pt x="16480" y="39266"/>
                      </a:cubicBezTo>
                      <a:cubicBezTo>
                        <a:pt x="12772" y="42310"/>
                        <a:pt x="7956" y="40599"/>
                        <a:pt x="5804" y="35472"/>
                      </a:cubicBezTo>
                      <a:cubicBezTo>
                        <a:pt x="3690" y="35809"/>
                        <a:pt x="1705" y="34024"/>
                        <a:pt x="1110" y="31250"/>
                      </a:cubicBezTo>
                      <a:cubicBezTo>
                        <a:pt x="679" y="29243"/>
                        <a:pt x="1060" y="27077"/>
                        <a:pt x="2113" y="25551"/>
                      </a:cubicBezTo>
                      <a:cubicBezTo>
                        <a:pt x="619" y="24354"/>
                        <a:pt x="-213" y="22057"/>
                        <a:pt x="-5" y="19704"/>
                      </a:cubicBezTo>
                      <a:cubicBezTo>
                        <a:pt x="239" y="16949"/>
                        <a:pt x="1845" y="14791"/>
                        <a:pt x="3863" y="14507"/>
                      </a:cubicBezTo>
                      <a:cubicBezTo>
                        <a:pt x="3875" y="14461"/>
                        <a:pt x="3888" y="14416"/>
                        <a:pt x="3900" y="14370"/>
                      </a:cubicBezTo>
                      <a:close/>
                    </a:path>
                    <a:path w="43200" h="43200" fill="none">
                      <a:moveTo>
                        <a:pt x="4693" y="26177"/>
                      </a:moveTo>
                      <a:cubicBezTo>
                        <a:pt x="3809" y="26271"/>
                        <a:pt x="2925" y="25993"/>
                        <a:pt x="2160" y="25380"/>
                      </a:cubicBezTo>
                      <a:moveTo>
                        <a:pt x="6928" y="34899"/>
                      </a:moveTo>
                      <a:cubicBezTo>
                        <a:pt x="6573" y="35092"/>
                        <a:pt x="6200" y="35220"/>
                        <a:pt x="5820" y="35280"/>
                      </a:cubicBezTo>
                      <a:moveTo>
                        <a:pt x="16478" y="39090"/>
                      </a:moveTo>
                      <a:cubicBezTo>
                        <a:pt x="16211" y="38544"/>
                        <a:pt x="15987" y="37961"/>
                        <a:pt x="15810" y="37350"/>
                      </a:cubicBezTo>
                      <a:moveTo>
                        <a:pt x="28827" y="34751"/>
                      </a:moveTo>
                      <a:cubicBezTo>
                        <a:pt x="28788" y="35398"/>
                        <a:pt x="28698" y="36038"/>
                        <a:pt x="28560" y="36660"/>
                      </a:cubicBezTo>
                      <a:moveTo>
                        <a:pt x="34129" y="22954"/>
                      </a:moveTo>
                      <a:cubicBezTo>
                        <a:pt x="36133" y="24282"/>
                        <a:pt x="37398" y="27058"/>
                        <a:pt x="37380" y="30090"/>
                      </a:cubicBezTo>
                      <a:moveTo>
                        <a:pt x="41798" y="15354"/>
                      </a:moveTo>
                      <a:cubicBezTo>
                        <a:pt x="41473" y="16386"/>
                        <a:pt x="40978" y="17302"/>
                        <a:pt x="40350" y="18030"/>
                      </a:cubicBezTo>
                      <a:moveTo>
                        <a:pt x="38324" y="5426"/>
                      </a:moveTo>
                      <a:cubicBezTo>
                        <a:pt x="38379" y="5843"/>
                        <a:pt x="38405" y="6266"/>
                        <a:pt x="38400" y="6690"/>
                      </a:cubicBezTo>
                      <a:moveTo>
                        <a:pt x="29078" y="3952"/>
                      </a:moveTo>
                      <a:cubicBezTo>
                        <a:pt x="29267" y="3369"/>
                        <a:pt x="29516" y="2826"/>
                        <a:pt x="29820" y="2340"/>
                      </a:cubicBezTo>
                      <a:moveTo>
                        <a:pt x="22141" y="4720"/>
                      </a:moveTo>
                      <a:cubicBezTo>
                        <a:pt x="22218" y="4238"/>
                        <a:pt x="22339" y="3771"/>
                        <a:pt x="22500" y="3330"/>
                      </a:cubicBezTo>
                      <a:moveTo>
                        <a:pt x="14000" y="5192"/>
                      </a:moveTo>
                      <a:cubicBezTo>
                        <a:pt x="14472" y="5568"/>
                        <a:pt x="14908" y="6021"/>
                        <a:pt x="15300" y="6540"/>
                      </a:cubicBezTo>
                      <a:moveTo>
                        <a:pt x="4127" y="15789"/>
                      </a:moveTo>
                      <a:cubicBezTo>
                        <a:pt x="4024" y="15325"/>
                        <a:pt x="3948" y="14851"/>
                        <a:pt x="3900" y="14370"/>
                      </a:cubicBezTo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ffectLst>
                  <a:outerShdw dist="38100" dir="2700000" algn="tl" rotWithShape="0">
                    <a:srgbClr val="000000">
                      <a:alpha val="39998"/>
                    </a:srgbClr>
                  </a:outerShdw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anchor="ctr" anchorCtr="1"/>
                <a:lstStyle/>
                <a:p>
                  <a:pPr algn="ctr"/>
                  <a:r>
                    <a:rPr lang="en-US" sz="738" dirty="0">
                      <a:solidFill>
                        <a:srgbClr val="FFFFFF"/>
                      </a:solidFill>
                      <a:ea typeface="ヒラギノ角ゴ Pro W3"/>
                      <a:cs typeface="ヒラギノ角ゴ Pro W3"/>
                    </a:rPr>
                    <a:t>European</a:t>
                  </a:r>
                  <a:br>
                    <a:rPr lang="en-US" sz="738" dirty="0">
                      <a:solidFill>
                        <a:srgbClr val="FFFFFF"/>
                      </a:solidFill>
                      <a:ea typeface="ヒラギノ角ゴ Pro W3"/>
                      <a:cs typeface="ヒラギノ角ゴ Pro W3"/>
                    </a:rPr>
                  </a:br>
                  <a:r>
                    <a:rPr lang="en-US" sz="738" dirty="0">
                      <a:solidFill>
                        <a:srgbClr val="FFFFFF"/>
                      </a:solidFill>
                      <a:ea typeface="ヒラギノ角ゴ Pro W3"/>
                      <a:cs typeface="ヒラギノ角ゴ Pro W3"/>
                    </a:rPr>
                    <a:t>Hub</a:t>
                  </a:r>
                </a:p>
              </p:txBody>
            </p:sp>
            <p:cxnSp>
              <p:nvCxnSpPr>
                <p:cNvPr id="33" name="Straight Arrow Connector 81"/>
                <p:cNvCxnSpPr>
                  <a:cxnSpLocks noChangeShapeType="1"/>
                </p:cNvCxnSpPr>
                <p:nvPr>
                  <p:custDataLst>
                    <p:tags r:id="rId4"/>
                  </p:custDataLst>
                </p:nvPr>
              </p:nvCxnSpPr>
              <p:spPr bwMode="auto">
                <a:xfrm>
                  <a:off x="2459184" y="2218911"/>
                  <a:ext cx="1049344" cy="539948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7787B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cxnSp>
              <p:nvCxnSpPr>
                <p:cNvPr id="34" name="Straight Arrow Connector 81"/>
                <p:cNvCxnSpPr>
                  <a:cxnSpLocks noChangeShapeType="1"/>
                </p:cNvCxnSpPr>
                <p:nvPr>
                  <p:custDataLst>
                    <p:tags r:id="rId5"/>
                  </p:custDataLst>
                </p:nvPr>
              </p:nvCxnSpPr>
              <p:spPr bwMode="auto">
                <a:xfrm flipH="1">
                  <a:off x="5729542" y="2295533"/>
                  <a:ext cx="1024231" cy="463326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7787B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cxnSp>
              <p:nvCxnSpPr>
                <p:cNvPr id="35" name="Straight Arrow Connector 81"/>
                <p:cNvCxnSpPr>
                  <a:cxnSpLocks noChangeShapeType="1"/>
                </p:cNvCxnSpPr>
                <p:nvPr>
                  <p:custDataLst>
                    <p:tags r:id="rId6"/>
                  </p:custDataLst>
                </p:nvPr>
              </p:nvCxnSpPr>
              <p:spPr bwMode="auto">
                <a:xfrm>
                  <a:off x="3746162" y="1828231"/>
                  <a:ext cx="503159" cy="781361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7787B"/>
                  </a:solidFill>
                  <a:round/>
                  <a:headEnd type="triangle" w="med" len="med"/>
                  <a:tailEnd type="triangle" w="med" len="med"/>
                </a:ln>
              </p:spPr>
            </p:cxnSp>
            <p:cxnSp>
              <p:nvCxnSpPr>
                <p:cNvPr id="36" name="Straight Arrow Connector 81"/>
                <p:cNvCxnSpPr>
                  <a:cxnSpLocks noChangeShapeType="1"/>
                </p:cNvCxnSpPr>
                <p:nvPr>
                  <p:custDataLst>
                    <p:tags r:id="rId7"/>
                  </p:custDataLst>
                </p:nvPr>
              </p:nvCxnSpPr>
              <p:spPr bwMode="auto">
                <a:xfrm>
                  <a:off x="5485901" y="3582333"/>
                  <a:ext cx="920555" cy="726135"/>
                </a:xfrm>
                <a:prstGeom prst="straightConnector1">
                  <a:avLst/>
                </a:prstGeom>
                <a:noFill/>
                <a:ln w="57150" algn="ctr">
                  <a:solidFill>
                    <a:srgbClr val="77787B"/>
                  </a:solidFill>
                  <a:round/>
                  <a:headEnd type="triangle" w="med" len="med"/>
                  <a:tailEnd type="triangle" w="med" len="med"/>
                </a:ln>
              </p:spPr>
            </p:cxnSp>
          </p:grpSp>
          <p:cxnSp>
            <p:nvCxnSpPr>
              <p:cNvPr id="28" name="Straight Arrow Connector 95"/>
              <p:cNvCxnSpPr>
                <a:cxnSpLocks noChangeShapeType="1"/>
              </p:cNvCxnSpPr>
              <p:nvPr/>
            </p:nvCxnSpPr>
            <p:spPr bwMode="auto">
              <a:xfrm>
                <a:off x="3732383" y="5424488"/>
                <a:ext cx="479577" cy="130377"/>
              </a:xfrm>
              <a:prstGeom prst="straightConnector1">
                <a:avLst/>
              </a:prstGeom>
              <a:noFill/>
              <a:ln w="19050" algn="ctr">
                <a:solidFill>
                  <a:schemeClr val="tx2"/>
                </a:solidFill>
                <a:prstDash val="dash"/>
                <a:round/>
                <a:headEnd type="arrow" w="med" len="med"/>
                <a:tailEnd type="arrow" w="med" len="med"/>
              </a:ln>
            </p:spPr>
          </p:cxnSp>
          <p:sp>
            <p:nvSpPr>
              <p:cNvPr id="29" name="Freeform 84"/>
              <p:cNvSpPr>
                <a:spLocks/>
              </p:cNvSpPr>
              <p:nvPr/>
            </p:nvSpPr>
            <p:spPr bwMode="auto">
              <a:xfrm>
                <a:off x="7048836" y="3784597"/>
                <a:ext cx="691516" cy="527686"/>
              </a:xfrm>
              <a:custGeom>
                <a:avLst/>
                <a:gdLst/>
                <a:ahLst/>
                <a:cxnLst>
                  <a:cxn ang="0">
                    <a:pos x="1157" y="903"/>
                  </a:cxn>
                  <a:cxn ang="0">
                    <a:pos x="1157" y="668"/>
                  </a:cxn>
                  <a:cxn ang="0">
                    <a:pos x="1022" y="809"/>
                  </a:cxn>
                  <a:cxn ang="0">
                    <a:pos x="1020" y="809"/>
                  </a:cxn>
                  <a:cxn ang="0">
                    <a:pos x="1020" y="668"/>
                  </a:cxn>
                  <a:cxn ang="0">
                    <a:pos x="883" y="809"/>
                  </a:cxn>
                  <a:cxn ang="0">
                    <a:pos x="872" y="809"/>
                  </a:cxn>
                  <a:cxn ang="0">
                    <a:pos x="872" y="668"/>
                  </a:cxn>
                  <a:cxn ang="0">
                    <a:pos x="736" y="809"/>
                  </a:cxn>
                  <a:cxn ang="0">
                    <a:pos x="690" y="809"/>
                  </a:cxn>
                  <a:cxn ang="0">
                    <a:pos x="643" y="152"/>
                  </a:cxn>
                  <a:cxn ang="0">
                    <a:pos x="546" y="152"/>
                  </a:cxn>
                  <a:cxn ang="0">
                    <a:pos x="509" y="809"/>
                  </a:cxn>
                  <a:cxn ang="0">
                    <a:pos x="461" y="809"/>
                  </a:cxn>
                  <a:cxn ang="0">
                    <a:pos x="411" y="0"/>
                  </a:cxn>
                  <a:cxn ang="0">
                    <a:pos x="313" y="0"/>
                  </a:cxn>
                  <a:cxn ang="0">
                    <a:pos x="274" y="809"/>
                  </a:cxn>
                  <a:cxn ang="0">
                    <a:pos x="188" y="809"/>
                  </a:cxn>
                  <a:cxn ang="0">
                    <a:pos x="188" y="962"/>
                  </a:cxn>
                  <a:cxn ang="0">
                    <a:pos x="0" y="962"/>
                  </a:cxn>
                  <a:cxn ang="0">
                    <a:pos x="0" y="1396"/>
                  </a:cxn>
                  <a:cxn ang="0">
                    <a:pos x="1369" y="1270"/>
                  </a:cxn>
                  <a:cxn ang="0">
                    <a:pos x="1369" y="903"/>
                  </a:cxn>
                  <a:cxn ang="0">
                    <a:pos x="1157" y="903"/>
                  </a:cxn>
                  <a:cxn ang="0">
                    <a:pos x="1157" y="903"/>
                  </a:cxn>
                </a:cxnLst>
                <a:rect l="0" t="0" r="r" b="b"/>
                <a:pathLst>
                  <a:path w="1369" h="1396">
                    <a:moveTo>
                      <a:pt x="1157" y="903"/>
                    </a:moveTo>
                    <a:lnTo>
                      <a:pt x="1157" y="668"/>
                    </a:lnTo>
                    <a:lnTo>
                      <a:pt x="1022" y="809"/>
                    </a:lnTo>
                    <a:lnTo>
                      <a:pt x="1020" y="809"/>
                    </a:lnTo>
                    <a:lnTo>
                      <a:pt x="1020" y="668"/>
                    </a:lnTo>
                    <a:lnTo>
                      <a:pt x="883" y="809"/>
                    </a:lnTo>
                    <a:lnTo>
                      <a:pt x="872" y="809"/>
                    </a:lnTo>
                    <a:lnTo>
                      <a:pt x="872" y="668"/>
                    </a:lnTo>
                    <a:lnTo>
                      <a:pt x="736" y="809"/>
                    </a:lnTo>
                    <a:lnTo>
                      <a:pt x="690" y="809"/>
                    </a:lnTo>
                    <a:lnTo>
                      <a:pt x="643" y="152"/>
                    </a:lnTo>
                    <a:lnTo>
                      <a:pt x="546" y="152"/>
                    </a:lnTo>
                    <a:lnTo>
                      <a:pt x="509" y="809"/>
                    </a:lnTo>
                    <a:lnTo>
                      <a:pt x="461" y="809"/>
                    </a:lnTo>
                    <a:lnTo>
                      <a:pt x="411" y="0"/>
                    </a:lnTo>
                    <a:lnTo>
                      <a:pt x="313" y="0"/>
                    </a:lnTo>
                    <a:lnTo>
                      <a:pt x="274" y="809"/>
                    </a:lnTo>
                    <a:lnTo>
                      <a:pt x="188" y="809"/>
                    </a:lnTo>
                    <a:lnTo>
                      <a:pt x="188" y="962"/>
                    </a:lnTo>
                    <a:lnTo>
                      <a:pt x="0" y="962"/>
                    </a:lnTo>
                    <a:lnTo>
                      <a:pt x="0" y="1396"/>
                    </a:lnTo>
                    <a:lnTo>
                      <a:pt x="1369" y="1270"/>
                    </a:lnTo>
                    <a:lnTo>
                      <a:pt x="1369" y="903"/>
                    </a:lnTo>
                    <a:lnTo>
                      <a:pt x="1157" y="903"/>
                    </a:lnTo>
                    <a:lnTo>
                      <a:pt x="1157" y="903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/>
              <a:lstStyle/>
              <a:p>
                <a:pPr>
                  <a:defRPr/>
                </a:pPr>
                <a:endParaRPr lang="en-GB" sz="1292" baseline="-25000" dirty="0">
                  <a:solidFill>
                    <a:schemeClr val="tx1">
                      <a:lumMod val="65000"/>
                      <a:lumOff val="35000"/>
                    </a:schemeClr>
                  </a:solidFill>
                  <a:ea typeface="ヒラギノ角ゴ Pro W3" charset="-128"/>
                </a:endParaRPr>
              </a:p>
            </p:txBody>
          </p:sp>
        </p:grpSp>
      </p:grpSp>
      <p:sp>
        <p:nvSpPr>
          <p:cNvPr id="67" name="Rectangle 5_1"/>
          <p:cNvSpPr>
            <a:spLocks noChangeArrowheads="1"/>
          </p:cNvSpPr>
          <p:nvPr/>
        </p:nvSpPr>
        <p:spPr bwMode="auto">
          <a:xfrm>
            <a:off x="6136610" y="4672416"/>
            <a:ext cx="2855046" cy="554990"/>
          </a:xfrm>
          <a:prstGeom prst="rect">
            <a:avLst/>
          </a:prstGeom>
          <a:noFill/>
          <a:ln w="6350" algn="ctr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3077" tIns="66462" rIns="83077" bIns="66462"/>
          <a:lstStyle/>
          <a:p>
            <a:pPr algn="ctr" defTabSz="844083">
              <a:defRPr/>
            </a:pPr>
            <a:r>
              <a:rPr lang="en-US" sz="1477" b="1" kern="0" dirty="0">
                <a:solidFill>
                  <a:schemeClr val="tx2"/>
                </a:solidFill>
              </a:rPr>
              <a:t>MAH</a:t>
            </a:r>
            <a:endParaRPr lang="en-US" sz="1477" u="sng" kern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359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Billed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57" y="3573016"/>
            <a:ext cx="2571245" cy="2448272"/>
          </a:xfrm>
          <a:prstGeom prst="rect">
            <a:avLst/>
          </a:prstGeo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Finansieringsmodel</a:t>
            </a:r>
            <a:r>
              <a:rPr lang="en-US" dirty="0" smtClean="0"/>
              <a:t> </a:t>
            </a:r>
            <a:r>
              <a:rPr lang="en-US" dirty="0" err="1" smtClean="0"/>
              <a:t>Danmark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I Danmark </a:t>
            </a:r>
            <a:r>
              <a:rPr lang="da-DK" dirty="0" smtClean="0"/>
              <a:t>er der valgt </a:t>
            </a:r>
            <a:r>
              <a:rPr lang="da-DK" dirty="0"/>
              <a:t>en model, hvor ingen firmaer skal betale før systemet er oppe at køre. Der er en </a:t>
            </a:r>
            <a:r>
              <a:rPr lang="da-DK" dirty="0" smtClean="0"/>
              <a:t>långiver (DLI), </a:t>
            </a:r>
            <a:r>
              <a:rPr lang="da-DK" dirty="0"/>
              <a:t>der får sit lån tilbage som en del af </a:t>
            </a:r>
            <a:r>
              <a:rPr lang="da-DK" dirty="0" smtClean="0"/>
              <a:t>”verifikationsgebyret</a:t>
            </a:r>
            <a:r>
              <a:rPr lang="da-DK" dirty="0"/>
              <a:t>”, når systemet er oppe at køre.  </a:t>
            </a:r>
          </a:p>
          <a:p>
            <a:endParaRPr lang="en-US" dirty="0"/>
          </a:p>
        </p:txBody>
      </p:sp>
      <p:sp>
        <p:nvSpPr>
          <p:cNvPr id="4" name="Pladsholder til indhold 3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r>
              <a:rPr lang="da-DK" dirty="0" smtClean="0"/>
              <a:t>Der er rundt om i Europa valgt forskellige finansieringsmodeller.</a:t>
            </a:r>
          </a:p>
          <a:p>
            <a:endParaRPr lang="da-DK" dirty="0"/>
          </a:p>
          <a:p>
            <a:r>
              <a:rPr lang="da-DK" dirty="0" smtClean="0"/>
              <a:t>Særligt er det en udfordring at få finansieret ramp-up fasen</a:t>
            </a:r>
          </a:p>
          <a:p>
            <a:endParaRPr lang="da-DK" dirty="0"/>
          </a:p>
        </p:txBody>
      </p:sp>
      <p:pic>
        <p:nvPicPr>
          <p:cNvPr id="5" name="Billed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4293096"/>
            <a:ext cx="3020753" cy="2448272"/>
          </a:xfrm>
          <a:prstGeom prst="rect">
            <a:avLst/>
          </a:prstGeom>
        </p:spPr>
      </p:pic>
      <p:pic>
        <p:nvPicPr>
          <p:cNvPr id="7" name="Billed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331503"/>
            <a:ext cx="1966720" cy="2478068"/>
          </a:xfrm>
          <a:prstGeom prst="rect">
            <a:avLst/>
          </a:prstGeom>
        </p:spPr>
      </p:pic>
      <p:pic>
        <p:nvPicPr>
          <p:cNvPr id="8" name="Billed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685458">
            <a:off x="4931834" y="3648479"/>
            <a:ext cx="2419857" cy="1366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6938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Tak</a:t>
            </a:r>
            <a:r>
              <a:rPr lang="en-US" dirty="0" smtClean="0"/>
              <a:t> for </a:t>
            </a:r>
            <a:r>
              <a:rPr lang="en-US" dirty="0" err="1" smtClean="0"/>
              <a:t>ordet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69270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bcjMtE7EWtJQ9kn9qFTA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bnj6OQM0yJVkpcyepvPA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sbcjMtE7EWtJQ9kn9qFT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0IGdLAzRzUC5VZrvzU9r4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8e2da02Y.Euz2kqswsg_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.A2JEfACak25F3ZObjPw1g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3Gbnj6OQM0yJVkpcyepvPA"/>
</p:tagLst>
</file>

<file path=ppt/theme/theme1.xml><?xml version="1.0" encoding="utf-8"?>
<a:theme xmlns:a="http://schemas.openxmlformats.org/drawingml/2006/main" name="LIF_PP">
  <a:themeElements>
    <a:clrScheme name="Lif_new_look">
      <a:dk1>
        <a:sysClr val="windowText" lastClr="000000"/>
      </a:dk1>
      <a:lt1>
        <a:sysClr val="window" lastClr="FFFFFF"/>
      </a:lt1>
      <a:dk2>
        <a:srgbClr val="00647D"/>
      </a:dk2>
      <a:lt2>
        <a:srgbClr val="EAE5D5"/>
      </a:lt2>
      <a:accent1>
        <a:srgbClr val="00AADC"/>
      </a:accent1>
      <a:accent2>
        <a:srgbClr val="2C5461"/>
      </a:accent2>
      <a:accent3>
        <a:srgbClr val="D8D8D8"/>
      </a:accent3>
      <a:accent4>
        <a:srgbClr val="DF4840"/>
      </a:accent4>
      <a:accent5>
        <a:srgbClr val="C3D672"/>
      </a:accent5>
      <a:accent6>
        <a:srgbClr val="EFD86A"/>
      </a:accent6>
      <a:hlink>
        <a:srgbClr val="C3D672"/>
      </a:hlink>
      <a:folHlink>
        <a:srgbClr val="EFD86A"/>
      </a:folHlink>
    </a:clrScheme>
    <a:fontScheme name="Klassisk kontor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LIF_PP_Temp 1">
        <a:dk1>
          <a:srgbClr val="191919"/>
        </a:dk1>
        <a:lt1>
          <a:srgbClr val="FFFFFF"/>
        </a:lt1>
        <a:dk2>
          <a:srgbClr val="00647D"/>
        </a:dk2>
        <a:lt2>
          <a:srgbClr val="AE1E55"/>
        </a:lt2>
        <a:accent1>
          <a:srgbClr val="00AADC"/>
        </a:accent1>
        <a:accent2>
          <a:srgbClr val="8CC747"/>
        </a:accent2>
        <a:accent3>
          <a:srgbClr val="FFFFFF"/>
        </a:accent3>
        <a:accent4>
          <a:srgbClr val="141414"/>
        </a:accent4>
        <a:accent5>
          <a:srgbClr val="AAD2EB"/>
        </a:accent5>
        <a:accent6>
          <a:srgbClr val="7EB43F"/>
        </a:accent6>
        <a:hlink>
          <a:srgbClr val="F58220"/>
        </a:hlink>
        <a:folHlink>
          <a:srgbClr val="8B2885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547</TotalTime>
  <Words>376</Words>
  <Application>Microsoft Office PowerPoint</Application>
  <PresentationFormat>Skærmshow (4:3)</PresentationFormat>
  <Paragraphs>77</Paragraphs>
  <Slides>8</Slides>
  <Notes>8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Calibri</vt:lpstr>
      <vt:lpstr>ヒラギノ角ゴ Pro W3</vt:lpstr>
      <vt:lpstr>LIF_PP</vt:lpstr>
      <vt:lpstr>Status for lægemiddelindustriens arbejde med de nye sikkerhedskrav </vt:lpstr>
      <vt:lpstr>Stakeholder-model som svar på ansvarsfordelingen</vt:lpstr>
      <vt:lpstr>PowerPoint-præsentation</vt:lpstr>
      <vt:lpstr>Arbejdet kører eksternt i 2 spor:  </vt:lpstr>
      <vt:lpstr>Finansiering af DMVO</vt:lpstr>
      <vt:lpstr>Hvem betaler?</vt:lpstr>
      <vt:lpstr>Finansieringsmodel Danmark </vt:lpstr>
      <vt:lpstr>PowerPoint-præsentation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Stiftelse af DMVO</dc:title>
  <dc:creator>Mikkel Møller Rasmussen</dc:creator>
  <cp:lastModifiedBy>Jakob Lundsteen</cp:lastModifiedBy>
  <cp:revision>22</cp:revision>
  <dcterms:created xsi:type="dcterms:W3CDTF">2016-02-01T08:24:36Z</dcterms:created>
  <dcterms:modified xsi:type="dcterms:W3CDTF">2016-08-29T11:59:24Z</dcterms:modified>
</cp:coreProperties>
</file>