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1" r:id="rId2"/>
    <p:sldId id="265" r:id="rId3"/>
    <p:sldId id="268" r:id="rId4"/>
    <p:sldId id="292" r:id="rId5"/>
    <p:sldId id="273" r:id="rId6"/>
    <p:sldId id="291" r:id="rId7"/>
    <p:sldId id="293" r:id="rId8"/>
    <p:sldId id="270" r:id="rId9"/>
    <p:sldId id="287" r:id="rId10"/>
    <p:sldId id="271" r:id="rId11"/>
    <p:sldId id="285" r:id="rId12"/>
    <p:sldId id="276" r:id="rId13"/>
    <p:sldId id="283" r:id="rId14"/>
    <p:sldId id="279" r:id="rId15"/>
    <p:sldId id="282" r:id="rId16"/>
    <p:sldId id="280" r:id="rId17"/>
    <p:sldId id="289" r:id="rId18"/>
    <p:sldId id="284" r:id="rId19"/>
  </p:sldIdLst>
  <p:sldSz cx="12195175" cy="6859588"/>
  <p:notesSz cx="6810375" cy="9942513"/>
  <p:defaultTextStyle>
    <a:defPPr>
      <a:defRPr lang="da-DK"/>
    </a:defPPr>
    <a:lvl1pPr marL="0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388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776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3164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552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940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6328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10716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5104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77">
          <p15:clr>
            <a:srgbClr val="A4A3A4"/>
          </p15:clr>
        </p15:guide>
        <p15:guide id="2" orient="horz" pos="1089">
          <p15:clr>
            <a:srgbClr val="A4A3A4"/>
          </p15:clr>
        </p15:guide>
        <p15:guide id="3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353" autoAdjust="0"/>
    <p:restoredTop sz="94597" autoAdjust="0"/>
  </p:normalViewPr>
  <p:slideViewPr>
    <p:cSldViewPr snapToGrid="0" snapToObjects="1" showGuides="1">
      <p:cViewPr varScale="1">
        <p:scale>
          <a:sx n="103" d="100"/>
          <a:sy n="103" d="100"/>
        </p:scale>
        <p:origin x="138" y="606"/>
      </p:cViewPr>
      <p:guideLst>
        <p:guide orient="horz" pos="777"/>
        <p:guide orient="horz" pos="1089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49311-24A2-4CE1-9083-6D82FD3EB119}" type="datetimeFigureOut">
              <a:rPr lang="da-DK" smtClean="0"/>
              <a:t>30-08-2016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EB47E-3AB3-4411-B73B-6A119FFAD9E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8289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4388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88776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3164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77552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1940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6328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10716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5104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EB47E-3AB3-4411-B73B-6A119FFAD9E3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4048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EB47E-3AB3-4411-B73B-6A119FFAD9E3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1495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- lys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4000" y="288000"/>
            <a:ext cx="11545200" cy="2520000"/>
          </a:xfrm>
          <a:solidFill>
            <a:schemeClr val="tx2"/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323999" y="1905219"/>
            <a:ext cx="11520000" cy="900000"/>
          </a:xfrm>
          <a:noFill/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2" name="Pladsholder til billede 51"/>
          <p:cNvSpPr>
            <a:spLocks noGrp="1"/>
          </p:cNvSpPr>
          <p:nvPr>
            <p:ph type="pic" sz="quarter" idx="13"/>
          </p:nvPr>
        </p:nvSpPr>
        <p:spPr>
          <a:xfrm>
            <a:off x="323850" y="2844000"/>
            <a:ext cx="11545888" cy="3096000"/>
          </a:xfrm>
          <a:noFill/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54" name="Pladsholder til tekst 53"/>
          <p:cNvSpPr>
            <a:spLocks noGrp="1"/>
          </p:cNvSpPr>
          <p:nvPr>
            <p:ph type="body" sz="quarter" idx="14"/>
          </p:nvPr>
        </p:nvSpPr>
        <p:spPr>
          <a:xfrm>
            <a:off x="324000" y="6444000"/>
            <a:ext cx="3292820" cy="148888"/>
          </a:xfrm>
        </p:spPr>
        <p:txBody>
          <a:bodyPr lIns="0" tIns="0" rIns="0" bIns="0"/>
          <a:lstStyle>
            <a:lvl1pPr marL="0" indent="0">
              <a:lnSpc>
                <a:spcPts val="1200"/>
              </a:lnSpc>
              <a:buNone/>
              <a:defRPr sz="1000" cap="all" baseline="0"/>
            </a:lvl1pPr>
            <a:lvl2pPr marL="266700" indent="0">
              <a:lnSpc>
                <a:spcPts val="1200"/>
              </a:lnSpc>
              <a:buNone/>
              <a:defRPr sz="1000" cap="all" baseline="0"/>
            </a:lvl2pPr>
            <a:lvl3pPr marL="542925" indent="0">
              <a:lnSpc>
                <a:spcPts val="1200"/>
              </a:lnSpc>
              <a:buNone/>
              <a:defRPr sz="1000" cap="all" baseline="0"/>
            </a:lvl3pPr>
            <a:lvl4pPr marL="809625" indent="0">
              <a:lnSpc>
                <a:spcPts val="1200"/>
              </a:lnSpc>
              <a:buNone/>
              <a:defRPr sz="1000" cap="all" baseline="0"/>
            </a:lvl4pPr>
            <a:lvl5pPr marL="1076325" indent="0">
              <a:lnSpc>
                <a:spcPts val="1200"/>
              </a:lnSpc>
              <a:buNone/>
              <a:defRPr sz="1000" cap="all" baseline="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198058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foto dias - mørk teks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1A8B4-388E-45E4-9E3D-77F2A1D561B8}" type="datetime2">
              <a:rPr lang="da-DK" smtClean="0"/>
              <a:t>30. august 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Årlig opfølgning på specialeplanen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01DB-ADF3-44C2-834B-2346477CC3E7}" type="slidenum">
              <a:rPr lang="da-DK" smtClean="0"/>
              <a:t>‹nr.›</a:t>
            </a:fld>
            <a:endParaRPr lang="da-DK"/>
          </a:p>
        </p:txBody>
      </p:sp>
      <p:sp>
        <p:nvSpPr>
          <p:cNvPr id="12" name="Pladsholder til billede 10"/>
          <p:cNvSpPr>
            <a:spLocks noGrp="1"/>
          </p:cNvSpPr>
          <p:nvPr>
            <p:ph type="pic" sz="quarter" idx="15"/>
          </p:nvPr>
        </p:nvSpPr>
        <p:spPr>
          <a:xfrm>
            <a:off x="6181200" y="1584000"/>
            <a:ext cx="5687999" cy="4356000"/>
          </a:xfr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14" name="Pladsholder til tekst 9"/>
          <p:cNvSpPr>
            <a:spLocks noGrp="1"/>
          </p:cNvSpPr>
          <p:nvPr>
            <p:ph type="body" sz="quarter" idx="13"/>
          </p:nvPr>
        </p:nvSpPr>
        <p:spPr>
          <a:xfrm>
            <a:off x="323850" y="1584000"/>
            <a:ext cx="5688149" cy="4356000"/>
          </a:xfrm>
          <a:solidFill>
            <a:schemeClr val="bg2"/>
          </a:solidFill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60012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foto dias - mørk teks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AD90-CC95-4951-941C-50CFF347EB6E}" type="datetime2">
              <a:rPr lang="da-DK" smtClean="0"/>
              <a:t>30. august 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Årlig opfølgning på specialeplanen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01DB-ADF3-44C2-834B-2346477CC3E7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Pladsholder til billede 10"/>
          <p:cNvSpPr>
            <a:spLocks noGrp="1"/>
          </p:cNvSpPr>
          <p:nvPr>
            <p:ph type="pic" sz="quarter" idx="15"/>
          </p:nvPr>
        </p:nvSpPr>
        <p:spPr>
          <a:xfrm>
            <a:off x="323999" y="1584000"/>
            <a:ext cx="5687999" cy="4356000"/>
          </a:xfr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12" name="Pladsholder til tekst 9"/>
          <p:cNvSpPr>
            <a:spLocks noGrp="1"/>
          </p:cNvSpPr>
          <p:nvPr>
            <p:ph type="body" sz="quarter" idx="13"/>
          </p:nvPr>
        </p:nvSpPr>
        <p:spPr>
          <a:xfrm>
            <a:off x="6181051" y="1584000"/>
            <a:ext cx="5688149" cy="4356000"/>
          </a:xfrm>
          <a:solidFill>
            <a:schemeClr val="bg2"/>
          </a:solidFill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56206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foto dias - lys teks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45323-D4EE-4362-A448-1B2D2D879673}" type="datetime2">
              <a:rPr lang="da-DK" smtClean="0"/>
              <a:t>30. august 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Årlig opfølgning på specialeplanen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01DB-ADF3-44C2-834B-2346477CC3E7}" type="slidenum">
              <a:rPr lang="da-DK" smtClean="0"/>
              <a:t>‹nr.›</a:t>
            </a:fld>
            <a:endParaRPr lang="da-DK"/>
          </a:p>
        </p:txBody>
      </p:sp>
      <p:sp>
        <p:nvSpPr>
          <p:cNvPr id="12" name="Pladsholder til billede 10"/>
          <p:cNvSpPr>
            <a:spLocks noGrp="1"/>
          </p:cNvSpPr>
          <p:nvPr>
            <p:ph type="pic" sz="quarter" idx="15"/>
          </p:nvPr>
        </p:nvSpPr>
        <p:spPr>
          <a:xfrm>
            <a:off x="6181200" y="1584000"/>
            <a:ext cx="5687999" cy="4356000"/>
          </a:xfr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13" name="Pladsholder til tekst 9"/>
          <p:cNvSpPr>
            <a:spLocks noGrp="1"/>
          </p:cNvSpPr>
          <p:nvPr>
            <p:ph type="body" sz="quarter" idx="13"/>
          </p:nvPr>
        </p:nvSpPr>
        <p:spPr>
          <a:xfrm>
            <a:off x="323850" y="1584000"/>
            <a:ext cx="5688149" cy="4356000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07070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foto dias - lys teks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65123-2BD7-42F9-8744-B9FBA54E15C7}" type="datetime2">
              <a:rPr lang="da-DK" smtClean="0"/>
              <a:t>30. august 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Årlig opfølgning på specialeplanen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01DB-ADF3-44C2-834B-2346477CC3E7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Pladsholder til billede 10"/>
          <p:cNvSpPr>
            <a:spLocks noGrp="1"/>
          </p:cNvSpPr>
          <p:nvPr>
            <p:ph type="pic" sz="quarter" idx="15"/>
          </p:nvPr>
        </p:nvSpPr>
        <p:spPr>
          <a:xfrm>
            <a:off x="323999" y="1584000"/>
            <a:ext cx="5687999" cy="4356000"/>
          </a:xfr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9" name="Pladsholder til tekst 9"/>
          <p:cNvSpPr>
            <a:spLocks noGrp="1"/>
          </p:cNvSpPr>
          <p:nvPr>
            <p:ph type="body" sz="quarter" idx="13"/>
          </p:nvPr>
        </p:nvSpPr>
        <p:spPr>
          <a:xfrm>
            <a:off x="6181051" y="1584000"/>
            <a:ext cx="5688149" cy="4356000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47287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dias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F7BA-A15B-4CC4-8D29-DEE2F8BFE5D3}" type="datetime2">
              <a:rPr lang="da-DK" smtClean="0"/>
              <a:t>30. august 2016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Årlig opfølgning på specialeplanen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01DB-ADF3-44C2-834B-2346477CC3E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Pladsholder til billede 51"/>
          <p:cNvSpPr>
            <a:spLocks noGrp="1"/>
          </p:cNvSpPr>
          <p:nvPr>
            <p:ph type="pic" sz="quarter" idx="13"/>
          </p:nvPr>
        </p:nvSpPr>
        <p:spPr>
          <a:xfrm>
            <a:off x="323850" y="288000"/>
            <a:ext cx="11545888" cy="5652000"/>
          </a:xfr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863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- mørk blå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4000" y="288000"/>
            <a:ext cx="11545200" cy="2520000"/>
          </a:xfrm>
          <a:solidFill>
            <a:schemeClr val="tx2"/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323999" y="1905219"/>
            <a:ext cx="11520000" cy="900000"/>
          </a:xfrm>
          <a:noFill/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4" name="Pladsholder til tekst 53"/>
          <p:cNvSpPr>
            <a:spLocks noGrp="1"/>
          </p:cNvSpPr>
          <p:nvPr>
            <p:ph type="body" sz="quarter" idx="14"/>
          </p:nvPr>
        </p:nvSpPr>
        <p:spPr>
          <a:xfrm>
            <a:off x="324000" y="6444000"/>
            <a:ext cx="3292820" cy="148888"/>
          </a:xfrm>
        </p:spPr>
        <p:txBody>
          <a:bodyPr lIns="0" tIns="0" rIns="0" bIns="0"/>
          <a:lstStyle>
            <a:lvl1pPr marL="0" indent="0">
              <a:lnSpc>
                <a:spcPts val="1200"/>
              </a:lnSpc>
              <a:buNone/>
              <a:defRPr sz="1000" cap="all" baseline="0"/>
            </a:lvl1pPr>
            <a:lvl2pPr marL="266700" indent="0">
              <a:lnSpc>
                <a:spcPts val="1200"/>
              </a:lnSpc>
              <a:buNone/>
              <a:defRPr sz="1000" cap="all" baseline="0"/>
            </a:lvl2pPr>
            <a:lvl3pPr marL="542925" indent="0">
              <a:lnSpc>
                <a:spcPts val="1200"/>
              </a:lnSpc>
              <a:buNone/>
              <a:defRPr sz="1000" cap="all" baseline="0"/>
            </a:lvl3pPr>
            <a:lvl4pPr marL="809625" indent="0">
              <a:lnSpc>
                <a:spcPts val="1200"/>
              </a:lnSpc>
              <a:buNone/>
              <a:defRPr sz="1000" cap="all" baseline="0"/>
            </a:lvl4pPr>
            <a:lvl5pPr marL="1076325" indent="0">
              <a:lnSpc>
                <a:spcPts val="1200"/>
              </a:lnSpc>
              <a:buNone/>
              <a:defRPr sz="1000" cap="all" baseline="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pic>
        <p:nvPicPr>
          <p:cNvPr id="4" name="Billede 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01" y="2844000"/>
            <a:ext cx="11545200" cy="3096000"/>
          </a:xfrm>
          <a:prstGeom prst="rect">
            <a:avLst/>
          </a:prstGeom>
          <a:solidFill>
            <a:schemeClr val="accent6"/>
          </a:solidFill>
        </p:spPr>
      </p:pic>
    </p:spTree>
    <p:extLst>
      <p:ext uri="{BB962C8B-B14F-4D97-AF65-F5344CB8AC3E}">
        <p14:creationId xmlns:p14="http://schemas.microsoft.com/office/powerpoint/2010/main" val="2768930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- mørk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4000" y="288000"/>
            <a:ext cx="11545200" cy="2520000"/>
          </a:xfrm>
          <a:solidFill>
            <a:schemeClr val="bg2"/>
          </a:solidFill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323999" y="1908000"/>
            <a:ext cx="11520000" cy="900000"/>
          </a:xfrm>
          <a:noFill/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2" name="Pladsholder til billede 51"/>
          <p:cNvSpPr>
            <a:spLocks noGrp="1"/>
          </p:cNvSpPr>
          <p:nvPr>
            <p:ph type="pic" sz="quarter" idx="13"/>
          </p:nvPr>
        </p:nvSpPr>
        <p:spPr>
          <a:xfrm>
            <a:off x="323850" y="2844000"/>
            <a:ext cx="11545888" cy="3096000"/>
          </a:xfrm>
          <a:noFill/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8" name="Pladsholder til tekst 53"/>
          <p:cNvSpPr>
            <a:spLocks noGrp="1"/>
          </p:cNvSpPr>
          <p:nvPr>
            <p:ph type="body" sz="quarter" idx="14"/>
          </p:nvPr>
        </p:nvSpPr>
        <p:spPr>
          <a:xfrm>
            <a:off x="324000" y="6444000"/>
            <a:ext cx="3292820" cy="148888"/>
          </a:xfrm>
        </p:spPr>
        <p:txBody>
          <a:bodyPr lIns="0" tIns="0" rIns="0" bIns="0"/>
          <a:lstStyle>
            <a:lvl1pPr marL="0" indent="0">
              <a:lnSpc>
                <a:spcPts val="1200"/>
              </a:lnSpc>
              <a:buNone/>
              <a:defRPr sz="1000" cap="all" baseline="0"/>
            </a:lvl1pPr>
            <a:lvl2pPr marL="266700" indent="0">
              <a:lnSpc>
                <a:spcPts val="1200"/>
              </a:lnSpc>
              <a:buNone/>
              <a:defRPr sz="1000" cap="all" baseline="0"/>
            </a:lvl2pPr>
            <a:lvl3pPr marL="542925" indent="0">
              <a:lnSpc>
                <a:spcPts val="1200"/>
              </a:lnSpc>
              <a:buNone/>
              <a:defRPr sz="1000" cap="all" baseline="0"/>
            </a:lvl3pPr>
            <a:lvl4pPr marL="809625" indent="0">
              <a:lnSpc>
                <a:spcPts val="1200"/>
              </a:lnSpc>
              <a:buNone/>
              <a:defRPr sz="1000" cap="all" baseline="0"/>
            </a:lvl4pPr>
            <a:lvl5pPr marL="1076325" indent="0">
              <a:lnSpc>
                <a:spcPts val="1200"/>
              </a:lnSpc>
              <a:buNone/>
              <a:defRPr sz="1000" cap="all" baseline="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3800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- lys blå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4000" y="288000"/>
            <a:ext cx="11545200" cy="2520000"/>
          </a:xfrm>
          <a:solidFill>
            <a:schemeClr val="bg2"/>
          </a:solidFill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323999" y="1905219"/>
            <a:ext cx="11520000" cy="900000"/>
          </a:xfrm>
          <a:noFill/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4" name="Pladsholder til tekst 53"/>
          <p:cNvSpPr>
            <a:spLocks noGrp="1"/>
          </p:cNvSpPr>
          <p:nvPr>
            <p:ph type="body" sz="quarter" idx="14"/>
          </p:nvPr>
        </p:nvSpPr>
        <p:spPr>
          <a:xfrm>
            <a:off x="324000" y="6444000"/>
            <a:ext cx="3292820" cy="148888"/>
          </a:xfrm>
        </p:spPr>
        <p:txBody>
          <a:bodyPr lIns="0" tIns="0" rIns="0" bIns="0"/>
          <a:lstStyle>
            <a:lvl1pPr marL="0" indent="0">
              <a:lnSpc>
                <a:spcPts val="1200"/>
              </a:lnSpc>
              <a:buNone/>
              <a:defRPr sz="1000" cap="all" baseline="0"/>
            </a:lvl1pPr>
            <a:lvl2pPr marL="266700" indent="0">
              <a:lnSpc>
                <a:spcPts val="1200"/>
              </a:lnSpc>
              <a:buNone/>
              <a:defRPr sz="1000" cap="all" baseline="0"/>
            </a:lvl2pPr>
            <a:lvl3pPr marL="542925" indent="0">
              <a:lnSpc>
                <a:spcPts val="1200"/>
              </a:lnSpc>
              <a:buNone/>
              <a:defRPr sz="1000" cap="all" baseline="0"/>
            </a:lvl3pPr>
            <a:lvl4pPr marL="809625" indent="0">
              <a:lnSpc>
                <a:spcPts val="1200"/>
              </a:lnSpc>
              <a:buNone/>
              <a:defRPr sz="1000" cap="all" baseline="0"/>
            </a:lvl4pPr>
            <a:lvl5pPr marL="1076325" indent="0">
              <a:lnSpc>
                <a:spcPts val="1200"/>
              </a:lnSpc>
              <a:buNone/>
              <a:defRPr sz="1000" cap="all" baseline="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pic>
        <p:nvPicPr>
          <p:cNvPr id="4" name="Billede 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01" y="2844000"/>
            <a:ext cx="11545200" cy="3096000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918316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dias - hvi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4000" y="288000"/>
            <a:ext cx="11545200" cy="1260000"/>
          </a:xfrm>
          <a:solidFill>
            <a:schemeClr val="tx2"/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A9EC-3CEE-44B6-89B1-CAA085AA0749}" type="datetime2">
              <a:rPr lang="da-DK" smtClean="0"/>
              <a:t>30. august 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Årlig opfølgning på specialeplanen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01DB-ADF3-44C2-834B-2346477CC3E7}" type="slidenum">
              <a:rPr lang="da-DK" smtClean="0"/>
              <a:t>‹nr.›</a:t>
            </a:fld>
            <a:endParaRPr lang="da-DK"/>
          </a:p>
        </p:txBody>
      </p:sp>
      <p:sp>
        <p:nvSpPr>
          <p:cNvPr id="52" name="Pladsholder til billede 51"/>
          <p:cNvSpPr>
            <a:spLocks noGrp="1"/>
          </p:cNvSpPr>
          <p:nvPr>
            <p:ph type="pic" sz="quarter" idx="13"/>
          </p:nvPr>
        </p:nvSpPr>
        <p:spPr>
          <a:xfrm>
            <a:off x="323850" y="1584000"/>
            <a:ext cx="11545888" cy="4356000"/>
          </a:xfr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6635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mørk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0C8A-C94A-4E99-83BF-9173ACA5BF30}" type="datetime2">
              <a:rPr lang="da-DK" smtClean="0"/>
              <a:t>30. august 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Årlig opfølgning på specialeplanen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01DB-ADF3-44C2-834B-2346477CC3E7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3"/>
          </p:nvPr>
        </p:nvSpPr>
        <p:spPr>
          <a:xfrm>
            <a:off x="323850" y="1584000"/>
            <a:ext cx="11545350" cy="4356000"/>
          </a:xfrm>
          <a:solidFill>
            <a:schemeClr val="bg2"/>
          </a:solidFill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40062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dias,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4FE1-B33B-4914-8F87-562C893766D5}" type="datetime2">
              <a:rPr lang="da-DK" smtClean="0"/>
              <a:t>30. august 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Årlig opfølgning på specialeplanen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01DB-ADF3-44C2-834B-2346477CC3E7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Pladsholder til tekst 9"/>
          <p:cNvSpPr>
            <a:spLocks noGrp="1"/>
          </p:cNvSpPr>
          <p:nvPr>
            <p:ph type="body" sz="quarter" idx="13"/>
          </p:nvPr>
        </p:nvSpPr>
        <p:spPr>
          <a:xfrm>
            <a:off x="323850" y="1584000"/>
            <a:ext cx="11545350" cy="4356000"/>
          </a:xfrm>
          <a:noFill/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08328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s - lys teks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9772650" y="6066000"/>
            <a:ext cx="2181225" cy="706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FB591B-5FFC-4125-B015-7508DDE443F4}" type="datetime2">
              <a:rPr lang="da-DK" smtClean="0"/>
              <a:t>30. august 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Årlig opfølgning på specialeplanen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4601DB-ADF3-44C2-834B-2346477CC3E7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7" name="Picture 4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68652" y="6066000"/>
            <a:ext cx="1907945" cy="53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ladsholder til tekst 9"/>
          <p:cNvSpPr>
            <a:spLocks noGrp="1"/>
          </p:cNvSpPr>
          <p:nvPr>
            <p:ph type="body" sz="quarter" idx="13"/>
          </p:nvPr>
        </p:nvSpPr>
        <p:spPr>
          <a:xfrm>
            <a:off x="323850" y="1584000"/>
            <a:ext cx="11545350" cy="435600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35499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dias,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659E-049F-4418-A6C1-047697EF24F3}" type="datetime2">
              <a:rPr lang="da-DK" smtClean="0"/>
              <a:t>30. august 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Årlig opfølgning på specialeplanen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01DB-ADF3-44C2-834B-2346477CC3E7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Pladsholder til tekst 9"/>
          <p:cNvSpPr>
            <a:spLocks noGrp="1"/>
          </p:cNvSpPr>
          <p:nvPr>
            <p:ph type="body" sz="quarter" idx="13"/>
          </p:nvPr>
        </p:nvSpPr>
        <p:spPr>
          <a:xfrm>
            <a:off x="323850" y="1584000"/>
            <a:ext cx="11545350" cy="4356000"/>
          </a:xfrm>
          <a:noFill/>
        </p:spPr>
        <p:txBody>
          <a:bodyPr numCol="2" spcCol="75600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39900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324000" y="288067"/>
            <a:ext cx="11545200" cy="1260292"/>
          </a:xfrm>
          <a:prstGeom prst="rect">
            <a:avLst/>
          </a:prstGeom>
        </p:spPr>
        <p:txBody>
          <a:bodyPr vert="horz" lIns="324000" tIns="252000" rIns="288000" bIns="252000" rtlCol="0" anchor="t" anchorCtr="0">
            <a:normAutofit/>
          </a:bodyPr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323999" y="1584000"/>
            <a:ext cx="11545200" cy="4356000"/>
          </a:xfrm>
          <a:prstGeom prst="rect">
            <a:avLst/>
          </a:prstGeom>
        </p:spPr>
        <p:txBody>
          <a:bodyPr vert="horz" lIns="324000" tIns="252000" rIns="288000" bIns="252000" rtlCol="0">
            <a:noAutofit/>
          </a:bodyPr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  <a:p>
            <a:pPr lvl="5"/>
            <a:r>
              <a:rPr lang="da-DK" dirty="0" smtClean="0"/>
              <a:t>Sjette niveau</a:t>
            </a:r>
          </a:p>
          <a:p>
            <a:pPr lvl="6"/>
            <a:r>
              <a:rPr lang="da-DK" dirty="0" smtClean="0"/>
              <a:t>Syvende niveau</a:t>
            </a:r>
          </a:p>
          <a:p>
            <a:pPr lvl="7"/>
            <a:r>
              <a:rPr lang="da-DK" dirty="0" smtClean="0"/>
              <a:t>Ottende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648000" y="6372000"/>
            <a:ext cx="1368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fld id="{85DBD7C7-F1F5-4E9F-B93D-0D4A732C54EF}" type="datetime2">
              <a:rPr lang="da-DK" smtClean="0"/>
              <a:t>30. august 2016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196000" y="6372000"/>
            <a:ext cx="3600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Årlig opfølgning på specialeplanen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323999" y="6372000"/>
            <a:ext cx="4572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844601DB-ADF3-44C2-834B-2346477CC3E7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072" name="Picture 48" descr="H:\Lægemiddelstyrelsen\5779 LMS PowerPoint skabelon\ 5779 Grundmaterialer\LMST_pos_rgb_UK_520mm.em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8625" y="6066000"/>
            <a:ext cx="1908000" cy="53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324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0" r:id="rId3"/>
    <p:sldLayoutId id="2147483668" r:id="rId4"/>
    <p:sldLayoutId id="2147483656" r:id="rId5"/>
    <p:sldLayoutId id="2147483650" r:id="rId6"/>
    <p:sldLayoutId id="2147483657" r:id="rId7"/>
    <p:sldLayoutId id="2147483662" r:id="rId8"/>
    <p:sldLayoutId id="2147483658" r:id="rId9"/>
    <p:sldLayoutId id="2147483661" r:id="rId10"/>
    <p:sldLayoutId id="2147483664" r:id="rId11"/>
    <p:sldLayoutId id="2147483659" r:id="rId12"/>
    <p:sldLayoutId id="2147483666" r:id="rId13"/>
    <p:sldLayoutId id="2147483663" r:id="rId14"/>
  </p:sldLayoutIdLst>
  <p:hf hdr="0" ftr="0"/>
  <p:txStyles>
    <p:titleStyle>
      <a:lvl1pPr algn="l" defTabSz="1088776" rtl="0" eaLnBrk="1" latinLnBrk="0" hangingPunct="1">
        <a:lnSpc>
          <a:spcPts val="4048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1088776" rtl="0" eaLnBrk="1" latinLnBrk="0" hangingPunct="1">
        <a:lnSpc>
          <a:spcPts val="2300"/>
        </a:lnSpc>
        <a:spcBef>
          <a:spcPts val="0"/>
        </a:spcBef>
        <a:spcAft>
          <a:spcPts val="1049"/>
        </a:spcAft>
        <a:buFont typeface="Arial" panose="020B0604020202020204" pitchFamily="34" charset="0"/>
        <a:buChar char="‒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defTabSz="1088776" rtl="0" eaLnBrk="1" latinLnBrk="0" hangingPunct="1">
        <a:lnSpc>
          <a:spcPts val="2300"/>
        </a:lnSpc>
        <a:spcBef>
          <a:spcPts val="0"/>
        </a:spcBef>
        <a:spcAft>
          <a:spcPts val="1049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6700" algn="l" defTabSz="1088776" rtl="0" eaLnBrk="1" latinLnBrk="0" hangingPunct="1">
        <a:lnSpc>
          <a:spcPts val="2300"/>
        </a:lnSpc>
        <a:spcBef>
          <a:spcPts val="0"/>
        </a:spcBef>
        <a:spcAft>
          <a:spcPts val="1049"/>
        </a:spcAft>
        <a:buFont typeface="Arial" panose="020B0604020202020204" pitchFamily="34" charset="0"/>
        <a:buChar char="‒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6700" algn="l" defTabSz="1088776" rtl="0" eaLnBrk="1" latinLnBrk="0" hangingPunct="1">
        <a:lnSpc>
          <a:spcPts val="2300"/>
        </a:lnSpc>
        <a:spcBef>
          <a:spcPts val="0"/>
        </a:spcBef>
        <a:spcAft>
          <a:spcPts val="1049"/>
        </a:spcAft>
        <a:buFont typeface="Arial" panose="020B0604020202020204" pitchFamily="34" charset="0"/>
        <a:buChar char="‒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defTabSz="1088776" rtl="0" eaLnBrk="1" latinLnBrk="0" hangingPunct="1">
        <a:lnSpc>
          <a:spcPts val="2300"/>
        </a:lnSpc>
        <a:spcBef>
          <a:spcPts val="0"/>
        </a:spcBef>
        <a:spcAft>
          <a:spcPts val="1049"/>
        </a:spcAft>
        <a:buFont typeface="Arial" panose="020B0604020202020204" pitchFamily="34" charset="0"/>
        <a:buChar char="‒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619250" indent="-276225" algn="l" defTabSz="1088776" rtl="0" eaLnBrk="1" latinLnBrk="0" hangingPunct="1">
        <a:lnSpc>
          <a:spcPts val="2300"/>
        </a:lnSpc>
        <a:spcBef>
          <a:spcPts val="0"/>
        </a:spcBef>
        <a:spcAft>
          <a:spcPts val="1049"/>
        </a:spcAft>
        <a:buFont typeface="Arial" panose="020B0604020202020204" pitchFamily="34" charset="0"/>
        <a:buChar char="‒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1885950" indent="-266700" algn="l" defTabSz="1088776" rtl="0" eaLnBrk="1" latinLnBrk="0" hangingPunct="1">
        <a:lnSpc>
          <a:spcPts val="2300"/>
        </a:lnSpc>
        <a:spcBef>
          <a:spcPts val="0"/>
        </a:spcBef>
        <a:spcAft>
          <a:spcPts val="1049"/>
        </a:spcAft>
        <a:buFont typeface="Arial" panose="020B0604020202020204" pitchFamily="34" charset="0"/>
        <a:buChar char="‒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2152650" indent="-266700" algn="l" defTabSz="1088776" rtl="0" eaLnBrk="1" latinLnBrk="0" hangingPunct="1">
        <a:lnSpc>
          <a:spcPts val="2300"/>
        </a:lnSpc>
        <a:spcBef>
          <a:spcPts val="0"/>
        </a:spcBef>
        <a:spcAft>
          <a:spcPts val="1049"/>
        </a:spcAft>
        <a:buFont typeface="Arial" panose="020B0604020202020204" pitchFamily="34" charset="0"/>
        <a:buChar char="‒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5104" indent="0" algn="l" defTabSz="1088776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388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776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3164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552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940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6328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716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5104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a.europa.eu/docs/en_GB/document_library/Other/2016/02/WC500201413.pdf" TargetMode="External"/><Relationship Id="rId2" Type="http://schemas.openxmlformats.org/officeDocument/2006/relationships/hyperlink" Target="http://www.hma.eu/fileadmin/dateien/Human_Medicines/CMD_h_/Falsified_Medicines/CMDh_345_2016_Rev00_02_2016_1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c.europa.eu/health/files/falsified_medicines/qa_safetyfeature_v5_0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mailto:mbk@dkma.dk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5000" dirty="0" smtClean="0"/>
              <a:t/>
            </a:r>
            <a:br>
              <a:rPr lang="da-DK" sz="5000" dirty="0" smtClean="0"/>
            </a:br>
            <a:r>
              <a:rPr lang="da-DK" sz="5000" dirty="0" smtClean="0"/>
              <a:t>Sikkerhedselementer </a:t>
            </a:r>
            <a:r>
              <a:rPr lang="da-DK" sz="5000" dirty="0"/>
              <a:t>på lægemidler</a:t>
            </a:r>
            <a:br>
              <a:rPr lang="da-DK" sz="5000" dirty="0"/>
            </a:br>
            <a:endParaRPr lang="da-DK" sz="5000" dirty="0"/>
          </a:p>
        </p:txBody>
      </p:sp>
      <p:sp>
        <p:nvSpPr>
          <p:cNvPr id="11" name="Undertitel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sz="2500" dirty="0" smtClean="0"/>
              <a:t>Kommissionens delegerede forordning 2016/161 </a:t>
            </a:r>
            <a:endParaRPr lang="da-DK" sz="2500" dirty="0"/>
          </a:p>
        </p:txBody>
      </p:sp>
      <p:sp>
        <p:nvSpPr>
          <p:cNvPr id="3" name="Tekstfelt 2"/>
          <p:cNvSpPr txBox="1"/>
          <p:nvPr/>
        </p:nvSpPr>
        <p:spPr>
          <a:xfrm>
            <a:off x="324000" y="6373504"/>
            <a:ext cx="60358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4" name="Tekstfelt 3"/>
          <p:cNvSpPr txBox="1"/>
          <p:nvPr/>
        </p:nvSpPr>
        <p:spPr>
          <a:xfrm>
            <a:off x="323999" y="5991367"/>
            <a:ext cx="91884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Jakob Lundsteen</a:t>
            </a:r>
          </a:p>
          <a:p>
            <a:r>
              <a:rPr lang="da-DK" dirty="0" smtClean="0"/>
              <a:t>Chefkonsulent			Interessentmøde 29. august 2016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8605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Kontrol Start-til-Slut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4FE1-B33B-4914-8F87-562C893766D5}" type="datetime2">
              <a:rPr lang="da-DK" smtClean="0"/>
              <a:t>30. august 2016</a:t>
            </a:fld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01DB-ADF3-44C2-834B-2346477CC3E7}" type="slidenum">
              <a:rPr lang="da-DK" smtClean="0"/>
              <a:t>10</a:t>
            </a:fld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i="1" dirty="0" smtClean="0"/>
              <a:t>Start</a:t>
            </a:r>
          </a:p>
          <a:p>
            <a:pPr marL="0" indent="0">
              <a:buNone/>
            </a:pPr>
            <a:r>
              <a:rPr lang="da-DK" dirty="0" smtClean="0"/>
              <a:t>Det kontrolleres at kravene til 2D stregkoden er opfyldt (artikel 14)</a:t>
            </a:r>
          </a:p>
          <a:p>
            <a:pPr marL="0" indent="0">
              <a:buNone/>
            </a:pPr>
            <a:r>
              <a:rPr lang="da-DK" dirty="0" smtClean="0"/>
              <a:t>Informationer fra 2D stregkoden uploades inden frigivelse af lægemidlet til salg/distribution</a:t>
            </a:r>
          </a:p>
          <a:p>
            <a:pPr marL="0" indent="0">
              <a:buNone/>
            </a:pPr>
            <a:r>
              <a:rPr lang="da-DK" dirty="0" smtClean="0"/>
              <a:t>(artikel 33)</a:t>
            </a:r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i="1" dirty="0" smtClean="0"/>
              <a:t>Slut</a:t>
            </a:r>
          </a:p>
          <a:p>
            <a:pPr marL="0" indent="0">
              <a:buNone/>
            </a:pPr>
            <a:r>
              <a:rPr lang="da-DK" dirty="0" smtClean="0"/>
              <a:t>Produktets ægthed verificeres inden udlevering til offentligheden ved at aflæse 2D stregkoden og genfinde samme produktkode i datalagringssystemet.</a:t>
            </a:r>
          </a:p>
          <a:p>
            <a:pPr marL="0" indent="0">
              <a:buNone/>
            </a:pPr>
            <a:r>
              <a:rPr lang="da-DK" dirty="0" smtClean="0"/>
              <a:t>Produktet </a:t>
            </a:r>
            <a:r>
              <a:rPr lang="da-DK" dirty="0" err="1" smtClean="0"/>
              <a:t>deaktiveres</a:t>
            </a:r>
            <a:r>
              <a:rPr lang="da-DK" dirty="0" smtClean="0"/>
              <a:t> fra </a:t>
            </a:r>
            <a:r>
              <a:rPr lang="da-DK" dirty="0" err="1" smtClean="0"/>
              <a:t>datalagringsystemet</a:t>
            </a:r>
            <a:r>
              <a:rPr lang="da-DK" dirty="0" smtClean="0"/>
              <a:t> og kan ikke handles/udleveres igen.</a:t>
            </a:r>
          </a:p>
          <a:p>
            <a:pPr marL="0" indent="0">
              <a:buNone/>
            </a:pPr>
            <a:r>
              <a:rPr lang="da-DK" dirty="0" smtClean="0"/>
              <a:t>Det kontrolleres at anbrudsanordningen er intakt </a:t>
            </a:r>
            <a:r>
              <a:rPr lang="da-DK" dirty="0"/>
              <a:t>(art. </a:t>
            </a:r>
            <a:r>
              <a:rPr lang="da-DK" dirty="0" smtClean="0"/>
              <a:t>10 </a:t>
            </a:r>
            <a:r>
              <a:rPr lang="da-DK" dirty="0"/>
              <a:t>og 25</a:t>
            </a:r>
            <a:r>
              <a:rPr lang="da-DK" dirty="0" smtClean="0"/>
              <a:t>)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0996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Kontrol Start-til-Slut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4FE1-B33B-4914-8F87-562C893766D5}" type="datetime2">
              <a:rPr lang="da-DK" smtClean="0"/>
              <a:t>30. august 2016</a:t>
            </a:fld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01DB-ADF3-44C2-834B-2346477CC3E7}" type="slidenum">
              <a:rPr lang="da-DK" smtClean="0"/>
              <a:t>11</a:t>
            </a:fld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i="1" dirty="0" smtClean="0"/>
              <a:t>Slut…</a:t>
            </a:r>
            <a:endParaRPr lang="da-DK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da-DK" dirty="0" smtClean="0"/>
              <a:t>Dog mulighed for verifikation og </a:t>
            </a:r>
            <a:r>
              <a:rPr lang="da-DK" dirty="0" err="1" smtClean="0"/>
              <a:t>deaktivering</a:t>
            </a:r>
            <a:r>
              <a:rPr lang="da-DK" dirty="0" smtClean="0"/>
              <a:t> af </a:t>
            </a:r>
            <a:r>
              <a:rPr lang="da-DK" b="1" dirty="0" smtClean="0"/>
              <a:t>2D stregkoden </a:t>
            </a:r>
            <a:r>
              <a:rPr lang="da-DK" dirty="0" smtClean="0"/>
              <a:t>på fx sygehusapotek inden levering til sygehusafdeling (artikel 26)</a:t>
            </a:r>
          </a:p>
          <a:p>
            <a:pPr marL="0" indent="0">
              <a:lnSpc>
                <a:spcPct val="100000"/>
              </a:lnSpc>
              <a:buNone/>
            </a:pPr>
            <a:endParaRPr lang="da-DK" b="1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da-DK" b="1" dirty="0" smtClean="0"/>
              <a:t>Anbrudsanordningen</a:t>
            </a:r>
            <a:r>
              <a:rPr lang="da-DK" dirty="0" smtClean="0"/>
              <a:t> kontrolleres dog først ved udleveringen til offentligheden (fx på sygehusafdelingen)</a:t>
            </a:r>
          </a:p>
          <a:p>
            <a:pPr marL="0" indent="0">
              <a:lnSpc>
                <a:spcPct val="100000"/>
              </a:lnSpc>
              <a:buNone/>
            </a:pPr>
            <a:endParaRPr lang="da-DK" b="1" dirty="0" smtClean="0"/>
          </a:p>
          <a:p>
            <a:pPr marL="0" indent="0">
              <a:lnSpc>
                <a:spcPct val="100000"/>
              </a:lnSpc>
              <a:buNone/>
            </a:pPr>
            <a:endParaRPr lang="da-DK" b="1" dirty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0237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Risikobaseret kontrol for grossister (minimumskrav)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4FE1-B33B-4914-8F87-562C893766D5}" type="datetime2">
              <a:rPr lang="da-DK" smtClean="0"/>
              <a:t>30. august 2016</a:t>
            </a:fld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01DB-ADF3-44C2-834B-2346477CC3E7}" type="slidenum">
              <a:rPr lang="da-DK" smtClean="0"/>
              <a:t>12</a:t>
            </a:fld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smtClean="0"/>
              <a:t>Grossister skal kontrollere 2D stregkoden på lægemidler i mindst disse tilfælde:</a:t>
            </a:r>
          </a:p>
          <a:p>
            <a:pPr marL="0" indent="0">
              <a:buNone/>
            </a:pPr>
            <a:r>
              <a:rPr lang="da-DK" dirty="0" smtClean="0"/>
              <a:t>(artikel 20)</a:t>
            </a:r>
          </a:p>
          <a:p>
            <a:pPr marL="0" indent="0">
              <a:buNone/>
            </a:pPr>
            <a:endParaRPr lang="da-DK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a-DK" dirty="0" smtClean="0"/>
              <a:t>Returnerede lægemidler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 smtClean="0"/>
              <a:t>Lægemidler modtaget fra ”ikke-udpeget kilde” </a:t>
            </a:r>
            <a:r>
              <a:rPr lang="da-DK" dirty="0" err="1" smtClean="0"/>
              <a:t>vs</a:t>
            </a:r>
            <a:r>
              <a:rPr lang="da-DK" dirty="0" smtClean="0"/>
              <a:t> fremstiller, MAH, grossister med aftale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 smtClean="0"/>
              <a:t>Dog skal der ikke foretages kontrol af lægemidler fra en ”ikke-udpeget kilde”</a:t>
            </a:r>
          </a:p>
          <a:p>
            <a:r>
              <a:rPr lang="da-DK" dirty="0" smtClean="0"/>
              <a:t>når lægemidlet skifter ejer men ikke lokalitet</a:t>
            </a:r>
          </a:p>
          <a:p>
            <a:r>
              <a:rPr lang="da-DK" dirty="0" smtClean="0"/>
              <a:t>når lægemidlet flyttes mellem to pakhuse men ikke handles</a:t>
            </a:r>
          </a:p>
          <a:p>
            <a:pPr marL="0" indent="0">
              <a:buNone/>
            </a:pPr>
            <a:r>
              <a:rPr lang="da-DK" dirty="0" smtClean="0"/>
              <a:t>(artikel 21)</a:t>
            </a:r>
          </a:p>
          <a:p>
            <a:pPr>
              <a:buFont typeface="Arial" panose="020B0604020202020204" pitchFamily="34" charset="0"/>
              <a:buChar char="•"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3747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Kontrol via aggregerede koder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4FE1-B33B-4914-8F87-562C893766D5}" type="datetime2">
              <a:rPr lang="da-DK" smtClean="0"/>
              <a:t>30. august 2016</a:t>
            </a:fld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01DB-ADF3-44C2-834B-2346477CC3E7}" type="slidenum">
              <a:rPr lang="da-DK" smtClean="0"/>
              <a:t>13</a:t>
            </a:fld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Nr. 20 i indledningen til forordningen forklarer at ægthedskontrol ved hjælp af aggregerede koder som gør det muligt at kontrollere flere forskellige entydige </a:t>
            </a:r>
            <a:r>
              <a:rPr lang="da-DK" dirty="0" err="1" smtClean="0"/>
              <a:t>identifkatorer</a:t>
            </a:r>
            <a:r>
              <a:rPr lang="da-DK" dirty="0" smtClean="0"/>
              <a:t> på én gang anses som ligeværdig.</a:t>
            </a:r>
            <a:endParaRPr lang="da-DK" dirty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Anvendelsen af aggregerede koder forudsætter naturligvis at disse er genereret og tilgængelige.</a:t>
            </a:r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Vedrører </a:t>
            </a:r>
            <a:r>
              <a:rPr lang="da-DK" dirty="0"/>
              <a:t>grossister men kan vel anvendes af andre aktører hvor fordelagtigt.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1504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Tilbagestilling af </a:t>
            </a:r>
            <a:r>
              <a:rPr lang="da-DK" dirty="0" err="1" smtClean="0"/>
              <a:t>deaktiveret</a:t>
            </a:r>
            <a:r>
              <a:rPr lang="da-DK" dirty="0" smtClean="0"/>
              <a:t> 2D stregkode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4FE1-B33B-4914-8F87-562C893766D5}" type="datetime2">
              <a:rPr lang="da-DK" smtClean="0"/>
              <a:t>30. august 2016</a:t>
            </a:fld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01DB-ADF3-44C2-834B-2346477CC3E7}" type="slidenum">
              <a:rPr lang="da-DK" smtClean="0"/>
              <a:t>14</a:t>
            </a:fld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3"/>
          </p:nvPr>
        </p:nvSpPr>
        <p:spPr>
          <a:xfrm>
            <a:off x="323850" y="1287624"/>
            <a:ext cx="11545350" cy="5084376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/>
              <a:t>Dvs. at en </a:t>
            </a:r>
            <a:r>
              <a:rPr lang="da-DK" dirty="0" err="1" smtClean="0"/>
              <a:t>deaktiveret</a:t>
            </a:r>
            <a:r>
              <a:rPr lang="da-DK" dirty="0" smtClean="0"/>
              <a:t> produktkode på et givent produkt skal aktiveres/tilbagestilles til salgbar status i datalagringssystemet.</a:t>
            </a:r>
          </a:p>
          <a:p>
            <a:pPr marL="0" indent="0">
              <a:buNone/>
            </a:pPr>
            <a:endParaRPr lang="da-DK" u="sng" dirty="0"/>
          </a:p>
          <a:p>
            <a:pPr marL="0" indent="0">
              <a:buNone/>
            </a:pPr>
            <a:r>
              <a:rPr lang="da-DK" u="sng" dirty="0" smtClean="0"/>
              <a:t>Tilladt på disse betingelser:</a:t>
            </a:r>
          </a:p>
          <a:p>
            <a:r>
              <a:rPr lang="da-DK" dirty="0" smtClean="0"/>
              <a:t>Tilbagestilling foretages indenfor samme virksomhed og på grundlag af samme rettighed som den der har </a:t>
            </a:r>
            <a:r>
              <a:rPr lang="da-DK" dirty="0" err="1" smtClean="0"/>
              <a:t>deaktiveret</a:t>
            </a:r>
            <a:endParaRPr lang="da-DK" dirty="0" smtClean="0"/>
          </a:p>
          <a:p>
            <a:r>
              <a:rPr lang="da-DK" dirty="0" smtClean="0"/>
              <a:t>Tilbagestilling foretages indenfor 10 dage efter </a:t>
            </a:r>
            <a:r>
              <a:rPr lang="da-DK" dirty="0" err="1" smtClean="0"/>
              <a:t>deaktivieringen</a:t>
            </a:r>
            <a:endParaRPr lang="da-DK" dirty="0" smtClean="0"/>
          </a:p>
          <a:p>
            <a:r>
              <a:rPr lang="da-DK" dirty="0" smtClean="0"/>
              <a:t>Lægemidlets holdbarhed er ikke overskredet</a:t>
            </a:r>
          </a:p>
          <a:p>
            <a:r>
              <a:rPr lang="da-DK" dirty="0" smtClean="0"/>
              <a:t>Lægemidlet er ikke tilbagekaldt, tilbagetrukket, bestemt til destruktion eller stjålet og</a:t>
            </a:r>
          </a:p>
          <a:p>
            <a:r>
              <a:rPr lang="da-DK" dirty="0" smtClean="0"/>
              <a:t>Lægemidlet er ikke udleveret til offentligheden</a:t>
            </a:r>
          </a:p>
          <a:p>
            <a:pPr marL="0" indent="0">
              <a:buNone/>
            </a:pPr>
            <a:r>
              <a:rPr lang="da-DK" dirty="0" smtClean="0"/>
              <a:t>(artikel 13)</a:t>
            </a:r>
            <a:endParaRPr lang="da-DK" dirty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154363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(Mistanke om) forfalskning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4FE1-B33B-4914-8F87-562C893766D5}" type="datetime2">
              <a:rPr lang="da-DK" smtClean="0"/>
              <a:t>30. august 2016</a:t>
            </a:fld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01DB-ADF3-44C2-834B-2346477CC3E7}" type="slidenum">
              <a:rPr lang="da-DK" smtClean="0"/>
              <a:t>15</a:t>
            </a:fld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Produktet må ikke distribueres, sælges, udleveres mv. </a:t>
            </a:r>
          </a:p>
          <a:p>
            <a:pPr marL="0" indent="0">
              <a:buNone/>
            </a:pPr>
            <a:r>
              <a:rPr lang="da-DK" dirty="0"/>
              <a:t>Omgående meddelelse til </a:t>
            </a:r>
            <a:r>
              <a:rPr lang="da-DK" dirty="0" smtClean="0"/>
              <a:t>Lægemiddelstyrelsen og MAH</a:t>
            </a:r>
            <a:endParaRPr lang="da-DK" dirty="0"/>
          </a:p>
          <a:p>
            <a:pPr marL="0" indent="0">
              <a:buNone/>
            </a:pPr>
            <a:r>
              <a:rPr lang="da-DK" dirty="0"/>
              <a:t>(artiklerne 18, 24, 30)</a:t>
            </a:r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Datalagringssystemet skal indeholde et ”auditspor” over alle handlinger vedrørende enhver</a:t>
            </a:r>
          </a:p>
          <a:p>
            <a:pPr marL="0" indent="0">
              <a:buNone/>
            </a:pPr>
            <a:r>
              <a:rPr lang="da-DK" dirty="0" smtClean="0"/>
              <a:t>entydig </a:t>
            </a:r>
            <a:r>
              <a:rPr lang="da-DK" dirty="0" err="1" smtClean="0"/>
              <a:t>identifikator</a:t>
            </a:r>
            <a:r>
              <a:rPr lang="da-DK" dirty="0" smtClean="0"/>
              <a:t> (artikel 35(1) g))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 smtClean="0"/>
              <a:t>Datalagringssystemets selskab(er) / organisation(er) skal øjeblikkeligt efterforske alle</a:t>
            </a:r>
          </a:p>
          <a:p>
            <a:pPr marL="0" indent="0">
              <a:buNone/>
            </a:pPr>
            <a:r>
              <a:rPr lang="da-DK" dirty="0" smtClean="0"/>
              <a:t>potentielle tilfælde af forfalskning i systemet og varsle Lægemiddelstyrelsen, EMA, EC.</a:t>
            </a:r>
          </a:p>
          <a:p>
            <a:pPr marL="0" indent="0">
              <a:buNone/>
            </a:pPr>
            <a:r>
              <a:rPr lang="da-DK" dirty="0" smtClean="0"/>
              <a:t>(artikel 37)</a:t>
            </a:r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6347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Overgangsbestemmelse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4FE1-B33B-4914-8F87-562C893766D5}" type="datetime2">
              <a:rPr lang="da-DK" smtClean="0"/>
              <a:t>30. august 2016</a:t>
            </a:fld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01DB-ADF3-44C2-834B-2346477CC3E7}" type="slidenum">
              <a:rPr lang="da-DK" smtClean="0"/>
              <a:t>16</a:t>
            </a:fld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Artikel 48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lnSpc>
                <a:spcPct val="150000"/>
              </a:lnSpc>
              <a:buNone/>
            </a:pPr>
            <a:r>
              <a:rPr lang="da-DK" i="1" dirty="0" smtClean="0"/>
              <a:t>”Lægemidler der er blevet frigivet til salg eller distribution uden sikkerhedselementerne i en medlemsstat inden den dato, fra hvilken denne forordning finder anvendelse i den pågældende medlemsstat, og </a:t>
            </a:r>
            <a:r>
              <a:rPr lang="da-DK" i="1" u="sng" dirty="0" smtClean="0"/>
              <a:t>ikke efterfølgende er blevet omemballeret eller ommærket</a:t>
            </a:r>
            <a:r>
              <a:rPr lang="da-DK" i="1" dirty="0" smtClean="0"/>
              <a:t>, kan markedsføres, distribueres og udleveres til offentligheden i den pågældende medlemsstat indtil deres udløbsdato.”</a:t>
            </a:r>
            <a:endParaRPr lang="da-DK" i="1" dirty="0"/>
          </a:p>
        </p:txBody>
      </p:sp>
    </p:spTree>
    <p:extLst>
      <p:ext uri="{BB962C8B-B14F-4D97-AF65-F5344CB8AC3E}">
        <p14:creationId xmlns:p14="http://schemas.microsoft.com/office/powerpoint/2010/main" val="405741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Nyttige Links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4FE1-B33B-4914-8F87-562C893766D5}" type="datetime2">
              <a:rPr lang="da-DK" smtClean="0"/>
              <a:t>30. august 2016</a:t>
            </a:fld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01DB-ADF3-44C2-834B-2346477CC3E7}" type="slidenum">
              <a:rPr lang="da-DK" smtClean="0"/>
              <a:t>17</a:t>
            </a:fld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da-DK" dirty="0" smtClean="0"/>
              <a:t>Implementeringsguide for </a:t>
            </a:r>
            <a:r>
              <a:rPr lang="da-DK" b="1" dirty="0" smtClean="0"/>
              <a:t>nationale </a:t>
            </a:r>
            <a:r>
              <a:rPr lang="da-DK" dirty="0" smtClean="0"/>
              <a:t>produkter – </a:t>
            </a:r>
            <a:r>
              <a:rPr lang="da-DK" dirty="0" err="1" smtClean="0"/>
              <a:t>CMDh</a:t>
            </a:r>
            <a:r>
              <a:rPr lang="da-DK" dirty="0" smtClean="0"/>
              <a:t>:</a:t>
            </a:r>
          </a:p>
          <a:p>
            <a:pPr marL="0" indent="0">
              <a:buNone/>
            </a:pPr>
            <a:r>
              <a:rPr lang="en-US" u="sng" dirty="0">
                <a:hlinkClick r:id="rId2"/>
              </a:rPr>
              <a:t>http://www.hma.eu/fileadmin/dateien/Human_Medicines/CMD_h_/Falsified_Medicines/CMDh_345_2016_Rev00_02_2016_1.pdf</a:t>
            </a:r>
            <a:endParaRPr lang="en-US" u="sng" dirty="0"/>
          </a:p>
          <a:p>
            <a:pPr marL="0" lvl="0" indent="0">
              <a:buNone/>
            </a:pPr>
            <a:endParaRPr lang="da-DK" dirty="0" smtClean="0"/>
          </a:p>
          <a:p>
            <a:pPr marL="0" lvl="0" indent="0">
              <a:buNone/>
            </a:pPr>
            <a:r>
              <a:rPr lang="da-DK" dirty="0"/>
              <a:t>Implementeringsguide </a:t>
            </a:r>
            <a:r>
              <a:rPr lang="da-DK" dirty="0" smtClean="0"/>
              <a:t>for </a:t>
            </a:r>
            <a:r>
              <a:rPr lang="da-DK" b="1" dirty="0" smtClean="0"/>
              <a:t>centrale </a:t>
            </a:r>
            <a:r>
              <a:rPr lang="da-DK" dirty="0" smtClean="0"/>
              <a:t>produkter – EMA:</a:t>
            </a:r>
          </a:p>
          <a:p>
            <a:pPr marL="0" indent="0">
              <a:buNone/>
            </a:pPr>
            <a:r>
              <a:rPr lang="en-US" u="sng" dirty="0">
                <a:hlinkClick r:id="rId3"/>
              </a:rPr>
              <a:t>http://www.ema.europa.eu/docs/en_GB/document_library/Other/2016/02/WC500201413.pdf</a:t>
            </a:r>
            <a:endParaRPr lang="da-DK" dirty="0"/>
          </a:p>
          <a:p>
            <a:pPr marL="0" lvl="0" indent="0">
              <a:buNone/>
            </a:pPr>
            <a:endParaRPr lang="da-DK" dirty="0" smtClean="0"/>
          </a:p>
          <a:p>
            <a:pPr marL="0" lvl="0" indent="0">
              <a:buNone/>
            </a:pPr>
            <a:r>
              <a:rPr lang="da-DK" dirty="0" smtClean="0"/>
              <a:t>Kommissionens Q and A</a:t>
            </a:r>
            <a:endParaRPr lang="da-DK" dirty="0"/>
          </a:p>
          <a:p>
            <a:pPr marL="0" lvl="0" indent="0">
              <a:buNone/>
            </a:pPr>
            <a:r>
              <a:rPr lang="da-DK" dirty="0" smtClean="0">
                <a:hlinkClick r:id="rId4"/>
              </a:rPr>
              <a:t>http</a:t>
            </a:r>
            <a:r>
              <a:rPr lang="da-DK" dirty="0">
                <a:hlinkClick r:id="rId4"/>
              </a:rPr>
              <a:t>://</a:t>
            </a:r>
            <a:r>
              <a:rPr lang="da-DK" dirty="0" smtClean="0">
                <a:hlinkClick r:id="rId4"/>
              </a:rPr>
              <a:t>ec.europa.eu/health/files/falsified_medicines/qa_safetyfeature_v5_0.pdf</a:t>
            </a:r>
            <a:endParaRPr lang="da-DK" dirty="0" smtClean="0"/>
          </a:p>
          <a:p>
            <a:pPr marL="0" lvl="0" indent="0">
              <a:buNone/>
            </a:pPr>
            <a:endParaRPr lang="da-DK" dirty="0" smtClean="0"/>
          </a:p>
          <a:p>
            <a:pPr marL="0" lv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81085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Tak for opmærksomheden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4FE1-B33B-4914-8F87-562C893766D5}" type="datetime2">
              <a:rPr lang="da-DK" smtClean="0"/>
              <a:t>30. august 2016</a:t>
            </a:fld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01DB-ADF3-44C2-834B-2346477CC3E7}" type="slidenum">
              <a:rPr lang="da-DK" smtClean="0"/>
              <a:t>18</a:t>
            </a:fld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3"/>
          </p:nvPr>
        </p:nvSpPr>
        <p:spPr>
          <a:xfrm>
            <a:off x="323850" y="1584000"/>
            <a:ext cx="11545350" cy="4788000"/>
          </a:xfrm>
        </p:spPr>
        <p:txBody>
          <a:bodyPr/>
          <a:lstStyle/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 smtClean="0"/>
          </a:p>
          <a:p>
            <a:pPr marL="0" indent="0" algn="ctr">
              <a:buNone/>
            </a:pPr>
            <a:r>
              <a:rPr lang="da-DK" dirty="0" smtClean="0"/>
              <a:t>Jakob Lundsteen</a:t>
            </a:r>
          </a:p>
          <a:p>
            <a:pPr marL="0" indent="0" algn="ctr">
              <a:buNone/>
            </a:pPr>
            <a:r>
              <a:rPr lang="da-DK" dirty="0" smtClean="0"/>
              <a:t>E-mail: jal</a:t>
            </a:r>
            <a:r>
              <a:rPr lang="da-DK" dirty="0" smtClean="0">
                <a:hlinkClick r:id="rId2"/>
              </a:rPr>
              <a:t>@dkma.dk</a:t>
            </a:r>
            <a:endParaRPr lang="da-DK" dirty="0"/>
          </a:p>
          <a:p>
            <a:pPr marL="0" indent="0" algn="ctr">
              <a:buNone/>
            </a:pPr>
            <a:r>
              <a:rPr lang="da-DK" dirty="0" smtClean="0"/>
              <a:t>Telefon: 20 95 32 43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59" y="1872266"/>
            <a:ext cx="11573256" cy="311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1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Hvad er sikkerhedselementer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350F-FB47-4443-91DB-202FD21D4E63}" type="datetime2">
              <a:rPr lang="da-DK" smtClean="0"/>
              <a:t>30. august 2016</a:t>
            </a:fld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01DB-ADF3-44C2-834B-2346477CC3E7}" type="slidenum">
              <a:rPr lang="da-DK" smtClean="0"/>
              <a:t>2</a:t>
            </a:fld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b="1" dirty="0"/>
              <a:t>En entydig </a:t>
            </a:r>
            <a:r>
              <a:rPr lang="da-DK" b="1" dirty="0" err="1"/>
              <a:t>identifikator</a:t>
            </a:r>
            <a:r>
              <a:rPr lang="da-DK" b="1" dirty="0"/>
              <a:t> </a:t>
            </a:r>
            <a:r>
              <a:rPr lang="da-DK" dirty="0" smtClean="0"/>
              <a:t>(til ægthedskontrol </a:t>
            </a:r>
            <a:r>
              <a:rPr lang="da-DK" dirty="0"/>
              <a:t>og identifikation af individuelle </a:t>
            </a:r>
            <a:r>
              <a:rPr lang="da-DK" dirty="0" smtClean="0"/>
              <a:t>pakninger)</a:t>
            </a:r>
          </a:p>
          <a:p>
            <a:pPr marL="0" indent="0">
              <a:buNone/>
            </a:pPr>
            <a:r>
              <a:rPr lang="da-DK" dirty="0" smtClean="0"/>
              <a:t>	2D stregkode</a:t>
            </a:r>
            <a:endParaRPr lang="da-DK" dirty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b="1" dirty="0" smtClean="0"/>
              <a:t>En anbrudsanordning </a:t>
            </a:r>
            <a:r>
              <a:rPr lang="da-DK" dirty="0" smtClean="0"/>
              <a:t>(til kontrol af om pakningen har været brudt)</a:t>
            </a:r>
          </a:p>
          <a:p>
            <a:pPr marL="0" indent="0">
              <a:buNone/>
            </a:pPr>
            <a:r>
              <a:rPr lang="da-DK" dirty="0" smtClean="0"/>
              <a:t>Forordning 2016/161 regulerer ikke udformningen af anbrudsordningen, men anordningen skal altså gøre det muligt at kontrollere om </a:t>
            </a:r>
            <a:r>
              <a:rPr lang="da-DK" dirty="0"/>
              <a:t>emballagen er åbnet eller ændret, siden den forlod fremstilleren, hvormed det sikres, at emballagens indhold er ægte.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 smtClean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775" y="2333250"/>
            <a:ext cx="799964" cy="79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36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Den entydige identifikators indhold 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4FE1-B33B-4914-8F87-562C893766D5}" type="datetime2">
              <a:rPr lang="da-DK" smtClean="0"/>
              <a:t>30. august 2016</a:t>
            </a:fld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01DB-ADF3-44C2-834B-2346477CC3E7}" type="slidenum">
              <a:rPr lang="da-DK" smtClean="0"/>
              <a:t>3</a:t>
            </a:fld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3"/>
          </p:nvPr>
        </p:nvSpPr>
        <p:spPr>
          <a:xfrm>
            <a:off x="323850" y="1292275"/>
            <a:ext cx="11545350" cy="4770229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/>
              <a:t>Artikel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Produktkode </a:t>
            </a:r>
            <a:r>
              <a:rPr lang="da-DK" dirty="0"/>
              <a:t>(navn/fællesnavn/lægemiddelform/styrke/pakningsstørrelse og </a:t>
            </a:r>
            <a:r>
              <a:rPr lang="da-DK" dirty="0" smtClean="0"/>
              <a:t>-type)</a:t>
            </a: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Serienummer (</a:t>
            </a:r>
            <a:r>
              <a:rPr lang="da-DK" dirty="0" err="1"/>
              <a:t>randomiseret</a:t>
            </a:r>
            <a:r>
              <a:rPr lang="da-DK" dirty="0" smtClean="0"/>
              <a:t>)</a:t>
            </a: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Tilskudsnummer /andet nationalt identifikations </a:t>
            </a:r>
            <a:r>
              <a:rPr lang="da-DK" dirty="0" smtClean="0"/>
              <a:t>nummer – hvis krævet af 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Batchnummer</a:t>
            </a: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Udløbsdato</a:t>
            </a:r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Fremstilleren skal indkode den entydige </a:t>
            </a:r>
            <a:r>
              <a:rPr lang="da-DK" dirty="0" err="1" smtClean="0"/>
              <a:t>identifikator</a:t>
            </a:r>
            <a:r>
              <a:rPr lang="da-DK" dirty="0" smtClean="0"/>
              <a:t> i en 2D stregkode</a:t>
            </a:r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dirty="0"/>
              <a:t>Artikel 8</a:t>
            </a:r>
          </a:p>
          <a:p>
            <a:pPr marL="0" indent="0">
              <a:buNone/>
            </a:pPr>
            <a:r>
              <a:rPr lang="da-DK" dirty="0" smtClean="0"/>
              <a:t>Mulighed for supplerende oplysninger i 2D stregkoden – alm. mærkningsregler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370" y="341479"/>
            <a:ext cx="897384" cy="89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75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Den entydige identifikators indhold 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4FE1-B33B-4914-8F87-562C893766D5}" type="datetime2">
              <a:rPr lang="da-DK" smtClean="0"/>
              <a:t>30. august 2016</a:t>
            </a:fld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01DB-ADF3-44C2-834B-2346477CC3E7}" type="slidenum">
              <a:rPr lang="da-DK" smtClean="0"/>
              <a:t>4</a:t>
            </a:fld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3"/>
          </p:nvPr>
        </p:nvSpPr>
        <p:spPr>
          <a:xfrm>
            <a:off x="323850" y="1017037"/>
            <a:ext cx="11545350" cy="4982547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/>
              <a:t>Fremstilleren skal trykke følgende af dataelementer i den entydige </a:t>
            </a:r>
            <a:r>
              <a:rPr lang="da-DK" dirty="0" err="1" smtClean="0"/>
              <a:t>identifikator</a:t>
            </a:r>
            <a:r>
              <a:rPr lang="da-DK" dirty="0" smtClean="0"/>
              <a:t> på emballagen i et </a:t>
            </a:r>
            <a:r>
              <a:rPr lang="da-DK" b="1" dirty="0" smtClean="0"/>
              <a:t>format, der er læsbart for mennesker</a:t>
            </a:r>
            <a:r>
              <a:rPr lang="da-DK" dirty="0" smtClean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 smtClean="0"/>
              <a:t>Produktkoden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 smtClean="0"/>
              <a:t>Serienummeret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 smtClean="0"/>
              <a:t>Det nationale tilskudsnummer eller andet nationalt nummer</a:t>
            </a:r>
            <a:r>
              <a:rPr lang="da-DK" dirty="0"/>
              <a:t> </a:t>
            </a:r>
            <a:r>
              <a:rPr lang="da-DK" dirty="0" smtClean="0"/>
              <a:t>– hvis krævet i MS</a:t>
            </a:r>
          </a:p>
          <a:p>
            <a:pPr marL="0" indent="0">
              <a:buNone/>
            </a:pPr>
            <a:r>
              <a:rPr lang="da-DK" b="1" dirty="0" smtClean="0"/>
              <a:t>Eksempel:</a:t>
            </a:r>
          </a:p>
          <a:p>
            <a:pPr marL="0" indent="0">
              <a:buNone/>
            </a:pPr>
            <a:r>
              <a:rPr lang="da-DK" i="1" dirty="0" smtClean="0"/>
              <a:t>PC:          09876543210982</a:t>
            </a:r>
          </a:p>
          <a:p>
            <a:pPr marL="0" indent="0">
              <a:buNone/>
            </a:pPr>
            <a:r>
              <a:rPr lang="da-DK" i="1" dirty="0" smtClean="0"/>
              <a:t>SN:          12345AZRQF1234567890</a:t>
            </a:r>
          </a:p>
          <a:p>
            <a:pPr marL="0" indent="0">
              <a:buNone/>
            </a:pPr>
            <a:r>
              <a:rPr lang="da-DK" i="1" dirty="0" smtClean="0"/>
              <a:t>NN:          (hvis krævet)   </a:t>
            </a:r>
          </a:p>
          <a:p>
            <a:pPr marL="0" indent="0">
              <a:buNone/>
            </a:pPr>
            <a:r>
              <a:rPr lang="da-DK" i="1" dirty="0" smtClean="0"/>
              <a:t>Batch:      A1C2E3G4I5 </a:t>
            </a:r>
          </a:p>
          <a:p>
            <a:pPr marL="0" indent="0">
              <a:buNone/>
            </a:pPr>
            <a:r>
              <a:rPr lang="da-DK" i="1" dirty="0" err="1" smtClean="0"/>
              <a:t>Expery</a:t>
            </a:r>
            <a:r>
              <a:rPr lang="da-DK" i="1" dirty="0" smtClean="0"/>
              <a:t>:    180531</a:t>
            </a:r>
          </a:p>
          <a:p>
            <a:pPr marL="0" indent="0">
              <a:buNone/>
            </a:pPr>
            <a:endParaRPr lang="da-DK" b="1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3031" y="4054720"/>
            <a:ext cx="902286" cy="896190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552599" y="3545633"/>
            <a:ext cx="8768683" cy="26965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8598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Hvilke lægemidler er omfattet?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4FE1-B33B-4914-8F87-562C893766D5}" type="datetime2">
              <a:rPr lang="da-DK" smtClean="0"/>
              <a:t>30. august 2016</a:t>
            </a:fld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01DB-ADF3-44C2-834B-2346477CC3E7}" type="slidenum">
              <a:rPr lang="da-DK" smtClean="0"/>
              <a:t>5</a:t>
            </a:fld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3"/>
          </p:nvPr>
        </p:nvSpPr>
        <p:spPr>
          <a:xfrm>
            <a:off x="323850" y="1584000"/>
            <a:ext cx="11545350" cy="4788000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Alle receptpligtige lægemidler der ikke fremgår af bilag 1 </a:t>
            </a:r>
            <a:r>
              <a:rPr lang="da-DK" b="1" dirty="0"/>
              <a:t>skal</a:t>
            </a:r>
            <a:r>
              <a:rPr lang="da-DK" dirty="0"/>
              <a:t> bære sikkerhedselementer</a:t>
            </a:r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Alle </a:t>
            </a:r>
            <a:r>
              <a:rPr lang="da-DK" dirty="0"/>
              <a:t>ikke-receptpligtige lægemidler der ikke fremgår af bilag 2 </a:t>
            </a:r>
            <a:r>
              <a:rPr lang="da-DK" b="1" dirty="0"/>
              <a:t>må ikke </a:t>
            </a:r>
            <a:r>
              <a:rPr lang="da-DK" dirty="0"/>
              <a:t>bære sikkerhedselementer</a:t>
            </a:r>
          </a:p>
          <a:p>
            <a:pPr marL="0" indent="0">
              <a:buNone/>
            </a:pPr>
            <a:endParaRPr lang="da-DK" b="1" dirty="0"/>
          </a:p>
          <a:p>
            <a:pPr marL="0" indent="0">
              <a:buNone/>
            </a:pPr>
            <a:r>
              <a:rPr lang="da-DK" b="1" dirty="0" smtClean="0"/>
              <a:t>Bilag 1</a:t>
            </a:r>
            <a:r>
              <a:rPr lang="da-DK" dirty="0" smtClean="0"/>
              <a:t> til forordningen</a:t>
            </a:r>
          </a:p>
          <a:p>
            <a:pPr marL="0" indent="0">
              <a:buNone/>
            </a:pPr>
            <a:r>
              <a:rPr lang="da-DK" dirty="0" smtClean="0"/>
              <a:t>Receptpligtige </a:t>
            </a:r>
            <a:r>
              <a:rPr lang="da-DK" dirty="0"/>
              <a:t>lægemidler der er vurderet </a:t>
            </a:r>
            <a:r>
              <a:rPr lang="da-DK" b="1" dirty="0"/>
              <a:t>uden risiko </a:t>
            </a:r>
            <a:r>
              <a:rPr lang="da-DK" dirty="0"/>
              <a:t>for </a:t>
            </a:r>
            <a:r>
              <a:rPr lang="da-DK" dirty="0" smtClean="0"/>
              <a:t>forfalskning (artikel 45).</a:t>
            </a:r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b="1" dirty="0" smtClean="0"/>
              <a:t>Bilag 2 </a:t>
            </a:r>
            <a:r>
              <a:rPr lang="da-DK" dirty="0" smtClean="0"/>
              <a:t>til forordningen</a:t>
            </a:r>
          </a:p>
          <a:p>
            <a:pPr marL="0" indent="0">
              <a:buNone/>
            </a:pPr>
            <a:r>
              <a:rPr lang="da-DK" dirty="0" smtClean="0"/>
              <a:t>Ikke-receptpligtige </a:t>
            </a:r>
            <a:r>
              <a:rPr lang="da-DK" dirty="0"/>
              <a:t>lægemidler der er vurderet </a:t>
            </a:r>
            <a:r>
              <a:rPr lang="da-DK" b="1" dirty="0" smtClean="0"/>
              <a:t>i risiko </a:t>
            </a:r>
            <a:r>
              <a:rPr lang="da-DK" dirty="0" smtClean="0"/>
              <a:t>for forfalskning (artikel 45).</a:t>
            </a:r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3911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88066"/>
            <a:ext cx="11545200" cy="1932619"/>
          </a:xfrm>
        </p:spPr>
        <p:txBody>
          <a:bodyPr>
            <a:noAutofit/>
          </a:bodyPr>
          <a:lstStyle/>
          <a:p>
            <a:r>
              <a:rPr lang="da-DK" dirty="0" smtClean="0"/>
              <a:t>Mulighed for udvidelse af anvendelsesområdet for sikkerhedselementer 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4FE1-B33B-4914-8F87-562C893766D5}" type="datetime2">
              <a:rPr lang="da-DK" smtClean="0"/>
              <a:t>30. august 2016</a:t>
            </a:fld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01DB-ADF3-44C2-834B-2346477CC3E7}" type="slidenum">
              <a:rPr lang="da-DK" smtClean="0"/>
              <a:t>6</a:t>
            </a:fld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3"/>
          </p:nvPr>
        </p:nvSpPr>
        <p:spPr>
          <a:xfrm>
            <a:off x="323850" y="2220684"/>
            <a:ext cx="11545350" cy="3719315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/>
              <a:t>Medlemsstaterne kan udvide anvendelsesområdet for den entydige </a:t>
            </a:r>
            <a:r>
              <a:rPr lang="da-DK" dirty="0" err="1" smtClean="0"/>
              <a:t>indentifikator</a:t>
            </a:r>
            <a:r>
              <a:rPr lang="da-DK" dirty="0" smtClean="0"/>
              <a:t> til alle lægemidler, der er receptpligtige eller tilskudsberettigede</a:t>
            </a:r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Medlemsstaterne </a:t>
            </a:r>
            <a:r>
              <a:rPr lang="da-DK" dirty="0"/>
              <a:t>kan udvide anvendelsesområdet </a:t>
            </a:r>
            <a:r>
              <a:rPr lang="da-DK" dirty="0" smtClean="0"/>
              <a:t>for anbrudsanordningen til alle lægemidler</a:t>
            </a:r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(artikel 54a, stk. 5 i direktiv 2001/83/EF)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836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8970" y="331069"/>
            <a:ext cx="11453247" cy="900571"/>
          </a:xfrm>
        </p:spPr>
        <p:txBody>
          <a:bodyPr>
            <a:normAutofit fontScale="90000"/>
          </a:bodyPr>
          <a:lstStyle/>
          <a:p>
            <a:r>
              <a:rPr lang="da-DK" dirty="0"/>
              <a:t>Datalagringssystemet </a:t>
            </a:r>
            <a:r>
              <a:rPr lang="da-DK" dirty="0" smtClean="0"/>
              <a:t>og brugerne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568899" y="5967207"/>
            <a:ext cx="2020787" cy="154347"/>
          </a:xfrm>
        </p:spPr>
        <p:txBody>
          <a:bodyPr/>
          <a:lstStyle/>
          <a:p>
            <a:fld id="{0D654FE1-B33B-4914-8F87-562C893766D5}" type="datetime2">
              <a:rPr lang="da-DK" smtClean="0"/>
              <a:t>30. august 2016</a:t>
            </a:fld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>
          <a:xfrm>
            <a:off x="73922" y="5967207"/>
            <a:ext cx="675369" cy="154347"/>
          </a:xfrm>
        </p:spPr>
        <p:txBody>
          <a:bodyPr/>
          <a:lstStyle/>
          <a:p>
            <a:fld id="{844601DB-ADF3-44C2-834B-2346477CC3E7}" type="slidenum">
              <a:rPr lang="da-DK" smtClean="0"/>
              <a:t>7</a:t>
            </a:fld>
            <a:endParaRPr lang="da-DK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830" y="1231640"/>
            <a:ext cx="9208365" cy="4215093"/>
          </a:xfrm>
          <a:prstGeom prst="rect">
            <a:avLst/>
          </a:prstGeom>
        </p:spPr>
      </p:pic>
      <p:sp>
        <p:nvSpPr>
          <p:cNvPr id="5" name="Pladsholder til tekst 4"/>
          <p:cNvSpPr>
            <a:spLocks noGrp="1"/>
          </p:cNvSpPr>
          <p:nvPr>
            <p:ph type="body" sz="quarter" idx="13"/>
          </p:nvPr>
        </p:nvSpPr>
        <p:spPr>
          <a:xfrm>
            <a:off x="278970" y="1231640"/>
            <a:ext cx="11453248" cy="4564726"/>
          </a:xfrm>
        </p:spPr>
        <p:txBody>
          <a:bodyPr/>
          <a:lstStyle/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79974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Datalagringssystemet – upload af oplysninger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4FE1-B33B-4914-8F87-562C893766D5}" type="datetime2">
              <a:rPr lang="da-DK" smtClean="0"/>
              <a:t>30. august 2016</a:t>
            </a:fld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01DB-ADF3-44C2-834B-2346477CC3E7}" type="slidenum">
              <a:rPr lang="da-DK" smtClean="0"/>
              <a:t>8</a:t>
            </a:fld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u="sng" dirty="0" smtClean="0"/>
              <a:t>Ud over oplysningerne i 2D stregkoden skal bl.a. disse informationer uploades:</a:t>
            </a:r>
          </a:p>
          <a:p>
            <a:pPr marL="0" indent="0">
              <a:buNone/>
            </a:pPr>
            <a:endParaRPr lang="da-DK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a-DK" dirty="0" smtClean="0"/>
              <a:t>Den / de medlemsstater hvor lægemidlet skal markedsføres</a:t>
            </a:r>
          </a:p>
          <a:p>
            <a:pPr marL="0" indent="0">
              <a:buNone/>
            </a:pPr>
            <a:endParaRPr lang="da-DK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a-DK" dirty="0" smtClean="0"/>
              <a:t>Navn / adresse på fremstilleren der anbringer sikkerhedselementerne</a:t>
            </a:r>
          </a:p>
          <a:p>
            <a:pPr>
              <a:buFont typeface="Arial" panose="020B0604020202020204" pitchFamily="34" charset="0"/>
              <a:buChar char="•"/>
            </a:pPr>
            <a:endParaRPr lang="da-DK" dirty="0"/>
          </a:p>
          <a:p>
            <a:pPr>
              <a:buFont typeface="Arial" panose="020B0604020202020204" pitchFamily="34" charset="0"/>
              <a:buChar char="•"/>
            </a:pPr>
            <a:r>
              <a:rPr lang="da-DK" dirty="0" smtClean="0"/>
              <a:t>Navn / adresse på indehaveren af markedsføringstilladelsen</a:t>
            </a:r>
          </a:p>
          <a:p>
            <a:pPr marL="0" indent="0">
              <a:buNone/>
            </a:pPr>
            <a:endParaRPr lang="da-DK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a-DK" dirty="0" smtClean="0"/>
              <a:t>Liste over grossister, der efter skriftlig aftale med MAH kan opbevare og distribuere lægemidlerne (artikel 33)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2867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Datalagringssystemet - adgang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4FE1-B33B-4914-8F87-562C893766D5}" type="datetime2">
              <a:rPr lang="da-DK" smtClean="0"/>
              <a:t>30. august 2016</a:t>
            </a:fld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01DB-ADF3-44C2-834B-2346477CC3E7}" type="slidenum">
              <a:rPr lang="da-DK" smtClean="0"/>
              <a:t>9</a:t>
            </a:fld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smtClean="0"/>
              <a:t>Skal give mulighed for direkte adgang til systemet for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 smtClean="0"/>
              <a:t>Grossister/apoteker/sygehusapoteker med henblik på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a-DK" dirty="0" smtClean="0"/>
              <a:t>Ægthedskontrol</a:t>
            </a:r>
          </a:p>
          <a:p>
            <a:pPr marL="266700" lvl="1" indent="0">
              <a:buNone/>
            </a:pPr>
            <a:endParaRPr lang="da-DK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a-DK" dirty="0" smtClean="0"/>
              <a:t>Lægemiddelstyrelsen med henblik på følgende formål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a-DK" dirty="0" smtClean="0"/>
              <a:t>Tilsyn med forvaltningen af datalagrene og efterforskning af potentielle forfalskninger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a-DK" dirty="0" smtClean="0"/>
              <a:t>Tilskud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a-DK" dirty="0" smtClean="0"/>
              <a:t>Lægemiddelovervågning eller lægemiddelepidemiologi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 smtClean="0"/>
              <a:t>(artikel 35(1)i) og 39)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5815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MS PPT Skabelon 3">
  <a:themeElements>
    <a:clrScheme name="Lægemiddelstyrelsen">
      <a:dk1>
        <a:srgbClr val="000000"/>
      </a:dk1>
      <a:lt1>
        <a:sysClr val="window" lastClr="FFFFFF"/>
      </a:lt1>
      <a:dk2>
        <a:srgbClr val="006EAB"/>
      </a:dk2>
      <a:lt2>
        <a:srgbClr val="94CEF2"/>
      </a:lt2>
      <a:accent1>
        <a:srgbClr val="4E5B61"/>
      </a:accent1>
      <a:accent2>
        <a:srgbClr val="00858C"/>
      </a:accent2>
      <a:accent3>
        <a:srgbClr val="493182"/>
      </a:accent3>
      <a:accent4>
        <a:srgbClr val="D60B52"/>
      </a:accent4>
      <a:accent5>
        <a:srgbClr val="DDDF4B"/>
      </a:accent5>
      <a:accent6>
        <a:srgbClr val="D1D7DA"/>
      </a:accent6>
      <a:hlink>
        <a:srgbClr val="000000"/>
      </a:hlink>
      <a:folHlink>
        <a:srgbClr val="000000"/>
      </a:folHlink>
    </a:clrScheme>
    <a:fontScheme name="Klassisk kontor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f Hot Topic Sikkerhedselementer 29022016" id="{872A0908-0987-45E1-9A01-20EC2CDBB328}" vid="{37FF0D28-3F0E-483A-BE0A-F399802D67C3}"/>
    </a:ext>
  </a:ext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Lif Hot Topic Sikkerhedselementer 29022016</Template>
  <TotalTime>1509</TotalTime>
  <Words>891</Words>
  <Application>Microsoft Office PowerPoint</Application>
  <PresentationFormat>Brugerdefineret</PresentationFormat>
  <Paragraphs>194</Paragraphs>
  <Slides>18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LMS PPT Skabelon 3</vt:lpstr>
      <vt:lpstr> Sikkerhedselementer på lægemidler </vt:lpstr>
      <vt:lpstr>Hvad er sikkerhedselementer</vt:lpstr>
      <vt:lpstr>Den entydige identifikators indhold </vt:lpstr>
      <vt:lpstr>Den entydige identifikators indhold </vt:lpstr>
      <vt:lpstr>Hvilke lægemidler er omfattet?</vt:lpstr>
      <vt:lpstr>Mulighed for udvidelse af anvendelsesområdet for sikkerhedselementer </vt:lpstr>
      <vt:lpstr>Datalagringssystemet og brugerne</vt:lpstr>
      <vt:lpstr>Datalagringssystemet – upload af oplysninger</vt:lpstr>
      <vt:lpstr>Datalagringssystemet - adgang</vt:lpstr>
      <vt:lpstr>Kontrol Start-til-Slut</vt:lpstr>
      <vt:lpstr>Kontrol Start-til-Slut</vt:lpstr>
      <vt:lpstr>Risikobaseret kontrol for grossister (minimumskrav)</vt:lpstr>
      <vt:lpstr>Kontrol via aggregerede koder</vt:lpstr>
      <vt:lpstr>Tilbagestilling af deaktiveret 2D stregkode</vt:lpstr>
      <vt:lpstr>(Mistanke om) forfalskning</vt:lpstr>
      <vt:lpstr>Overgangsbestemmelse</vt:lpstr>
      <vt:lpstr>Nyttige Links</vt:lpstr>
      <vt:lpstr>Tak for opmærksomheden</vt:lpstr>
    </vt:vector>
  </TitlesOfParts>
  <Company>Sundhedsstyrelsen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Sikkerhedselementer på lægemidler</dc:title>
  <dc:creator>Matilde Kyst Behrens</dc:creator>
  <cp:lastModifiedBy>Jakob Lundsteen</cp:lastModifiedBy>
  <cp:revision>53</cp:revision>
  <cp:lastPrinted>2016-08-29T08:49:50Z</cp:lastPrinted>
  <dcterms:created xsi:type="dcterms:W3CDTF">2016-02-25T07:44:29Z</dcterms:created>
  <dcterms:modified xsi:type="dcterms:W3CDTF">2016-08-30T10:09:18Z</dcterms:modified>
</cp:coreProperties>
</file>