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313" r:id="rId2"/>
    <p:sldId id="256" r:id="rId3"/>
    <p:sldId id="366" r:id="rId4"/>
    <p:sldId id="287" r:id="rId5"/>
    <p:sldId id="372" r:id="rId6"/>
    <p:sldId id="345" r:id="rId7"/>
    <p:sldId id="360" r:id="rId8"/>
    <p:sldId id="369" r:id="rId9"/>
    <p:sldId id="263" r:id="rId10"/>
    <p:sldId id="269" r:id="rId11"/>
    <p:sldId id="326" r:id="rId12"/>
    <p:sldId id="357" r:id="rId13"/>
    <p:sldId id="304" r:id="rId14"/>
    <p:sldId id="315" r:id="rId15"/>
    <p:sldId id="358" r:id="rId16"/>
    <p:sldId id="291" r:id="rId17"/>
    <p:sldId id="371" r:id="rId18"/>
    <p:sldId id="267" r:id="rId19"/>
    <p:sldId id="273" r:id="rId20"/>
    <p:sldId id="317" r:id="rId21"/>
    <p:sldId id="374" r:id="rId22"/>
    <p:sldId id="375" r:id="rId23"/>
    <p:sldId id="292" r:id="rId24"/>
    <p:sldId id="353" r:id="rId25"/>
    <p:sldId id="373" r:id="rId26"/>
    <p:sldId id="327" r:id="rId27"/>
    <p:sldId id="361" r:id="rId28"/>
    <p:sldId id="368" r:id="rId29"/>
    <p:sldId id="322" r:id="rId30"/>
    <p:sldId id="324" r:id="rId31"/>
    <p:sldId id="350" r:id="rId32"/>
    <p:sldId id="352" r:id="rId33"/>
    <p:sldId id="367" r:id="rId34"/>
  </p:sldIdLst>
  <p:sldSz cx="9144000" cy="6858000" type="screen4x3"/>
  <p:notesSz cx="9939338" cy="6807200"/>
  <p:defaultTextStyle>
    <a:defPPr>
      <a:defRPr lang="da-D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vp" initials="n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B30000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2787"/>
    <p:restoredTop sz="90887" autoAdjust="0"/>
  </p:normalViewPr>
  <p:slideViewPr>
    <p:cSldViewPr>
      <p:cViewPr varScale="1">
        <p:scale>
          <a:sx n="99" d="100"/>
          <a:sy n="99" d="100"/>
        </p:scale>
        <p:origin x="-5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270" y="-72"/>
      </p:cViewPr>
      <p:guideLst>
        <p:guide orient="horz" pos="2145"/>
        <p:guide pos="313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0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9275" y="0"/>
            <a:ext cx="4308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0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5888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0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9275" y="6465888"/>
            <a:ext cx="4308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0" charset="-128"/>
              </a:defRPr>
            </a:lvl1pPr>
          </a:lstStyle>
          <a:p>
            <a:pPr>
              <a:defRPr/>
            </a:pPr>
            <a:fld id="{5E670286-E492-409D-91FA-4202260D0FDC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1400122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0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2450" y="0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0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11175"/>
            <a:ext cx="3402012" cy="2551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5563" y="3233738"/>
            <a:ext cx="7288212" cy="306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Click to edit Master text styles</a:t>
            </a:r>
          </a:p>
          <a:p>
            <a:pPr lvl="1"/>
            <a:r>
              <a:rPr lang="da-DK" noProof="0" smtClean="0"/>
              <a:t>Second level</a:t>
            </a:r>
          </a:p>
          <a:p>
            <a:pPr lvl="2"/>
            <a:r>
              <a:rPr lang="da-DK" noProof="0" smtClean="0"/>
              <a:t>Third level</a:t>
            </a:r>
          </a:p>
          <a:p>
            <a:pPr lvl="3"/>
            <a:r>
              <a:rPr lang="da-DK" noProof="0" smtClean="0"/>
              <a:t>Fourth level</a:t>
            </a:r>
          </a:p>
          <a:p>
            <a:pPr lvl="4"/>
            <a:r>
              <a:rPr lang="da-DK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7475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-110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2450" y="6467475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110" charset="-128"/>
              </a:defRPr>
            </a:lvl1pPr>
          </a:lstStyle>
          <a:p>
            <a:pPr>
              <a:defRPr/>
            </a:pPr>
            <a:fld id="{7641AD01-CE9A-45ED-9D1A-0326B553A027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1755983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0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Pladsholder til no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  <p:sp>
        <p:nvSpPr>
          <p:cNvPr id="33796" name="Pladsholder til dias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0978AA-D00E-412E-B485-12835AEBF772}" type="slidenum">
              <a:rPr lang="da-DK" smtClean="0">
                <a:ea typeface="ＭＳ Ｐゴシック" pitchFamily="34" charset="-128"/>
              </a:rPr>
              <a:pPr/>
              <a:t>1</a:t>
            </a:fld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C3E8EF-AC4F-4F0F-8306-DF39D148ACF6}" type="slidenum">
              <a:rPr lang="da-DK" smtClean="0">
                <a:ea typeface="ＭＳ Ｐゴシック" pitchFamily="34" charset="-128"/>
              </a:rPr>
              <a:pPr/>
              <a:t>18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1A1A71-1AE2-45FA-B6AD-B54831347550}" type="slidenum">
              <a:rPr lang="da-DK" smtClean="0">
                <a:ea typeface="ＭＳ Ｐゴシック" pitchFamily="34" charset="-128"/>
              </a:rPr>
              <a:pPr/>
              <a:t>19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111C-A882-4905-B396-A7B394D739CD}" type="slidenum">
              <a:rPr lang="da-DK" smtClean="0">
                <a:ea typeface="ＭＳ Ｐゴシック" pitchFamily="34" charset="-128"/>
              </a:rPr>
              <a:pPr/>
              <a:t>2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BBB1E9-D757-45BB-8A48-44BECD6D0FC9}" type="slidenum">
              <a:rPr lang="da-DK" smtClean="0">
                <a:ea typeface="ＭＳ Ｐゴシック" pitchFamily="34" charset="-128"/>
              </a:rPr>
              <a:pPr/>
              <a:t>26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B8204D-9D63-4B00-9678-1257F6579930}" type="slidenum">
              <a:rPr lang="da-DK" smtClean="0">
                <a:ea typeface="ＭＳ Ｐゴシック" pitchFamily="34" charset="-128"/>
              </a:rPr>
              <a:pPr/>
              <a:t>27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Pladsholder til no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a-DK" smtClean="0">
              <a:ea typeface="ＭＳ Ｐゴシック" pitchFamily="34" charset="-128"/>
            </a:endParaRPr>
          </a:p>
        </p:txBody>
      </p:sp>
      <p:sp>
        <p:nvSpPr>
          <p:cNvPr id="52228" name="Pladsholder til dias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2FE20-494F-4F0A-9992-03B02A706E8D}" type="slidenum">
              <a:rPr lang="da-DK" smtClean="0">
                <a:ea typeface="ＭＳ Ｐゴシック" pitchFamily="34" charset="-128"/>
              </a:rPr>
              <a:pPr/>
              <a:t>28</a:t>
            </a:fld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 txBox="1">
            <a:spLocks noGrp="1" noChangeArrowheads="1"/>
          </p:cNvSpPr>
          <p:nvPr/>
        </p:nvSpPr>
        <p:spPr bwMode="auto">
          <a:xfrm>
            <a:off x="5629275" y="0"/>
            <a:ext cx="4305300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da-DK" sz="1200">
                <a:solidFill>
                  <a:srgbClr val="000000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27-04-10</a:t>
            </a:r>
          </a:p>
        </p:txBody>
      </p:sp>
      <p:sp>
        <p:nvSpPr>
          <p:cNvPr id="56323" name="Rectangle 7"/>
          <p:cNvSpPr txBox="1">
            <a:spLocks noGrp="1" noChangeArrowheads="1"/>
          </p:cNvSpPr>
          <p:nvPr/>
        </p:nvSpPr>
        <p:spPr bwMode="auto">
          <a:xfrm>
            <a:off x="5629275" y="6465888"/>
            <a:ext cx="4305300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39B1A9FA-B295-47C8-867E-32A5F140049D}" type="slidenum">
              <a:rPr lang="da-DK" sz="1200">
                <a:solidFill>
                  <a:srgbClr val="000000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 algn="r" defTabSz="449263" eaLnBrk="1" hangingPunct="1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31</a:t>
            </a:fld>
            <a:endParaRPr lang="da-DK" sz="1200">
              <a:solidFill>
                <a:srgbClr val="000000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324" name="Text Box 1"/>
          <p:cNvSpPr txBox="1">
            <a:spLocks noChangeArrowheads="1"/>
          </p:cNvSpPr>
          <p:nvPr/>
        </p:nvSpPr>
        <p:spPr bwMode="auto">
          <a:xfrm>
            <a:off x="1657350" y="511175"/>
            <a:ext cx="6626225" cy="2552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a-DK">
              <a:solidFill>
                <a:schemeClr val="bg1"/>
              </a:solidFill>
            </a:endParaRPr>
          </a:p>
        </p:txBody>
      </p:sp>
      <p:sp>
        <p:nvSpPr>
          <p:cNvPr id="56325" name="Text Box 2"/>
          <p:cNvSpPr>
            <a:spLocks noGrp="1" noChangeArrowheads="1"/>
          </p:cNvSpPr>
          <p:nvPr>
            <p:ph type="body"/>
          </p:nvPr>
        </p:nvSpPr>
        <p:spPr>
          <a:xfrm>
            <a:off x="993775" y="3233738"/>
            <a:ext cx="7951788" cy="3062287"/>
          </a:xfrm>
          <a:noFill/>
          <a:ln/>
        </p:spPr>
        <p:txBody>
          <a:bodyPr lIns="90000" tIns="46800" rIns="90000" bIns="46800"/>
          <a:lstStyle/>
          <a:p>
            <a:pPr defTabSz="449263" eaLnBrk="1" hangingPunct="1">
              <a:lnSpc>
                <a:spcPct val="90000"/>
              </a:lnSpc>
              <a:spcBef>
                <a:spcPct val="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da-DK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56326" name="Text Box 3"/>
          <p:cNvSpPr txBox="1">
            <a:spLocks noChangeArrowheads="1"/>
          </p:cNvSpPr>
          <p:nvPr/>
        </p:nvSpPr>
        <p:spPr bwMode="auto">
          <a:xfrm>
            <a:off x="5629275" y="6465888"/>
            <a:ext cx="4308475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4124DD7-3466-45A8-A004-DC0B854D4326}" type="slidenum">
              <a:rPr lang="sv-SE" sz="1200">
                <a:solidFill>
                  <a:srgbClr val="000000"/>
                </a:solidFill>
                <a:latin typeface="Calibri" pitchFamily="34" charset="0"/>
              </a:rPr>
              <a:pPr algn="r" defTabSz="449263" eaLnBrk="1" hangingPunct="1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31</a:t>
            </a:fld>
            <a:endParaRPr lang="sv-SE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B7ACA4-7B18-4D27-A78C-B8663E8A87C4}" type="slidenum">
              <a:rPr lang="da-DK" smtClean="0">
                <a:ea typeface="ＭＳ Ｐゴシック" pitchFamily="34" charset="-128"/>
              </a:rPr>
              <a:pPr/>
              <a:t>33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0AAFE7-D8EA-45A4-8ABB-AEDD1692957F}" type="slidenum">
              <a:rPr lang="da-DK" smtClean="0">
                <a:ea typeface="ＭＳ Ｐゴシック" pitchFamily="34" charset="-128"/>
              </a:rPr>
              <a:pPr/>
              <a:t>3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3544C4-7C1A-499C-90C8-039F7132BB15}" type="slidenum">
              <a:rPr lang="da-DK" smtClean="0">
                <a:ea typeface="ＭＳ Ｐゴシック" pitchFamily="34" charset="-128"/>
              </a:rPr>
              <a:pPr/>
              <a:t>4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3544C4-7C1A-499C-90C8-039F7132BB15}" type="slidenum">
              <a:rPr lang="da-DK" smtClean="0">
                <a:ea typeface="ＭＳ Ｐゴシック" pitchFamily="34" charset="-128"/>
              </a:rPr>
              <a:pPr/>
              <a:t>5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Pladsholder til no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a-DK" smtClean="0">
              <a:ea typeface="ＭＳ Ｐゴシック" pitchFamily="34" charset="-128"/>
            </a:endParaRPr>
          </a:p>
        </p:txBody>
      </p:sp>
      <p:sp>
        <p:nvSpPr>
          <p:cNvPr id="37892" name="Pladsholder til dias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60318F-2262-4693-B2AE-E9238BFF133C}" type="slidenum">
              <a:rPr lang="da-DK" smtClean="0">
                <a:ea typeface="ＭＳ Ｐゴシック" pitchFamily="34" charset="-128"/>
              </a:rPr>
              <a:pPr/>
              <a:t>8</a:t>
            </a:fld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9CFCDC-5B5F-4962-AD6F-1BE13CDC9D41}" type="slidenum">
              <a:rPr lang="da-DK" smtClean="0">
                <a:ea typeface="ＭＳ Ｐゴシック" pitchFamily="34" charset="-128"/>
              </a:rPr>
              <a:pPr/>
              <a:t>9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899E54-D74A-427E-B1F9-8C354DDBF450}" type="slidenum">
              <a:rPr lang="da-DK" smtClean="0">
                <a:ea typeface="ＭＳ Ｐゴシック" pitchFamily="34" charset="-128"/>
              </a:rPr>
              <a:pPr/>
              <a:t>10</a:t>
            </a:fld>
            <a:endParaRPr lang="da-DK" smtClean="0">
              <a:ea typeface="ＭＳ Ｐゴシック" pitchFamily="34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 userDrawn="1"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17463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da-DK" sz="3200" smtClean="0"/>
              <a:t>Tekst.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el 1"/>
          <p:cNvSpPr>
            <a:spLocks noGrp="1"/>
          </p:cNvSpPr>
          <p:nvPr>
            <p:ph type="title" idx="4294967295"/>
          </p:nvPr>
        </p:nvSpPr>
        <p:spPr bwMode="auto">
          <a:xfrm>
            <a:off x="684213" y="692150"/>
            <a:ext cx="7704137" cy="10810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>
            <a:lvl1pPr>
              <a:defRPr baseline="0">
                <a:solidFill>
                  <a:srgbClr val="B30000"/>
                </a:solidFill>
              </a:defRPr>
            </a:lvl1pPr>
          </a:lstStyle>
          <a:p>
            <a:r>
              <a:rPr lang="da-DK" smtClean="0"/>
              <a:t>Klik for at redigere titeltypografi i masteren</a:t>
            </a:r>
            <a:endParaRPr lang="da-DK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4" r:id="rId4"/>
    <p:sldLayoutId id="2147483773" r:id="rId5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ldenbivirkning.dk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dkma-uat.web10.redantdev.com/forms/hcpform/reactions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medicinkombination.dk/" TargetMode="Externa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roduktresume.dk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:\Documents and Settings\ld\Skrivebord\ROD\Lægemiddelstyrelsen\LOGO_4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4850" y="5160963"/>
            <a:ext cx="357188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Pladsholder til indhold 5"/>
          <p:cNvSpPr>
            <a:spLocks noGrp="1"/>
          </p:cNvSpPr>
          <p:nvPr>
            <p:ph idx="4294967295"/>
          </p:nvPr>
        </p:nvSpPr>
        <p:spPr bwMode="auto">
          <a:xfrm>
            <a:off x="684213" y="1989138"/>
            <a:ext cx="7772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da-DK" dirty="0" smtClean="0"/>
              <a:t/>
            </a:r>
            <a:br>
              <a:rPr lang="da-DK" dirty="0" smtClean="0"/>
            </a:br>
            <a:r>
              <a:rPr lang="da-DK" sz="4400" b="1" dirty="0" smtClean="0">
                <a:solidFill>
                  <a:srgbClr val="B30000"/>
                </a:solidFill>
              </a:rPr>
              <a:t>Reagér på bivirkninger ved medicin</a:t>
            </a:r>
          </a:p>
          <a:p>
            <a:pPr algn="ctr" eaLnBrk="1" hangingPunct="1">
              <a:buFontTx/>
              <a:buNone/>
            </a:pPr>
            <a:r>
              <a:rPr lang="da-DK" sz="2400" b="1" dirty="0" smtClean="0">
                <a:solidFill>
                  <a:srgbClr val="B30000"/>
                </a:solidFill>
              </a:rPr>
              <a:t>- Og hjælp med at gøre medicin mere sikker for alle</a:t>
            </a:r>
            <a:r>
              <a:rPr lang="da-DK" sz="3600" b="1" dirty="0" smtClean="0">
                <a:solidFill>
                  <a:srgbClr val="B30000"/>
                </a:solidFill>
              </a:rPr>
              <a:t/>
            </a:r>
            <a:br>
              <a:rPr lang="da-DK" sz="3600" b="1" dirty="0" smtClean="0">
                <a:solidFill>
                  <a:srgbClr val="B30000"/>
                </a:solidFill>
              </a:rPr>
            </a:br>
            <a:endParaRPr lang="da-DK" sz="3600" dirty="0" smtClean="0">
              <a:solidFill>
                <a:srgbClr val="B30000"/>
              </a:solidFill>
            </a:endParaRPr>
          </a:p>
          <a:p>
            <a:pPr algn="ctr" eaLnBrk="1" hangingPunct="1">
              <a:buFontTx/>
              <a:buNone/>
            </a:pPr>
            <a:r>
              <a:rPr lang="da-DK" sz="3600" dirty="0" smtClean="0"/>
              <a:t> </a:t>
            </a:r>
            <a:r>
              <a:rPr lang="da-DK" sz="2400" dirty="0" smtClean="0"/>
              <a:t>Lægemiddelstyrelsens nationale indsats over for plejepersonale 2011-2012</a:t>
            </a:r>
          </a:p>
        </p:txBody>
      </p:sp>
      <p:pic>
        <p:nvPicPr>
          <p:cNvPr id="2052" name="Picture 11" descr="C:\Documents and Settings\ld\Skrivebord\ROD\Lægemiddelstyrelsen\LOGOTYPE_DK_4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357187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3" y="620713"/>
            <a:ext cx="7772400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/>
            </a:r>
            <a:br>
              <a:rPr lang="da-DK" smtClean="0"/>
            </a:br>
            <a:r>
              <a:rPr lang="da-DK" sz="3600" b="1" smtClean="0">
                <a:solidFill>
                  <a:srgbClr val="B30000"/>
                </a:solidFill>
              </a:rPr>
              <a:t>JA!</a:t>
            </a:r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/>
            </a:r>
            <a:br>
              <a:rPr lang="da-DK" smtClean="0"/>
            </a:br>
            <a:r>
              <a:rPr lang="da-DK" sz="3600" b="1" smtClean="0"/>
              <a:t>HVORFOR?</a:t>
            </a:r>
          </a:p>
        </p:txBody>
      </p:sp>
      <p:pic>
        <p:nvPicPr>
          <p:cNvPr id="1024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 txBox="1">
            <a:spLocks noChangeArrowheads="1"/>
          </p:cNvSpPr>
          <p:nvPr/>
        </p:nvSpPr>
        <p:spPr bwMode="auto">
          <a:xfrm>
            <a:off x="683568" y="1700808"/>
            <a:ext cx="7848872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4288" eaLnBrk="1" hangingPunct="1">
              <a:spcBef>
                <a:spcPct val="20000"/>
              </a:spcBef>
            </a:pPr>
            <a:r>
              <a:rPr lang="da-DK" sz="2800" dirty="0"/>
              <a:t>Symptomerne viste sig som ødemdannelser i ansigt, på læber og tunge (</a:t>
            </a:r>
            <a:r>
              <a:rPr lang="da-DK" sz="2800" dirty="0" err="1"/>
              <a:t>angioødem</a:t>
            </a:r>
            <a:r>
              <a:rPr lang="da-DK" sz="2800" dirty="0"/>
              <a:t>). </a:t>
            </a:r>
            <a:r>
              <a:rPr lang="da-DK" sz="2800" dirty="0" err="1" smtClean="0"/>
              <a:t>Angioødem</a:t>
            </a:r>
            <a:r>
              <a:rPr lang="da-DK" sz="2800" dirty="0" smtClean="0"/>
              <a:t> </a:t>
            </a:r>
            <a:r>
              <a:rPr lang="da-DK" sz="2800" dirty="0"/>
              <a:t>er en kendt og almindelig bivirkning ved </a:t>
            </a:r>
            <a:r>
              <a:rPr lang="da-DK" sz="2800" dirty="0" err="1"/>
              <a:t>e</a:t>
            </a:r>
            <a:r>
              <a:rPr lang="da-DK" sz="2800" dirty="0" err="1" smtClean="0"/>
              <a:t>nalapril</a:t>
            </a:r>
            <a:r>
              <a:rPr lang="da-DK" sz="2800" dirty="0"/>
              <a:t>, </a:t>
            </a:r>
            <a:r>
              <a:rPr lang="da-DK" sz="2800" dirty="0" smtClean="0"/>
              <a:t>som står beskrevet i produktinformationen for medicin, der indeholder </a:t>
            </a:r>
            <a:r>
              <a:rPr lang="da-DK" sz="2800" dirty="0" err="1" smtClean="0"/>
              <a:t>enalapril</a:t>
            </a:r>
            <a:r>
              <a:rPr lang="da-DK" sz="2800" dirty="0" smtClean="0"/>
              <a:t>. Men eftersom bivirkningen resulterede </a:t>
            </a:r>
            <a:r>
              <a:rPr lang="da-DK" sz="2800" dirty="0"/>
              <a:t>i </a:t>
            </a:r>
            <a:r>
              <a:rPr lang="da-DK" sz="2800" dirty="0" smtClean="0"/>
              <a:t>hospitalsindlæggelse </a:t>
            </a:r>
            <a:r>
              <a:rPr lang="da-DK" sz="2800" dirty="0"/>
              <a:t>af </a:t>
            </a:r>
            <a:r>
              <a:rPr lang="da-DK" sz="2800" dirty="0" smtClean="0"/>
              <a:t>patienten, er det særligt vigtigt, at den bliver meldt.</a:t>
            </a:r>
            <a:endParaRPr lang="da-DK" sz="2800" dirty="0"/>
          </a:p>
          <a:p>
            <a:pPr indent="14288" eaLnBrk="1" hangingPunct="1">
              <a:spcBef>
                <a:spcPct val="20000"/>
              </a:spcBef>
            </a:pPr>
            <a:endParaRPr lang="da-DK" sz="3200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3" y="620713"/>
            <a:ext cx="7772400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smtClean="0">
                <a:solidFill>
                  <a:srgbClr val="B30000"/>
                </a:solidFill>
              </a:rPr>
              <a:t>FORDI</a:t>
            </a:r>
          </a:p>
        </p:txBody>
      </p:sp>
      <p:pic>
        <p:nvPicPr>
          <p:cNvPr id="1126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572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a-DK" sz="4000" b="1" smtClean="0">
                <a:solidFill>
                  <a:srgbClr val="B30000"/>
                </a:solidFill>
              </a:rPr>
              <a:t>Skal du melde denne bivirkning?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57338"/>
            <a:ext cx="8229600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12700" eaLnBrk="1" hangingPunct="1">
              <a:lnSpc>
                <a:spcPct val="90000"/>
              </a:lnSpc>
              <a:buFontTx/>
              <a:buNone/>
            </a:pPr>
            <a:r>
              <a:rPr lang="da-DK" dirty="0" smtClean="0"/>
              <a:t>En 78-årig kvinde med </a:t>
            </a:r>
            <a:r>
              <a:rPr lang="da-DK" dirty="0" err="1" smtClean="0"/>
              <a:t>ryg-</a:t>
            </a:r>
            <a:r>
              <a:rPr lang="da-DK" dirty="0" smtClean="0"/>
              <a:t> og ledsmerter tager Panodil</a:t>
            </a:r>
            <a:r>
              <a:rPr lang="da-DK" baseline="30000" dirty="0" smtClean="0"/>
              <a:t>®</a:t>
            </a:r>
            <a:r>
              <a:rPr lang="da-DK" dirty="0" smtClean="0"/>
              <a:t> med modificeret udløsning (</a:t>
            </a:r>
            <a:r>
              <a:rPr lang="da-DK" dirty="0" err="1" smtClean="0"/>
              <a:t>paracetamol</a:t>
            </a:r>
            <a:r>
              <a:rPr lang="da-DK" dirty="0" smtClean="0"/>
              <a:t>, 665 mg) for smerterne. Herefter oplever hun halsbrand, forstoppelse og ondt i maven. Desuden mener hun ikke, at medicinen virker.</a:t>
            </a:r>
          </a:p>
          <a:p>
            <a:pPr marL="0" indent="12700" eaLnBrk="1" hangingPunct="1">
              <a:lnSpc>
                <a:spcPct val="90000"/>
              </a:lnSpc>
              <a:buFontTx/>
              <a:buNone/>
            </a:pPr>
            <a:endParaRPr lang="da-DK" dirty="0" smtClean="0"/>
          </a:p>
        </p:txBody>
      </p:sp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3" y="620713"/>
            <a:ext cx="7772400" cy="12954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/>
            </a:r>
            <a:br>
              <a:rPr lang="da-DK" smtClean="0"/>
            </a:br>
            <a:r>
              <a:rPr lang="da-DK" b="1" smtClean="0">
                <a:solidFill>
                  <a:srgbClr val="B30000"/>
                </a:solidFill>
              </a:rPr>
              <a:t>JA!</a:t>
            </a:r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>HVORFOR?</a:t>
            </a:r>
          </a:p>
        </p:txBody>
      </p:sp>
      <p:pic>
        <p:nvPicPr>
          <p:cNvPr id="1331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3" y="692150"/>
            <a:ext cx="7704137" cy="10810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dirty="0" smtClean="0">
                <a:solidFill>
                  <a:srgbClr val="B30000"/>
                </a:solidFill>
              </a:rPr>
              <a:t>FORDI</a:t>
            </a:r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a-DK" sz="3200" dirty="0"/>
              <a:t>Halsbrand, forstoppelse og ondt i maven er ikke beskrevet i </a:t>
            </a:r>
            <a:r>
              <a:rPr lang="da-DK" sz="3200" dirty="0" smtClean="0"/>
              <a:t>produktinformationen. De er dermed </a:t>
            </a:r>
            <a:r>
              <a:rPr lang="da-DK" sz="3200" dirty="0"/>
              <a:t>uventede </a:t>
            </a:r>
            <a:r>
              <a:rPr lang="da-DK" sz="3200" dirty="0" smtClean="0"/>
              <a:t>bivirkninger og derfor særligt vigtige at melde. </a:t>
            </a:r>
            <a:r>
              <a:rPr lang="da-DK" sz="3200" dirty="0"/>
              <a:t>Manglende effekt må også meget gerne </a:t>
            </a:r>
            <a:r>
              <a:rPr lang="da-DK" sz="3200" dirty="0" smtClean="0"/>
              <a:t>meldes </a:t>
            </a:r>
            <a:r>
              <a:rPr lang="da-DK" sz="3200" dirty="0"/>
              <a:t>– </a:t>
            </a:r>
            <a:r>
              <a:rPr lang="da-DK" sz="3200" dirty="0" smtClean="0"/>
              <a:t>selv om det </a:t>
            </a:r>
            <a:r>
              <a:rPr lang="da-DK" sz="3200" dirty="0"/>
              <a:t>ikke hører under den gældende definition på en bivirkning.</a:t>
            </a:r>
          </a:p>
        </p:txBody>
      </p:sp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3023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a-DK" sz="4000" b="1" smtClean="0">
                <a:solidFill>
                  <a:srgbClr val="B30000"/>
                </a:solidFill>
              </a:rPr>
              <a:t>Skal du melde denne bivirkning?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17463" eaLnBrk="1" hangingPunct="1">
              <a:buFontTx/>
              <a:buNone/>
            </a:pPr>
            <a:r>
              <a:rPr lang="da-DK" dirty="0" smtClean="0"/>
              <a:t>En 72-årig type-2-diabetespatient, der er i behandling med blandt andet </a:t>
            </a:r>
            <a:r>
              <a:rPr lang="da-DK" dirty="0" err="1" smtClean="0"/>
              <a:t>Centyl</a:t>
            </a:r>
            <a:r>
              <a:rPr lang="da-DK" baseline="30000" dirty="0" smtClean="0"/>
              <a:t>®</a:t>
            </a:r>
            <a:r>
              <a:rPr lang="da-DK" dirty="0" smtClean="0"/>
              <a:t> med kaliumklorid, bliver hospitalsindlagt. Blodprøverne viser nedsat koncentration af kalium i plasma eller serum (</a:t>
            </a:r>
            <a:r>
              <a:rPr lang="da-DK" dirty="0" err="1" smtClean="0"/>
              <a:t>hypokaliæmi</a:t>
            </a:r>
            <a:r>
              <a:rPr lang="da-DK" dirty="0" smtClean="0"/>
              <a:t>). Patienten er også misbruger af afføringsmiddel og er derfor disponeret for </a:t>
            </a:r>
            <a:r>
              <a:rPr lang="da-DK" dirty="0" err="1" smtClean="0"/>
              <a:t>hypokaliæmi</a:t>
            </a:r>
            <a:r>
              <a:rPr lang="da-DK" dirty="0" smtClean="0"/>
              <a:t>.</a:t>
            </a:r>
          </a:p>
        </p:txBody>
      </p:sp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3" y="620713"/>
            <a:ext cx="7772400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/>
            </a:r>
            <a:br>
              <a:rPr lang="da-DK" smtClean="0"/>
            </a:br>
            <a:r>
              <a:rPr lang="da-DK" b="1" smtClean="0">
                <a:solidFill>
                  <a:srgbClr val="B30000"/>
                </a:solidFill>
              </a:rPr>
              <a:t>Ja!</a:t>
            </a:r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>HVORFOR?</a:t>
            </a:r>
          </a:p>
        </p:txBody>
      </p:sp>
      <p:pic>
        <p:nvPicPr>
          <p:cNvPr id="1638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 idx="4294967295"/>
          </p:nvPr>
        </p:nvSpPr>
        <p:spPr bwMode="auto">
          <a:xfrm>
            <a:off x="642938" y="714375"/>
            <a:ext cx="7704137" cy="10810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smtClean="0">
                <a:solidFill>
                  <a:srgbClr val="B30000"/>
                </a:solidFill>
              </a:rPr>
              <a:t>FORDI</a:t>
            </a:r>
          </a:p>
        </p:txBody>
      </p:sp>
      <p:sp>
        <p:nvSpPr>
          <p:cNvPr id="17411" name="Rectangle 3"/>
          <p:cNvSpPr txBox="1">
            <a:spLocks noChangeArrowheads="1"/>
          </p:cNvSpPr>
          <p:nvPr/>
        </p:nvSpPr>
        <p:spPr bwMode="auto">
          <a:xfrm>
            <a:off x="684213" y="1916113"/>
            <a:ext cx="77724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7463" eaLnBrk="1" hangingPunct="1">
              <a:spcBef>
                <a:spcPct val="20000"/>
              </a:spcBef>
            </a:pPr>
            <a:endParaRPr lang="da-DK" sz="320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213" y="1989138"/>
            <a:ext cx="7772400" cy="31686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a-DK" sz="2800" dirty="0" err="1" smtClean="0"/>
              <a:t>Hypokaliæmi</a:t>
            </a:r>
            <a:r>
              <a:rPr lang="da-DK" sz="2800" dirty="0" smtClean="0"/>
              <a:t> </a:t>
            </a:r>
            <a:r>
              <a:rPr lang="da-DK" sz="2800" dirty="0"/>
              <a:t>er beskrevet i </a:t>
            </a:r>
            <a:r>
              <a:rPr lang="da-DK" sz="2800" dirty="0" smtClean="0"/>
              <a:t>medicinens produktinformation </a:t>
            </a:r>
            <a:r>
              <a:rPr lang="da-DK" sz="2800" dirty="0"/>
              <a:t>som en kendt og almindelig bivirkning ved </a:t>
            </a:r>
            <a:r>
              <a:rPr lang="da-DK" sz="2800" dirty="0" err="1" smtClean="0"/>
              <a:t>Centyl</a:t>
            </a:r>
            <a:r>
              <a:rPr lang="da-DK" sz="2800" baseline="30000" dirty="0" smtClean="0"/>
              <a:t>®</a:t>
            </a:r>
            <a:r>
              <a:rPr lang="da-DK" sz="2800" dirty="0" smtClean="0"/>
              <a:t> </a:t>
            </a:r>
            <a:r>
              <a:rPr lang="da-DK" sz="2800" dirty="0"/>
              <a:t>med </a:t>
            </a:r>
            <a:r>
              <a:rPr lang="da-DK" sz="2800" dirty="0" smtClean="0"/>
              <a:t>kaliumklorid. Alligevel er det særligt vigtigt at melde denne, fordi bivirkninger, der medfører eller forlænger en hospitalsindlæggelse, anses som alvorlige og dermed særligt vigtige at melde.</a:t>
            </a:r>
            <a:endParaRPr lang="da-DK" sz="2800" dirty="0"/>
          </a:p>
          <a:p>
            <a:pPr indent="17463" eaLnBrk="1" hangingPunct="1">
              <a:spcBef>
                <a:spcPct val="20000"/>
              </a:spcBef>
              <a:defRPr/>
            </a:pPr>
            <a:endParaRPr lang="da-DK" sz="2800" kern="0" dirty="0">
              <a:latin typeface="+mn-lt"/>
              <a:ea typeface="+mn-ea"/>
            </a:endParaRPr>
          </a:p>
        </p:txBody>
      </p:sp>
      <p:pic>
        <p:nvPicPr>
          <p:cNvPr id="1741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4213" y="1989138"/>
            <a:ext cx="7772400" cy="41148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marL="0" indent="17463" eaLnBrk="1" hangingPunct="1">
              <a:buFontTx/>
              <a:buNone/>
            </a:pPr>
            <a:r>
              <a:rPr lang="da-DK" sz="2800" dirty="0" smtClean="0"/>
              <a:t>En 84-årig kvinde får medicin, der indeholder </a:t>
            </a:r>
            <a:r>
              <a:rPr lang="da-DK" sz="2800" dirty="0" err="1" smtClean="0"/>
              <a:t>gabapentin</a:t>
            </a:r>
            <a:r>
              <a:rPr lang="da-DK" sz="2800" dirty="0" smtClean="0"/>
              <a:t>, for nervesmerter. Få dage efter hun er påbegyndt behandlingen, får hun slem hævelse af ankler og fingre, men også hævelse omkring øjenlåg.</a:t>
            </a:r>
          </a:p>
          <a:p>
            <a:pPr marL="0" indent="17463" eaLnBrk="1" hangingPunct="1">
              <a:buFontTx/>
              <a:buNone/>
            </a:pPr>
            <a:endParaRPr lang="da-DK" sz="2800" dirty="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6302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da-DK" sz="3600" b="1" kern="0" dirty="0">
                <a:solidFill>
                  <a:srgbClr val="B30000"/>
                </a:solidFill>
                <a:latin typeface="+mj-lt"/>
                <a:ea typeface="+mj-ea"/>
                <a:cs typeface="+mj-cs"/>
              </a:rPr>
              <a:t>Skal du melde denne bivirkning?</a:t>
            </a:r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3" y="620713"/>
            <a:ext cx="7772400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/>
            </a:r>
            <a:br>
              <a:rPr lang="da-DK" smtClean="0"/>
            </a:br>
            <a:r>
              <a:rPr lang="da-DK" sz="3600" b="1" smtClean="0">
                <a:solidFill>
                  <a:srgbClr val="B30000"/>
                </a:solidFill>
              </a:rPr>
              <a:t>NEJ!</a:t>
            </a:r>
            <a:r>
              <a:rPr lang="da-DK" smtClean="0"/>
              <a:t/>
            </a:r>
            <a:br>
              <a:rPr lang="da-DK" smtClean="0"/>
            </a:br>
            <a:r>
              <a:rPr lang="da-DK" smtClean="0"/>
              <a:t/>
            </a:r>
            <a:br>
              <a:rPr lang="da-DK" smtClean="0"/>
            </a:br>
            <a:r>
              <a:rPr lang="da-DK" sz="3600" smtClean="0"/>
              <a:t>HVORFOR?</a:t>
            </a:r>
          </a:p>
        </p:txBody>
      </p:sp>
      <p:pic>
        <p:nvPicPr>
          <p:cNvPr id="1945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684213" y="692150"/>
            <a:ext cx="7772400" cy="627063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4000" smtClean="0"/>
              <a:t/>
            </a:r>
            <a:br>
              <a:rPr lang="da-DK" sz="4000" smtClean="0"/>
            </a:br>
            <a:endParaRPr lang="da-DK" sz="1800" smtClean="0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266950" y="3892550"/>
            <a:ext cx="468153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>
                <a:solidFill>
                  <a:schemeClr val="tx2"/>
                </a:solidFill>
              </a:rPr>
              <a:t>Kommune</a:t>
            </a:r>
            <a:br>
              <a:rPr lang="da-DK">
                <a:solidFill>
                  <a:schemeClr val="tx2"/>
                </a:solidFill>
              </a:rPr>
            </a:br>
            <a:r>
              <a:rPr lang="da-DK">
                <a:solidFill>
                  <a:schemeClr val="tx2"/>
                </a:solidFill>
              </a:rPr>
              <a:t>Plejehjem/hjemmeplejeenhed/</a:t>
            </a:r>
            <a:br>
              <a:rPr lang="da-DK">
                <a:solidFill>
                  <a:schemeClr val="tx2"/>
                </a:solidFill>
              </a:rPr>
            </a:br>
            <a:r>
              <a:rPr lang="da-DK">
                <a:solidFill>
                  <a:schemeClr val="tx2"/>
                </a:solidFill>
              </a:rPr>
              <a:t>dato måned år</a:t>
            </a:r>
            <a:br>
              <a:rPr lang="da-DK">
                <a:solidFill>
                  <a:schemeClr val="tx2"/>
                </a:solidFill>
              </a:rPr>
            </a:br>
            <a:r>
              <a:rPr lang="da-DK">
                <a:solidFill>
                  <a:schemeClr val="tx2"/>
                </a:solidFill>
              </a:rPr>
              <a:t>Underviser NN</a:t>
            </a:r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413" y="1628775"/>
            <a:ext cx="3900487" cy="241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 idx="4294967295"/>
          </p:nvPr>
        </p:nvSpPr>
        <p:spPr bwMode="auto">
          <a:xfrm>
            <a:off x="642938" y="714375"/>
            <a:ext cx="7704137" cy="10810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dirty="0" smtClean="0">
                <a:solidFill>
                  <a:srgbClr val="B30000"/>
                </a:solidFill>
              </a:rPr>
              <a:t>FORDI</a:t>
            </a:r>
          </a:p>
        </p:txBody>
      </p:sp>
      <p:sp>
        <p:nvSpPr>
          <p:cNvPr id="20483" name="Rectangle 3"/>
          <p:cNvSpPr txBox="1">
            <a:spLocks noChangeArrowheads="1"/>
          </p:cNvSpPr>
          <p:nvPr/>
        </p:nvSpPr>
        <p:spPr bwMode="auto">
          <a:xfrm>
            <a:off x="684213" y="1916113"/>
            <a:ext cx="77724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7463" eaLnBrk="1" hangingPunct="1">
              <a:spcBef>
                <a:spcPct val="20000"/>
              </a:spcBef>
            </a:pPr>
            <a:endParaRPr lang="da-DK" sz="320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213" y="2060575"/>
            <a:ext cx="7772400" cy="31686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indent="17463" eaLnBrk="1" hangingPunct="1">
              <a:spcBef>
                <a:spcPct val="20000"/>
              </a:spcBef>
              <a:defRPr/>
            </a:pPr>
            <a:r>
              <a:rPr lang="da-DK" sz="2800" dirty="0"/>
              <a:t>Perifert eller generaliseret ødem er en almindelig og kendt bivirkning, der står beskrevet i medicinens </a:t>
            </a:r>
            <a:r>
              <a:rPr lang="da-DK" sz="2800" dirty="0" smtClean="0"/>
              <a:t>produktinformation.</a:t>
            </a:r>
          </a:p>
          <a:p>
            <a:pPr indent="17463" eaLnBrk="1" hangingPunct="1">
              <a:spcBef>
                <a:spcPct val="20000"/>
              </a:spcBef>
              <a:defRPr/>
            </a:pPr>
            <a:endParaRPr lang="da-DK" sz="2800" dirty="0" smtClean="0"/>
          </a:p>
          <a:p>
            <a:pPr indent="17463" eaLnBrk="1" hangingPunct="1">
              <a:spcBef>
                <a:spcPct val="20000"/>
              </a:spcBef>
              <a:defRPr/>
            </a:pPr>
            <a:r>
              <a:rPr lang="da-DK" sz="2800" dirty="0" smtClean="0"/>
              <a:t>Det kan dog være en god idé at tage kontakt til den ældre borgers læge, som kan vurdere, om behandlingen bør ændres eller stoppes. </a:t>
            </a:r>
          </a:p>
          <a:p>
            <a:pPr indent="17463" eaLnBrk="1" hangingPunct="1">
              <a:spcBef>
                <a:spcPct val="20000"/>
              </a:spcBef>
              <a:defRPr/>
            </a:pPr>
            <a:endParaRPr lang="da-DK" sz="2800" kern="0" dirty="0">
              <a:latin typeface="+mn-lt"/>
              <a:ea typeface="+mn-ea"/>
            </a:endParaRPr>
          </a:p>
        </p:txBody>
      </p:sp>
      <p:pic>
        <p:nvPicPr>
          <p:cNvPr id="2048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4213" y="620713"/>
            <a:ext cx="7772400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dirty="0" smtClean="0">
                <a:solidFill>
                  <a:srgbClr val="B30000"/>
                </a:solidFill>
              </a:rPr>
              <a:t>Gode råd, </a:t>
            </a:r>
            <a:br>
              <a:rPr lang="da-DK" sz="3600" b="1" dirty="0" smtClean="0">
                <a:solidFill>
                  <a:srgbClr val="B30000"/>
                </a:solidFill>
              </a:rPr>
            </a:br>
            <a:r>
              <a:rPr lang="da-DK" sz="3600" b="1" dirty="0" smtClean="0">
                <a:solidFill>
                  <a:srgbClr val="B30000"/>
                </a:solidFill>
              </a:rPr>
              <a:t>når du får mistanke om en bivirkning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3568" y="2132856"/>
            <a:ext cx="7772400" cy="3960812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a-DK" sz="2800" dirty="0" smtClean="0"/>
              <a:t>En formodning er nok.</a:t>
            </a:r>
          </a:p>
          <a:p>
            <a:pPr eaLnBrk="1" hangingPunct="1"/>
            <a:r>
              <a:rPr lang="da-DK" sz="2800" dirty="0" smtClean="0"/>
              <a:t>Meld også bivirkningen, selv om du ikke kan besvare alle spørgsmål. </a:t>
            </a:r>
          </a:p>
          <a:p>
            <a:pPr eaLnBrk="1" hangingPunct="1"/>
            <a:r>
              <a:rPr lang="da-DK" sz="2800" dirty="0" smtClean="0"/>
              <a:t>En tommelfingerregel er, at bivirkningen skal meldes, hvis den ældre borger får det uacceptabelt dårligt af medicinen. </a:t>
            </a:r>
          </a:p>
          <a:p>
            <a:pPr eaLnBrk="1" hangingPunct="1">
              <a:lnSpc>
                <a:spcPct val="90000"/>
              </a:lnSpc>
              <a:buNone/>
            </a:pPr>
            <a:endParaRPr lang="da-DK" dirty="0" smtClean="0"/>
          </a:p>
        </p:txBody>
      </p:sp>
      <p:pic>
        <p:nvPicPr>
          <p:cNvPr id="2662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684213" y="620713"/>
            <a:ext cx="7772400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B3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Og husk…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3568" y="2060848"/>
            <a:ext cx="7772400" cy="31686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a-DK" sz="2800" dirty="0" smtClean="0"/>
              <a:t>… at du hellere skal melde for meget end for lidt.</a:t>
            </a:r>
            <a:endParaRPr lang="da-DK" sz="2800" dirty="0" smtClean="0">
              <a:solidFill>
                <a:srgbClr val="33CC33"/>
              </a:solidFill>
            </a:endParaRPr>
          </a:p>
          <a:p>
            <a:pPr indent="17463" eaLnBrk="1" hangingPunct="1">
              <a:spcBef>
                <a:spcPct val="20000"/>
              </a:spcBef>
              <a:defRPr/>
            </a:pPr>
            <a:endParaRPr lang="da-DK" sz="2800" kern="0" dirty="0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28625" y="642938"/>
            <a:ext cx="8143875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da-DK" sz="4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da-DK" sz="4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da-DK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da-DK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da-DK" sz="3600" b="1" kern="0" dirty="0">
                <a:solidFill>
                  <a:srgbClr val="B30000"/>
                </a:solidFill>
                <a:latin typeface="+mj-lt"/>
                <a:ea typeface="+mj-ea"/>
                <a:cs typeface="+mj-cs"/>
              </a:rPr>
              <a:t>Skal du melde denne bivirkning?</a:t>
            </a:r>
            <a:r>
              <a:rPr lang="da-DK" sz="40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da-DK" sz="40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da-DK" sz="4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da-DK" sz="4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da-DK" sz="2800" i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”Indsæt evt. selv et eksempel”</a:t>
            </a:r>
          </a:p>
        </p:txBody>
      </p:sp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572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a-DK" sz="3600" b="1" smtClean="0">
                <a:solidFill>
                  <a:srgbClr val="B30000"/>
                </a:solidFill>
              </a:rPr>
              <a:t>OBS på bivirkninger!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557338"/>
            <a:ext cx="8229600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a-DK" sz="2800" dirty="0" smtClean="0"/>
              <a:t>Når en ældre borger opstarter på ny medicin. Det gælder både medicin, der er ny på markedet, og medicin, der er ny for den ældre borger.</a:t>
            </a:r>
            <a:br>
              <a:rPr lang="da-DK" sz="2800" dirty="0" smtClean="0"/>
            </a:br>
            <a:endParaRPr lang="da-DK" sz="2800" dirty="0" smtClean="0"/>
          </a:p>
          <a:p>
            <a:r>
              <a:rPr lang="da-DK" sz="2800" dirty="0" smtClean="0"/>
              <a:t>Når der ændres i den ældre borgers dosis.</a:t>
            </a:r>
            <a:br>
              <a:rPr lang="da-DK" sz="2800" dirty="0" smtClean="0"/>
            </a:br>
            <a:r>
              <a:rPr lang="da-DK" sz="2800" dirty="0" smtClean="0"/>
              <a:t> </a:t>
            </a:r>
            <a:br>
              <a:rPr lang="da-DK" sz="2800" dirty="0" smtClean="0"/>
            </a:br>
            <a:endParaRPr lang="da-DK" sz="2800" dirty="0" smtClean="0"/>
          </a:p>
        </p:txBody>
      </p:sp>
      <p:pic>
        <p:nvPicPr>
          <p:cNvPr id="2253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 idx="4294967295"/>
          </p:nvPr>
        </p:nvSpPr>
        <p:spPr bwMode="auto">
          <a:xfrm>
            <a:off x="642938" y="714375"/>
            <a:ext cx="7704137" cy="10810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dirty="0" smtClean="0">
                <a:solidFill>
                  <a:srgbClr val="B30000"/>
                </a:solidFill>
              </a:rPr>
              <a:t>Sådan gør du</a:t>
            </a:r>
          </a:p>
        </p:txBody>
      </p:sp>
      <p:sp>
        <p:nvSpPr>
          <p:cNvPr id="20483" name="Rectangle 3"/>
          <p:cNvSpPr txBox="1">
            <a:spLocks noChangeArrowheads="1"/>
          </p:cNvSpPr>
          <p:nvPr/>
        </p:nvSpPr>
        <p:spPr bwMode="auto">
          <a:xfrm>
            <a:off x="684213" y="1916113"/>
            <a:ext cx="77724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7463" eaLnBrk="1" hangingPunct="1">
              <a:spcBef>
                <a:spcPct val="20000"/>
              </a:spcBef>
            </a:pPr>
            <a:endParaRPr lang="da-DK" sz="320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213" y="2060575"/>
            <a:ext cx="7772400" cy="31686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indent="17463" eaLnBrk="1" hangingPunct="1">
              <a:spcBef>
                <a:spcPct val="20000"/>
              </a:spcBef>
              <a:defRPr/>
            </a:pPr>
            <a:r>
              <a:rPr lang="da-DK" sz="2800" dirty="0"/>
              <a:t>Hvis du får mistanke om </a:t>
            </a:r>
            <a:r>
              <a:rPr lang="da-DK" sz="2800" dirty="0" smtClean="0"/>
              <a:t>bivirkninger, så:</a:t>
            </a:r>
          </a:p>
          <a:p>
            <a:pPr indent="17463" eaLnBrk="1" hangingPunct="1">
              <a:spcBef>
                <a:spcPct val="20000"/>
              </a:spcBef>
              <a:defRPr/>
            </a:pPr>
            <a:endParaRPr lang="da-DK" sz="2800" dirty="0" smtClean="0"/>
          </a:p>
          <a:p>
            <a:pPr marL="457200" lvl="0" indent="-457200">
              <a:buFont typeface="Arial" pitchFamily="34" charset="0"/>
              <a:buChar char="•"/>
            </a:pPr>
            <a:r>
              <a:rPr lang="da-DK" sz="2800" dirty="0"/>
              <a:t>Tag kontakt til vedkommendes læge, som kan vurdere, om behandlingen skal ændres eller stoppes</a:t>
            </a:r>
            <a:r>
              <a:rPr lang="da-DK" sz="2800" dirty="0" smtClean="0"/>
              <a:t>.</a:t>
            </a:r>
          </a:p>
          <a:p>
            <a:pPr marL="457200" lvl="0" indent="-457200"/>
            <a:endParaRPr lang="da-DK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da-DK" sz="2800" dirty="0" smtClean="0"/>
              <a:t>Meld </a:t>
            </a:r>
            <a:r>
              <a:rPr lang="da-DK" sz="2800" dirty="0"/>
              <a:t>bivirkningen til Lægemiddelstyrelsen.</a:t>
            </a:r>
          </a:p>
          <a:p>
            <a:pPr indent="17463" eaLnBrk="1" hangingPunct="1">
              <a:spcBef>
                <a:spcPct val="20000"/>
              </a:spcBef>
              <a:defRPr/>
            </a:pPr>
            <a:endParaRPr lang="da-DK" sz="2800" kern="0" dirty="0">
              <a:latin typeface="+mn-lt"/>
              <a:ea typeface="+mn-ea"/>
            </a:endParaRPr>
          </a:p>
        </p:txBody>
      </p:sp>
      <p:pic>
        <p:nvPicPr>
          <p:cNvPr id="2048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57922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332656"/>
            <a:ext cx="8929688" cy="1296119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dirty="0" smtClean="0">
                <a:solidFill>
                  <a:srgbClr val="B30000"/>
                </a:solidFill>
              </a:rPr>
              <a:t>Hvordan melder jeg en bivirkning til Lægemiddelstyrelsen?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08112" y="1705942"/>
            <a:ext cx="7772400" cy="64293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da-DK" sz="2800" dirty="0" smtClean="0">
                <a:hlinkClick r:id="rId3"/>
              </a:rPr>
              <a:t>Gå ind på www.meldenbivirkning.dk</a:t>
            </a:r>
            <a:endParaRPr lang="da-DK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a-DK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a-DK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a-DK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a-DK" sz="2800" dirty="0" smtClean="0"/>
          </a:p>
        </p:txBody>
      </p:sp>
      <p:pic>
        <p:nvPicPr>
          <p:cNvPr id="2355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33532"/>
            <a:ext cx="5846870" cy="3988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620713"/>
            <a:ext cx="8929688" cy="1008062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dirty="0">
                <a:solidFill>
                  <a:srgbClr val="B30000"/>
                </a:solidFill>
              </a:rPr>
              <a:t>Hvordan melder jeg en bivirkning til Lægemiddelstyrelsen?</a:t>
            </a:r>
            <a:endParaRPr lang="da-DK" sz="3600" b="1" dirty="0" smtClean="0">
              <a:solidFill>
                <a:srgbClr val="B30000"/>
              </a:solidFill>
            </a:endParaRPr>
          </a:p>
        </p:txBody>
      </p:sp>
      <p:sp>
        <p:nvSpPr>
          <p:cNvPr id="24579" name="Tekstboks 6"/>
          <p:cNvSpPr txBox="1">
            <a:spLocks noChangeArrowheads="1"/>
          </p:cNvSpPr>
          <p:nvPr/>
        </p:nvSpPr>
        <p:spPr bwMode="auto">
          <a:xfrm>
            <a:off x="857250" y="2000250"/>
            <a:ext cx="700087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800" dirty="0"/>
              <a:t>Prøv at melde en bivirkning via vores testformular</a:t>
            </a:r>
          </a:p>
          <a:p>
            <a:endParaRPr lang="da-DK" dirty="0"/>
          </a:p>
          <a:p>
            <a:endParaRPr lang="da-DK" dirty="0"/>
          </a:p>
          <a:p>
            <a:pPr algn="ctr"/>
            <a:r>
              <a:rPr lang="da-DK" dirty="0">
                <a:solidFill>
                  <a:srgbClr val="B30000"/>
                </a:solidFill>
                <a:hlinkClick r:id="rId3"/>
              </a:rPr>
              <a:t>Digital testformular</a:t>
            </a:r>
            <a:endParaRPr lang="da-DK" dirty="0">
              <a:solidFill>
                <a:srgbClr val="B30000"/>
              </a:solidFill>
            </a:endParaRPr>
          </a:p>
        </p:txBody>
      </p:sp>
      <p:pic>
        <p:nvPicPr>
          <p:cNvPr id="2458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a-DK" sz="3600" b="1" smtClean="0">
                <a:solidFill>
                  <a:srgbClr val="B30000"/>
                </a:solidFill>
              </a:rPr>
              <a:t>Vigtige oplysninger at få med, når du melder en bivirkning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da-DK" sz="2800" dirty="0" smtClean="0"/>
              <a:t>Navn på den medicin, som du formoder, er årsag til bivirkningen.</a:t>
            </a:r>
          </a:p>
          <a:p>
            <a:endParaRPr lang="da-DK" sz="900" dirty="0" smtClean="0"/>
          </a:p>
          <a:p>
            <a:r>
              <a:rPr lang="da-DK" sz="2800" dirty="0" smtClean="0"/>
              <a:t>Oplysninger om den bivirkning, den ældre borger har oplevet.</a:t>
            </a:r>
          </a:p>
          <a:p>
            <a:endParaRPr lang="da-DK" sz="900" dirty="0" smtClean="0"/>
          </a:p>
          <a:p>
            <a:r>
              <a:rPr lang="da-DK" sz="2800" dirty="0" smtClean="0"/>
              <a:t>Én eller flere af følgende oplysninger om den ældre borger – køn, alder, fødselsdato, initialer.</a:t>
            </a:r>
          </a:p>
          <a:p>
            <a:endParaRPr lang="da-DK" sz="900" dirty="0" smtClean="0"/>
          </a:p>
          <a:p>
            <a:r>
              <a:rPr lang="da-DK" sz="2800" dirty="0" smtClean="0"/>
              <a:t>Oplysninger om dig, der melder bivirkningen. </a:t>
            </a:r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</p:txBody>
      </p:sp>
      <p:pic>
        <p:nvPicPr>
          <p:cNvPr id="2560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el 1"/>
          <p:cNvSpPr>
            <a:spLocks noGrp="1"/>
          </p:cNvSpPr>
          <p:nvPr>
            <p:ph type="title" idx="4294967295"/>
          </p:nvPr>
        </p:nvSpPr>
        <p:spPr bwMode="auto">
          <a:xfrm>
            <a:off x="684213" y="620713"/>
            <a:ext cx="7772400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smtClean="0">
                <a:solidFill>
                  <a:srgbClr val="B30000"/>
                </a:solidFill>
              </a:rPr>
              <a:t>Nyt Om Bivirkninger</a:t>
            </a:r>
          </a:p>
        </p:txBody>
      </p:sp>
      <p:sp>
        <p:nvSpPr>
          <p:cNvPr id="27651" name="Pladsholder til indhold 2"/>
          <p:cNvSpPr>
            <a:spLocks noGrp="1"/>
          </p:cNvSpPr>
          <p:nvPr>
            <p:ph idx="4294967295"/>
          </p:nvPr>
        </p:nvSpPr>
        <p:spPr bwMode="auto">
          <a:xfrm>
            <a:off x="684213" y="1989138"/>
            <a:ext cx="7772400" cy="41148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da-DK" sz="2800" dirty="0" smtClean="0"/>
              <a:t>Få Lægemiddelstyrelsens månedlige nyhedsbrev med seneste nyt om bivirkninger.</a:t>
            </a:r>
          </a:p>
          <a:p>
            <a:pPr eaLnBrk="1" hangingPunct="1"/>
            <a:endParaRPr lang="da-DK" dirty="0" smtClean="0"/>
          </a:p>
          <a:p>
            <a:pPr eaLnBrk="1" hangingPunct="1"/>
            <a:endParaRPr lang="da-DK" dirty="0" smtClean="0"/>
          </a:p>
          <a:p>
            <a:pPr eaLnBrk="1" hangingPunct="1"/>
            <a:endParaRPr lang="da-DK" dirty="0" smtClean="0"/>
          </a:p>
        </p:txBody>
      </p:sp>
      <p:pic>
        <p:nvPicPr>
          <p:cNvPr id="27652" name="Picture 7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907704" y="2996952"/>
            <a:ext cx="4623950" cy="3501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42875" y="692150"/>
            <a:ext cx="8245475" cy="10810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smtClean="0">
                <a:solidFill>
                  <a:srgbClr val="B30000"/>
                </a:solidFill>
              </a:rPr>
              <a:t>Hvad er en bivirkning?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4213" y="1989138"/>
            <a:ext cx="7772400" cy="41148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marL="0" indent="12700" eaLnBrk="1" hangingPunct="1">
              <a:lnSpc>
                <a:spcPct val="90000"/>
              </a:lnSpc>
              <a:buFontTx/>
              <a:buNone/>
            </a:pPr>
            <a:r>
              <a:rPr lang="da-DK" sz="3600" smtClean="0"/>
              <a:t>En bivirkning er en uønsket virkning </a:t>
            </a:r>
          </a:p>
          <a:p>
            <a:pPr marL="0" indent="12700" eaLnBrk="1" hangingPunct="1">
              <a:lnSpc>
                <a:spcPct val="90000"/>
              </a:lnSpc>
              <a:buFontTx/>
              <a:buNone/>
            </a:pPr>
            <a:r>
              <a:rPr lang="da-DK" sz="3600" smtClean="0"/>
              <a:t>ved almindelig brug af medicin. </a:t>
            </a:r>
          </a:p>
          <a:p>
            <a:pPr marL="0" indent="12700" eaLnBrk="1" hangingPunct="1">
              <a:lnSpc>
                <a:spcPct val="90000"/>
              </a:lnSpc>
              <a:buFontTx/>
              <a:buNone/>
            </a:pPr>
            <a:endParaRPr lang="da-DK" smtClean="0"/>
          </a:p>
          <a:p>
            <a:pPr marL="0" indent="12700" eaLnBrk="1" hangingPunct="1">
              <a:lnSpc>
                <a:spcPct val="90000"/>
              </a:lnSpc>
            </a:pPr>
            <a:endParaRPr lang="da-DK" smtClean="0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1177925" y="14192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da-DK"/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el 1"/>
          <p:cNvSpPr>
            <a:spLocks noGrp="1"/>
          </p:cNvSpPr>
          <p:nvPr>
            <p:ph type="title" idx="4294967295"/>
          </p:nvPr>
        </p:nvSpPr>
        <p:spPr bwMode="auto">
          <a:xfrm>
            <a:off x="684213" y="620713"/>
            <a:ext cx="7772400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smtClean="0">
                <a:solidFill>
                  <a:srgbClr val="B30000"/>
                </a:solidFill>
              </a:rPr>
              <a:t>Nyt Om Bivirkninger</a:t>
            </a:r>
          </a:p>
        </p:txBody>
      </p:sp>
      <p:sp>
        <p:nvSpPr>
          <p:cNvPr id="28675" name="Pladsholder til indhold 2"/>
          <p:cNvSpPr>
            <a:spLocks noGrp="1"/>
          </p:cNvSpPr>
          <p:nvPr>
            <p:ph idx="4294967295"/>
          </p:nvPr>
        </p:nvSpPr>
        <p:spPr bwMode="auto">
          <a:xfrm>
            <a:off x="976064" y="1700808"/>
            <a:ext cx="7772400" cy="6477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da-DK" sz="2800" dirty="0" smtClean="0"/>
              <a:t>Tilmeld dig på </a:t>
            </a:r>
            <a:r>
              <a:rPr lang="da-DK" sz="2800" dirty="0" smtClean="0">
                <a:solidFill>
                  <a:srgbClr val="C00000"/>
                </a:solidFill>
              </a:rPr>
              <a:t>www.meld</a:t>
            </a:r>
            <a:r>
              <a:rPr lang="da-DK" sz="2800" dirty="0" smtClean="0">
                <a:solidFill>
                  <a:srgbClr val="FFC000"/>
                </a:solidFill>
              </a:rPr>
              <a:t>en</a:t>
            </a:r>
            <a:r>
              <a:rPr lang="da-DK" sz="2800" dirty="0" smtClean="0">
                <a:solidFill>
                  <a:srgbClr val="C00000"/>
                </a:solidFill>
              </a:rPr>
              <a:t>bivirkning.dk</a:t>
            </a:r>
          </a:p>
          <a:p>
            <a:pPr eaLnBrk="1" hangingPunct="1">
              <a:buFontTx/>
              <a:buNone/>
            </a:pPr>
            <a:endParaRPr lang="da-DK" dirty="0" smtClean="0"/>
          </a:p>
        </p:txBody>
      </p:sp>
      <p:sp>
        <p:nvSpPr>
          <p:cNvPr id="28677" name="Ellipse 9"/>
          <p:cNvSpPr>
            <a:spLocks noChangeArrowheads="1"/>
          </p:cNvSpPr>
          <p:nvPr/>
        </p:nvSpPr>
        <p:spPr bwMode="auto">
          <a:xfrm>
            <a:off x="5508625" y="5229225"/>
            <a:ext cx="1212850" cy="357188"/>
          </a:xfrm>
          <a:prstGeom prst="ellipse">
            <a:avLst/>
          </a:prstGeom>
          <a:solidFill>
            <a:schemeClr val="accent1">
              <a:alpha val="0"/>
            </a:schemeClr>
          </a:solidFill>
          <a:ln w="19050" algn="ctr">
            <a:solidFill>
              <a:srgbClr val="B30000"/>
            </a:solidFill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33532"/>
            <a:ext cx="5846870" cy="3988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Højrepil 2"/>
          <p:cNvSpPr/>
          <p:nvPr/>
        </p:nvSpPr>
        <p:spPr bwMode="auto">
          <a:xfrm flipH="1">
            <a:off x="6228184" y="5229225"/>
            <a:ext cx="493291" cy="357188"/>
          </a:xfrm>
          <a:prstGeom prst="rightArrow">
            <a:avLst/>
          </a:prstGeom>
          <a:solidFill>
            <a:srgbClr val="C00000">
              <a:alpha val="42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763713" y="1500188"/>
            <a:ext cx="7380287" cy="6262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2950" lvl="1" indent="-285750" defTabSz="449263" eaLnBrk="1" hangingPunct="1">
              <a:spcBef>
                <a:spcPts val="650"/>
              </a:spcBef>
              <a:buClr>
                <a:srgbClr val="000000"/>
              </a:buClr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a-DK" sz="2800" b="1" dirty="0">
                <a:solidFill>
                  <a:srgbClr val="B30000"/>
                </a:solidFill>
              </a:rPr>
              <a:t> </a:t>
            </a:r>
            <a:endParaRPr lang="da-DK" sz="1400" dirty="0">
              <a:solidFill>
                <a:srgbClr val="000000"/>
              </a:solidFill>
              <a:latin typeface="Calibri" pitchFamily="34" charset="0"/>
            </a:endParaRPr>
          </a:p>
          <a:p>
            <a:pPr marL="742950" lvl="1" indent="-285750" defTabSz="449263" eaLnBrk="1" hangingPunct="1">
              <a:spcBef>
                <a:spcPts val="4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a-DK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Registrerer og analyserer de meldte bivirkninger og fanger signaler fra andre kilder – </a:t>
            </a:r>
            <a:r>
              <a:rPr lang="da-DK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fx </a:t>
            </a:r>
            <a:r>
              <a:rPr lang="da-DK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fra nye studier eller andre lande.</a:t>
            </a:r>
          </a:p>
          <a:p>
            <a:pPr defTabSz="449263" eaLnBrk="1" hangingPunct="1">
              <a:lnSpc>
                <a:spcPct val="90000"/>
              </a:lnSpc>
              <a:spcBef>
                <a:spcPts val="45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a-DK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defTabSz="449263" eaLnBrk="1" hangingPunct="1">
              <a:lnSpc>
                <a:spcPct val="90000"/>
              </a:lnSpc>
              <a:spcBef>
                <a:spcPts val="4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a-DK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Samarbejder med andre myndigheder samt industrien </a:t>
            </a:r>
            <a:br>
              <a:rPr lang="da-DK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da-DK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nationalt eller internationalt, alt efter problematikken og udbredelsen af produktet.</a:t>
            </a:r>
          </a:p>
          <a:p>
            <a:pPr defTabSz="449263" eaLnBrk="1" hangingPunct="1">
              <a:lnSpc>
                <a:spcPct val="90000"/>
              </a:lnSpc>
              <a:spcBef>
                <a:spcPts val="45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a-DK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defTabSz="449263" eaLnBrk="1" hangingPunct="1">
              <a:lnSpc>
                <a:spcPct val="90000"/>
              </a:lnSpc>
              <a:spcBef>
                <a:spcPts val="4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a-DK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Ændrer godkendelse, justerer produktinformation og </a:t>
            </a:r>
            <a:br>
              <a:rPr lang="da-DK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da-DK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udarbejder nye vejledninger/anbefalinger.</a:t>
            </a:r>
          </a:p>
          <a:p>
            <a:pPr defTabSz="449263" eaLnBrk="1" hangingPunct="1">
              <a:lnSpc>
                <a:spcPct val="90000"/>
              </a:lnSpc>
              <a:spcBef>
                <a:spcPts val="45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a-DK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defTabSz="449263" eaLnBrk="1" hangingPunct="1">
              <a:lnSpc>
                <a:spcPct val="90000"/>
              </a:lnSpc>
              <a:spcBef>
                <a:spcPts val="4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a-DK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Informerer via massemedier, breve til læger, faglitteratur, nyhedsbrevet ”Nyt Om Bivirkninger” mv</a:t>
            </a:r>
            <a:r>
              <a:rPr lang="da-DK" sz="1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defTabSz="449263" eaLnBrk="1" hangingPunct="1">
              <a:spcBef>
                <a:spcPts val="45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sv-SE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214313" y="2000250"/>
            <a:ext cx="1728787" cy="463550"/>
          </a:xfrm>
          <a:prstGeom prst="rect">
            <a:avLst/>
          </a:prstGeom>
          <a:solidFill>
            <a:srgbClr val="AF0326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 eaLnBrk="1" hangingPunct="1">
              <a:spcBef>
                <a:spcPts val="8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1200">
                <a:solidFill>
                  <a:srgbClr val="FFC000"/>
                </a:solidFill>
              </a:rPr>
              <a:t>Identifikation</a:t>
            </a:r>
            <a:r>
              <a:rPr lang="sv-SE" sz="1200">
                <a:solidFill>
                  <a:schemeClr val="bg1"/>
                </a:solidFill>
              </a:rPr>
              <a:t> af mulig sikkerhedsrisiko</a:t>
            </a: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214313" y="3143250"/>
            <a:ext cx="1728787" cy="279400"/>
          </a:xfrm>
          <a:prstGeom prst="rect">
            <a:avLst/>
          </a:prstGeom>
          <a:solidFill>
            <a:srgbClr val="AF0326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 eaLnBrk="1" hangingPunct="1">
              <a:spcBef>
                <a:spcPts val="8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1200">
                <a:solidFill>
                  <a:srgbClr val="FFC000"/>
                </a:solidFill>
              </a:rPr>
              <a:t>Vurdering</a:t>
            </a:r>
            <a:r>
              <a:rPr lang="sv-SE" sz="1200">
                <a:solidFill>
                  <a:schemeClr val="bg1"/>
                </a:solidFill>
              </a:rPr>
              <a:t> af risiko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214313" y="4221163"/>
            <a:ext cx="1728787" cy="279400"/>
          </a:xfrm>
          <a:prstGeom prst="rect">
            <a:avLst/>
          </a:prstGeom>
          <a:solidFill>
            <a:srgbClr val="AF0326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 eaLnBrk="1" hangingPunct="1">
              <a:spcBef>
                <a:spcPts val="8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1200" dirty="0">
                <a:solidFill>
                  <a:srgbClr val="FFC000"/>
                </a:solidFill>
              </a:rPr>
              <a:t>Minimering</a:t>
            </a:r>
            <a:r>
              <a:rPr lang="sv-SE" sz="1200" dirty="0">
                <a:solidFill>
                  <a:schemeClr val="bg1"/>
                </a:solidFill>
              </a:rPr>
              <a:t> </a:t>
            </a:r>
            <a:r>
              <a:rPr lang="sv-SE" sz="1200" dirty="0" err="1">
                <a:solidFill>
                  <a:schemeClr val="bg1"/>
                </a:solidFill>
              </a:rPr>
              <a:t>af</a:t>
            </a:r>
            <a:r>
              <a:rPr lang="sv-SE" sz="1200" dirty="0">
                <a:solidFill>
                  <a:schemeClr val="bg1"/>
                </a:solidFill>
              </a:rPr>
              <a:t>  </a:t>
            </a:r>
            <a:r>
              <a:rPr lang="sv-SE" sz="1200" dirty="0" err="1">
                <a:solidFill>
                  <a:schemeClr val="bg1"/>
                </a:solidFill>
              </a:rPr>
              <a:t>risiko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214313" y="5143500"/>
            <a:ext cx="1728787" cy="463550"/>
          </a:xfrm>
          <a:prstGeom prst="rect">
            <a:avLst/>
          </a:prstGeom>
          <a:solidFill>
            <a:srgbClr val="AF0326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 eaLnBrk="1" hangingPunct="1">
              <a:spcBef>
                <a:spcPts val="8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sv-SE" sz="1200">
                <a:solidFill>
                  <a:srgbClr val="FFC000"/>
                </a:solidFill>
              </a:rPr>
              <a:t>Information</a:t>
            </a:r>
            <a:r>
              <a:rPr lang="sv-SE" sz="1200">
                <a:solidFill>
                  <a:schemeClr val="bg1"/>
                </a:solidFill>
              </a:rPr>
              <a:t> om  resultaterne</a:t>
            </a:r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>
            <a:off x="928688" y="2568575"/>
            <a:ext cx="358775" cy="431800"/>
          </a:xfrm>
          <a:prstGeom prst="downArrow">
            <a:avLst>
              <a:gd name="adj1" fmla="val 50000"/>
              <a:gd name="adj2" fmla="val 30088"/>
            </a:avLst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a-DK">
              <a:solidFill>
                <a:schemeClr val="bg1"/>
              </a:solidFill>
            </a:endParaRP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>
            <a:off x="928688" y="3649663"/>
            <a:ext cx="358775" cy="431800"/>
          </a:xfrm>
          <a:prstGeom prst="downArrow">
            <a:avLst>
              <a:gd name="adj1" fmla="val 50000"/>
              <a:gd name="adj2" fmla="val 30088"/>
            </a:avLst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a-DK">
              <a:solidFill>
                <a:schemeClr val="bg1"/>
              </a:solidFill>
            </a:endParaRPr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928688" y="4640263"/>
            <a:ext cx="358775" cy="431800"/>
          </a:xfrm>
          <a:prstGeom prst="downArrow">
            <a:avLst>
              <a:gd name="adj1" fmla="val 50000"/>
              <a:gd name="adj2" fmla="val 30088"/>
            </a:avLst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a-DK">
              <a:solidFill>
                <a:schemeClr val="bg1"/>
              </a:solidFill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642938" y="214313"/>
            <a:ext cx="7772400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da-DK" sz="3600" b="1" dirty="0">
                <a:solidFill>
                  <a:srgbClr val="C00000"/>
                </a:solidFill>
              </a:rPr>
              <a:t>Hva</a:t>
            </a:r>
            <a:r>
              <a:rPr lang="da-DK" sz="3600" b="1" dirty="0">
                <a:solidFill>
                  <a:srgbClr val="B30000"/>
                </a:solidFill>
              </a:rPr>
              <a:t>d gør Lægemiddelstyrelsen, når du melder en bivirkning? </a:t>
            </a:r>
            <a:endParaRPr lang="da-DK" sz="3600" b="1" kern="0" dirty="0">
              <a:solidFill>
                <a:srgbClr val="B3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970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0063" y="3571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a-DK" sz="3600" b="1" smtClean="0">
                <a:solidFill>
                  <a:srgbClr val="B30000"/>
                </a:solidFill>
              </a:rPr>
              <a:t>Interaktioner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39341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da-DK" sz="1600" dirty="0" smtClean="0"/>
          </a:p>
          <a:p>
            <a:pPr eaLnBrk="1" hangingPunct="1">
              <a:buFontTx/>
              <a:buNone/>
            </a:pPr>
            <a:r>
              <a:rPr lang="da-DK" sz="2800" dirty="0" smtClean="0"/>
              <a:t>	Medicin, naturlægemidler, stærke vitaminer og mineraler kan påvirke hinanden på to måder. De kan ændre hinandens virkning, og de kan forstærke hinandens bivirkninger.  </a:t>
            </a:r>
          </a:p>
          <a:p>
            <a:pPr>
              <a:lnSpc>
                <a:spcPct val="90000"/>
              </a:lnSpc>
            </a:pPr>
            <a:endParaRPr lang="da-DK" sz="2800" dirty="0" smtClean="0"/>
          </a:p>
          <a:p>
            <a:pPr>
              <a:lnSpc>
                <a:spcPct val="90000"/>
              </a:lnSpc>
            </a:pPr>
            <a:r>
              <a:rPr lang="da-DK" sz="2800" dirty="0" smtClean="0"/>
              <a:t>Få information om interaktioner på </a:t>
            </a:r>
            <a:r>
              <a:rPr lang="da-DK" sz="2800" dirty="0" err="1" smtClean="0">
                <a:hlinkClick r:id="rId2"/>
              </a:rPr>
              <a:t>www.medicinkombination.dk</a:t>
            </a:r>
            <a:r>
              <a:rPr lang="da-DK" sz="2800" dirty="0" smtClean="0"/>
              <a:t>. Fås også som applikation til nyere </a:t>
            </a:r>
            <a:r>
              <a:rPr lang="da-DK" sz="2800" dirty="0" err="1" smtClean="0"/>
              <a:t>iphone-</a:t>
            </a:r>
            <a:r>
              <a:rPr lang="da-DK" sz="2800" dirty="0" smtClean="0"/>
              <a:t> og androidtelefoner  – applikationen kan findes under navnet ”Medicintjek”.</a:t>
            </a:r>
          </a:p>
          <a:p>
            <a:pPr>
              <a:lnSpc>
                <a:spcPct val="90000"/>
              </a:lnSpc>
              <a:buFontTx/>
              <a:buNone/>
            </a:pPr>
            <a:endParaRPr lang="da-DK" dirty="0" smtClean="0"/>
          </a:p>
          <a:p>
            <a:pPr>
              <a:lnSpc>
                <a:spcPct val="90000"/>
              </a:lnSpc>
              <a:buFontTx/>
              <a:buNone/>
            </a:pPr>
            <a:endParaRPr lang="da-DK" dirty="0" smtClean="0"/>
          </a:p>
        </p:txBody>
      </p:sp>
      <p:pic>
        <p:nvPicPr>
          <p:cNvPr id="3072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736725" y="1876425"/>
            <a:ext cx="5883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da-DK"/>
          </a:p>
        </p:txBody>
      </p:sp>
      <p:pic>
        <p:nvPicPr>
          <p:cNvPr id="3174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1844675"/>
            <a:ext cx="4892675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57188" y="357188"/>
            <a:ext cx="8316912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dirty="0" smtClean="0">
                <a:solidFill>
                  <a:srgbClr val="B30000"/>
                </a:solidFill>
              </a:rPr>
              <a:t>Hvorfor er det vigtigt, at bivirkninger bliver meldt?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11188" y="1916113"/>
            <a:ext cx="7772400" cy="41148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marL="0" indent="14288" algn="ctr" eaLnBrk="1" hangingPunct="1">
              <a:buFontTx/>
              <a:buNone/>
            </a:pPr>
            <a:endParaRPr lang="da-DK" sz="2400" b="1" dirty="0" smtClean="0">
              <a:solidFill>
                <a:srgbClr val="B30000"/>
              </a:solidFill>
            </a:endParaRPr>
          </a:p>
          <a:p>
            <a:pPr marL="0" indent="14288" algn="ctr" eaLnBrk="1" hangingPunct="1">
              <a:buFontTx/>
              <a:buNone/>
            </a:pPr>
            <a:r>
              <a:rPr lang="da-DK" sz="2400" b="1" dirty="0" smtClean="0">
                <a:solidFill>
                  <a:srgbClr val="B30000"/>
                </a:solidFill>
              </a:rPr>
              <a:t>Fordi det nytter</a:t>
            </a:r>
          </a:p>
        </p:txBody>
      </p:sp>
      <p:sp>
        <p:nvSpPr>
          <p:cNvPr id="5124" name="Tekstboks 4"/>
          <p:cNvSpPr txBox="1">
            <a:spLocks noChangeArrowheads="1"/>
          </p:cNvSpPr>
          <p:nvPr/>
        </p:nvSpPr>
        <p:spPr bwMode="auto">
          <a:xfrm>
            <a:off x="684213" y="3213100"/>
            <a:ext cx="7848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000" dirty="0"/>
              <a:t>Jo flere bivirkninger, der bliver meldt, jo bedre kan Lægemiddelstyrelsen overvåge medicinen. </a:t>
            </a:r>
          </a:p>
          <a:p>
            <a:endParaRPr lang="da-DK" sz="2000" dirty="0"/>
          </a:p>
          <a:p>
            <a:r>
              <a:rPr lang="da-DK" sz="2000" dirty="0"/>
              <a:t>Jo mere overvågning af medicin</a:t>
            </a:r>
            <a:r>
              <a:rPr lang="da-DK" sz="2000" dirty="0" smtClean="0"/>
              <a:t>, jo nemmere er det at sikre den bedst mulige behandling.</a:t>
            </a:r>
            <a:endParaRPr lang="da-DK" sz="2000" dirty="0">
              <a:solidFill>
                <a:srgbClr val="FF0000"/>
              </a:solidFill>
            </a:endParaRPr>
          </a:p>
          <a:p>
            <a:endParaRPr lang="da-DK" sz="2000" dirty="0"/>
          </a:p>
          <a:p>
            <a:r>
              <a:rPr lang="da-DK" sz="2000" dirty="0"/>
              <a:t>Jo bedre sikkerhed ved at tage medicin, jo bedre bliver borgernes helbred.</a:t>
            </a:r>
          </a:p>
        </p:txBody>
      </p:sp>
      <p:pic>
        <p:nvPicPr>
          <p:cNvPr id="512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57188" y="357188"/>
            <a:ext cx="8316912" cy="11430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dirty="0" smtClean="0">
                <a:solidFill>
                  <a:srgbClr val="B30000"/>
                </a:solidFill>
              </a:rPr>
              <a:t>Giv lægen besked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11188" y="1916113"/>
            <a:ext cx="7772400" cy="41148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marL="0" indent="14288" algn="ctr" eaLnBrk="1" hangingPunct="1">
              <a:buFontTx/>
              <a:buNone/>
            </a:pPr>
            <a:endParaRPr lang="da-DK" sz="2400" b="1" dirty="0" smtClean="0">
              <a:solidFill>
                <a:srgbClr val="B30000"/>
              </a:solidFill>
            </a:endParaRPr>
          </a:p>
          <a:p>
            <a:pPr marL="0" indent="14288" algn="ctr" eaLnBrk="1" hangingPunct="1">
              <a:buFontTx/>
              <a:buNone/>
            </a:pPr>
            <a:r>
              <a:rPr lang="da-DK" sz="2400" b="1" dirty="0" smtClean="0">
                <a:solidFill>
                  <a:srgbClr val="B30000"/>
                </a:solidFill>
              </a:rPr>
              <a:t>Muligvis skal behandlingen ændres</a:t>
            </a:r>
          </a:p>
        </p:txBody>
      </p:sp>
      <p:sp>
        <p:nvSpPr>
          <p:cNvPr id="5124" name="Tekstboks 4"/>
          <p:cNvSpPr txBox="1">
            <a:spLocks noChangeArrowheads="1"/>
          </p:cNvSpPr>
          <p:nvPr/>
        </p:nvSpPr>
        <p:spPr bwMode="auto">
          <a:xfrm>
            <a:off x="684213" y="3213100"/>
            <a:ext cx="78486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dirty="0"/>
              <a:t>Ved mistanke om bivirkninger, start med at tage kontakt til vedkommendes </a:t>
            </a:r>
            <a:r>
              <a:rPr lang="da-DK" dirty="0" smtClean="0"/>
              <a:t>læge, </a:t>
            </a:r>
            <a:r>
              <a:rPr lang="da-DK" dirty="0"/>
              <a:t>som kan vurdere, om behandlingen skal ændres eller stoppes.</a:t>
            </a:r>
          </a:p>
          <a:p>
            <a:endParaRPr lang="da-DK" sz="2000" dirty="0"/>
          </a:p>
        </p:txBody>
      </p:sp>
      <p:pic>
        <p:nvPicPr>
          <p:cNvPr id="512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94767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1844675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lnSpc>
                <a:spcPct val="80000"/>
              </a:lnSpc>
              <a:buFontTx/>
              <a:buNone/>
            </a:pPr>
            <a:r>
              <a:rPr lang="da-DK" sz="2400" b="1" dirty="0" smtClean="0">
                <a:solidFill>
                  <a:srgbClr val="C00000"/>
                </a:solidFill>
              </a:rPr>
              <a:t>1.  </a:t>
            </a:r>
            <a:r>
              <a:rPr lang="da-DK" sz="2400" b="1" dirty="0" smtClean="0">
                <a:solidFill>
                  <a:srgbClr val="000000"/>
                </a:solidFill>
              </a:rPr>
              <a:t>Alvorlige bivirkninger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da-DK" sz="2400" dirty="0" smtClean="0">
                <a:solidFill>
                  <a:srgbClr val="000000"/>
                </a:solidFill>
              </a:rPr>
              <a:t>	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da-DK" sz="2400" dirty="0" smtClean="0">
                <a:solidFill>
                  <a:srgbClr val="000000"/>
                </a:solidFill>
              </a:rPr>
              <a:t>	En bivirkning er alvorlig, hvis den:</a:t>
            </a:r>
          </a:p>
          <a:p>
            <a:pPr marL="914400" lvl="1" indent="-457200">
              <a:lnSpc>
                <a:spcPct val="80000"/>
              </a:lnSpc>
            </a:pPr>
            <a:r>
              <a:rPr lang="da-DK" sz="2400" dirty="0" smtClean="0">
                <a:solidFill>
                  <a:srgbClr val="000000"/>
                </a:solidFill>
              </a:rPr>
              <a:t>Er dødelig </a:t>
            </a:r>
          </a:p>
          <a:p>
            <a:pPr marL="914400" lvl="1" indent="-457200">
              <a:lnSpc>
                <a:spcPct val="80000"/>
              </a:lnSpc>
            </a:pPr>
            <a:r>
              <a:rPr lang="da-DK" sz="2400" dirty="0" smtClean="0">
                <a:solidFill>
                  <a:srgbClr val="000000"/>
                </a:solidFill>
              </a:rPr>
              <a:t>Er livstruende</a:t>
            </a:r>
          </a:p>
          <a:p>
            <a:pPr marL="914400" lvl="1" indent="-457200">
              <a:lnSpc>
                <a:spcPct val="80000"/>
              </a:lnSpc>
            </a:pPr>
            <a:r>
              <a:rPr lang="da-DK" sz="2400" dirty="0" smtClean="0">
                <a:solidFill>
                  <a:srgbClr val="000000"/>
                </a:solidFill>
              </a:rPr>
              <a:t>Kræver hospitalsindlæggelse </a:t>
            </a:r>
            <a:r>
              <a:rPr lang="da-DK" sz="2400" dirty="0" smtClean="0"/>
              <a:t>eller medfører forlængelse af hidtidig hospitalsindlæggelse</a:t>
            </a:r>
            <a:endParaRPr lang="da-DK" sz="2400" dirty="0" smtClean="0">
              <a:solidFill>
                <a:srgbClr val="000000"/>
              </a:solidFill>
            </a:endParaRPr>
          </a:p>
          <a:p>
            <a:pPr marL="914400" lvl="1" indent="-457200">
              <a:lnSpc>
                <a:spcPct val="80000"/>
              </a:lnSpc>
            </a:pPr>
            <a:r>
              <a:rPr lang="da-DK" sz="2400" dirty="0" smtClean="0">
                <a:solidFill>
                  <a:srgbClr val="000000"/>
                </a:solidFill>
              </a:rPr>
              <a:t>Resulterer i vedvarende eller betydelig invaliditet eller uarbejdsdygtighed</a:t>
            </a:r>
          </a:p>
          <a:p>
            <a:pPr marL="914400" lvl="1" indent="-457200">
              <a:lnSpc>
                <a:spcPct val="80000"/>
              </a:lnSpc>
            </a:pPr>
            <a:r>
              <a:rPr lang="da-DK" sz="2400" dirty="0" smtClean="0">
                <a:solidFill>
                  <a:srgbClr val="000000"/>
                </a:solidFill>
              </a:rPr>
              <a:t>Medfører fosterskade eller </a:t>
            </a:r>
            <a:r>
              <a:rPr lang="da-DK" sz="2400" dirty="0" smtClean="0"/>
              <a:t>medfødt anomali.</a:t>
            </a:r>
            <a:endParaRPr lang="da-DK" sz="2400" dirty="0" smtClean="0">
              <a:solidFill>
                <a:srgbClr val="000000"/>
              </a:solidFill>
            </a:endParaRP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endParaRPr lang="da-DK" sz="2400" dirty="0" smtClean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5288" y="500063"/>
            <a:ext cx="8262937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da-DK" sz="3600" b="1" kern="0" dirty="0">
                <a:solidFill>
                  <a:srgbClr val="B30000"/>
                </a:solidFill>
                <a:latin typeface="+mj-lt"/>
                <a:ea typeface="+mj-ea"/>
                <a:cs typeface="+mj-cs"/>
              </a:rPr>
              <a:t>Hvilke bivirkninger er særligt vigtige at melde til Lægemiddelstyrelsen?</a:t>
            </a:r>
          </a:p>
        </p:txBody>
      </p:sp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00213"/>
            <a:ext cx="8229600" cy="50465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lnSpc>
                <a:spcPct val="80000"/>
              </a:lnSpc>
              <a:buFontTx/>
              <a:buNone/>
              <a:defRPr/>
            </a:pPr>
            <a:r>
              <a:rPr lang="da-DK" sz="2400" b="1" dirty="0" smtClean="0">
                <a:solidFill>
                  <a:srgbClr val="C00000"/>
                </a:solidFill>
              </a:rPr>
              <a:t>2.</a:t>
            </a:r>
            <a:r>
              <a:rPr lang="da-DK" sz="2400" b="1" dirty="0" smtClean="0">
                <a:solidFill>
                  <a:srgbClr val="000000"/>
                </a:solidFill>
              </a:rPr>
              <a:t>  Uventede bivirkninger</a:t>
            </a:r>
          </a:p>
          <a:p>
            <a:pPr marL="914400" lvl="1" indent="-457200">
              <a:lnSpc>
                <a:spcPct val="80000"/>
              </a:lnSpc>
              <a:buFontTx/>
              <a:buNone/>
              <a:defRPr/>
            </a:pPr>
            <a:endParaRPr lang="da-DK" sz="2400" dirty="0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da-DK" sz="2400" b="1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da-DK" sz="2400" b="1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endParaRPr lang="da-DK" sz="2400" dirty="0" smtClean="0">
              <a:solidFill>
                <a:srgbClr val="000000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54392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a-DK" sz="3600" b="1" smtClean="0">
                <a:solidFill>
                  <a:srgbClr val="B30000"/>
                </a:solidFill>
              </a:rPr>
              <a:t>Hvilke bivirkninger er særligt vigtige at melde til Lægemiddelstyrelsen? </a:t>
            </a:r>
          </a:p>
        </p:txBody>
      </p:sp>
      <p:sp>
        <p:nvSpPr>
          <p:cNvPr id="7172" name="Tekstboks 4"/>
          <p:cNvSpPr txBox="1">
            <a:spLocks noChangeArrowheads="1"/>
          </p:cNvSpPr>
          <p:nvPr/>
        </p:nvSpPr>
        <p:spPr bwMode="auto">
          <a:xfrm>
            <a:off x="971550" y="2492896"/>
            <a:ext cx="748823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da-DK" dirty="0">
                <a:solidFill>
                  <a:srgbClr val="000000"/>
                </a:solidFill>
              </a:rPr>
              <a:t>Dvs. når bivirkningen ikke fremgår af </a:t>
            </a:r>
            <a:r>
              <a:rPr lang="da-DK" dirty="0" smtClean="0">
                <a:solidFill>
                  <a:srgbClr val="000000"/>
                </a:solidFill>
              </a:rPr>
              <a:t>medicinens indlægsseddel og produktresumé*.</a:t>
            </a:r>
            <a:r>
              <a:rPr lang="da-DK" b="1" dirty="0" smtClean="0">
                <a:solidFill>
                  <a:srgbClr val="C00000"/>
                </a:solidFill>
              </a:rPr>
              <a:t> </a:t>
            </a:r>
          </a:p>
          <a:p>
            <a:pPr marL="0" lvl="1"/>
            <a:endParaRPr lang="da-DK" b="1" dirty="0">
              <a:solidFill>
                <a:srgbClr val="C00000"/>
              </a:solidFill>
            </a:endParaRPr>
          </a:p>
          <a:p>
            <a:pPr marL="0" lvl="1"/>
            <a:r>
              <a:rPr lang="da-DK" dirty="0" smtClean="0"/>
              <a:t>Eller </a:t>
            </a:r>
            <a:r>
              <a:rPr lang="da-DK" dirty="0"/>
              <a:t>når bivirkningen er værre end beskrevet i </a:t>
            </a:r>
            <a:r>
              <a:rPr lang="da-DK" dirty="0" smtClean="0"/>
              <a:t>indlægssedlen </a:t>
            </a:r>
            <a:r>
              <a:rPr lang="da-DK" smtClean="0"/>
              <a:t>og produktresuméet*. </a:t>
            </a:r>
            <a:endParaRPr lang="da-DK" dirty="0" smtClean="0"/>
          </a:p>
          <a:p>
            <a:pPr marL="0" lvl="1"/>
            <a:endParaRPr lang="da-DK" dirty="0" smtClean="0"/>
          </a:p>
          <a:p>
            <a:pPr marL="0" lvl="1"/>
            <a:endParaRPr lang="da-DK" dirty="0" smtClean="0"/>
          </a:p>
          <a:p>
            <a:r>
              <a:rPr lang="da-DK" sz="1600" dirty="0" smtClean="0"/>
              <a:t>* Produktresuméet er en detaljeret </a:t>
            </a:r>
            <a:r>
              <a:rPr lang="da-DK" sz="1600" dirty="0"/>
              <a:t>beskrivelse af </a:t>
            </a:r>
            <a:r>
              <a:rPr lang="da-DK" sz="1600" dirty="0" smtClean="0"/>
              <a:t>medicinens egenskaber </a:t>
            </a:r>
            <a:r>
              <a:rPr lang="da-DK" sz="1600" dirty="0"/>
              <a:t>og de betingelser, der er knyttet til </a:t>
            </a:r>
            <a:r>
              <a:rPr lang="da-DK" sz="1600" dirty="0" smtClean="0"/>
              <a:t>brugen af den. </a:t>
            </a:r>
            <a:r>
              <a:rPr lang="da-DK" sz="1600" dirty="0"/>
              <a:t>Find produktresuméer på </a:t>
            </a:r>
            <a:r>
              <a:rPr lang="da-DK" sz="1600" u="sng" dirty="0" smtClean="0">
                <a:hlinkClick r:id="rId2"/>
              </a:rPr>
              <a:t>www.produktresume.dk</a:t>
            </a:r>
            <a:endParaRPr lang="da-DK" sz="1600" dirty="0"/>
          </a:p>
        </p:txBody>
      </p:sp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852738"/>
            <a:ext cx="8543925" cy="21605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a-DK" sz="4000" b="1" smtClean="0">
                <a:solidFill>
                  <a:srgbClr val="B30000"/>
                </a:solidFill>
              </a:rPr>
              <a:t>Cases</a:t>
            </a:r>
          </a:p>
        </p:txBody>
      </p:sp>
      <p:pic>
        <p:nvPicPr>
          <p:cNvPr id="819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42875" y="692150"/>
            <a:ext cx="8245475" cy="10810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da-DK" sz="3600" b="1" smtClean="0">
                <a:solidFill>
                  <a:srgbClr val="B30000"/>
                </a:solidFill>
              </a:rPr>
              <a:t>Skal du melde denne bivirkning?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4213" y="1989138"/>
            <a:ext cx="7772400" cy="41148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marL="0" indent="12700" eaLnBrk="1" hangingPunct="1">
              <a:lnSpc>
                <a:spcPct val="90000"/>
              </a:lnSpc>
              <a:buFontTx/>
              <a:buNone/>
            </a:pPr>
            <a:r>
              <a:rPr lang="da-DK" dirty="0" smtClean="0"/>
              <a:t>En 81-årig mand bliver sat i behandling med blandt andet medicin, der indeholder </a:t>
            </a:r>
            <a:r>
              <a:rPr lang="da-DK" dirty="0" err="1" smtClean="0"/>
              <a:t>enalapril-</a:t>
            </a:r>
            <a:r>
              <a:rPr lang="da-DK" dirty="0" smtClean="0"/>
              <a:t>, </a:t>
            </a:r>
            <a:r>
              <a:rPr lang="da-DK" dirty="0" err="1" smtClean="0"/>
              <a:t>digoxin-</a:t>
            </a:r>
            <a:r>
              <a:rPr lang="da-DK" dirty="0" smtClean="0"/>
              <a:t> og </a:t>
            </a:r>
            <a:r>
              <a:rPr lang="da-DK" dirty="0" err="1" smtClean="0"/>
              <a:t>propranololtabletter</a:t>
            </a:r>
            <a:r>
              <a:rPr lang="da-DK" dirty="0" smtClean="0"/>
              <a:t>, for hjertesvigt. Dagen efter behandlingsstart bliver manden hospitalsindlagt med opsvulmede læber og tunge samt vejrtrækningsbesvær. </a:t>
            </a:r>
          </a:p>
          <a:p>
            <a:pPr marL="0" indent="12700" eaLnBrk="1" hangingPunct="1">
              <a:lnSpc>
                <a:spcPct val="90000"/>
              </a:lnSpc>
              <a:buFontTx/>
              <a:buNone/>
            </a:pPr>
            <a:endParaRPr lang="da-DK" dirty="0" smtClean="0"/>
          </a:p>
          <a:p>
            <a:pPr marL="0" indent="12700" eaLnBrk="1" hangingPunct="1">
              <a:lnSpc>
                <a:spcPct val="90000"/>
              </a:lnSpc>
            </a:pPr>
            <a:endParaRPr lang="da-DK" dirty="0" smtClean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177925" y="14192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da-DK"/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5732463"/>
            <a:ext cx="152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ugerdefineret design">
  <a:themeElements>
    <a:clrScheme name="Brugerdefinere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rugerdefinere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Brugerdefinere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ugerdefinere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ugerdefinere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ugerdefinere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ugerdefinere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ugerdefinere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ugerdefinere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ugerdefinere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ugerdefinere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ugerdefinere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ugerdefinere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ugerdefinere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5285</TotalTime>
  <Words>876</Words>
  <Application>Microsoft Office PowerPoint</Application>
  <PresentationFormat>Skærmshow (4:3)</PresentationFormat>
  <Paragraphs>137</Paragraphs>
  <Slides>33</Slides>
  <Notes>26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33</vt:i4>
      </vt:variant>
    </vt:vector>
  </HeadingPairs>
  <TitlesOfParts>
    <vt:vector size="34" baseType="lpstr">
      <vt:lpstr>Brugerdefineret design</vt:lpstr>
      <vt:lpstr>Dias nummer 1</vt:lpstr>
      <vt:lpstr> </vt:lpstr>
      <vt:lpstr>Hvad er en bivirkning?</vt:lpstr>
      <vt:lpstr>Hvorfor er det vigtigt, at bivirkninger bliver meldt? </vt:lpstr>
      <vt:lpstr>Giv lægen besked</vt:lpstr>
      <vt:lpstr>Dias nummer 6</vt:lpstr>
      <vt:lpstr>Hvilke bivirkninger er særligt vigtige at melde til Lægemiddelstyrelsen? </vt:lpstr>
      <vt:lpstr>Cases</vt:lpstr>
      <vt:lpstr>Skal du melde denne bivirkning?</vt:lpstr>
      <vt:lpstr>  JA!  HVORFOR?</vt:lpstr>
      <vt:lpstr>FORDI</vt:lpstr>
      <vt:lpstr>Skal du melde denne bivirkning?</vt:lpstr>
      <vt:lpstr>  JA!  HVORFOR?</vt:lpstr>
      <vt:lpstr>FORDI</vt:lpstr>
      <vt:lpstr>Skal du melde denne bivirkning?</vt:lpstr>
      <vt:lpstr>   Ja!  HVORFOR?</vt:lpstr>
      <vt:lpstr>FORDI</vt:lpstr>
      <vt:lpstr>Dias nummer 18</vt:lpstr>
      <vt:lpstr>  NEJ!  HVORFOR?</vt:lpstr>
      <vt:lpstr>FORDI</vt:lpstr>
      <vt:lpstr>Gode råd,  når du får mistanke om en bivirkning</vt:lpstr>
      <vt:lpstr>Dias nummer 22</vt:lpstr>
      <vt:lpstr>Dias nummer 23</vt:lpstr>
      <vt:lpstr>OBS på bivirkninger!</vt:lpstr>
      <vt:lpstr>Sådan gør du</vt:lpstr>
      <vt:lpstr>Hvordan melder jeg en bivirkning til Lægemiddelstyrelsen?</vt:lpstr>
      <vt:lpstr>Hvordan melder jeg en bivirkning til Lægemiddelstyrelsen?</vt:lpstr>
      <vt:lpstr>Vigtige oplysninger at få med, når du melder en bivirkning </vt:lpstr>
      <vt:lpstr>Nyt Om Bivirkninger</vt:lpstr>
      <vt:lpstr>Nyt Om Bivirkninger</vt:lpstr>
      <vt:lpstr>Dias nummer 31</vt:lpstr>
      <vt:lpstr>Interaktioner</vt:lpstr>
      <vt:lpstr>Dias nummer 33</vt:lpstr>
    </vt:vector>
  </TitlesOfParts>
  <Company>Thorkild Jacobsen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Meld en bivirkning</dc:title>
  <dc:creator>Thorkild Jacobsen</dc:creator>
  <cp:lastModifiedBy>nvp</cp:lastModifiedBy>
  <cp:revision>339</cp:revision>
  <cp:lastPrinted>2011-11-15T08:29:35Z</cp:lastPrinted>
  <dcterms:created xsi:type="dcterms:W3CDTF">2010-01-03T18:06:21Z</dcterms:created>
  <dcterms:modified xsi:type="dcterms:W3CDTF">2012-01-30T11:50:55Z</dcterms:modified>
</cp:coreProperties>
</file>