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slides/slide90.xml" ContentType="application/vnd.openxmlformats-officedocument.presentationml.slide+xml"/>
  <Override PartName="/ppt/slides/slide110.xml" ContentType="application/vnd.openxmlformats-officedocument.presentationml.slide+xml"/>
  <Override PartName="/ppt/slideLayouts/slideLayout120.xml" ContentType="application/vnd.openxmlformats-officedocument.presentationml.slideLayout+xml"/>
  <Override PartName="/ppt/slideLayouts/slideLayout20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130.xml" ContentType="application/vnd.openxmlformats-officedocument.presentationml.slideLayout+xml"/>
  <Override PartName="/ppt/slideLayouts/slideLayout300.xml" ContentType="application/vnd.openxmlformats-officedocument.presentationml.slideLayout+xml"/>
  <Override PartName="/ppt/slideLayouts/slideLayout70.xml" ContentType="application/vnd.openxmlformats-officedocument.presentationml.slideLayout+xml"/>
  <Override PartName="/ppt/tags/tag310.xml" ContentType="application/vnd.openxmlformats-officedocument.presentationml.tags+xml"/>
  <Override PartName="/ppt/tags/tag210.xml" ContentType="application/vnd.openxmlformats-officedocument.presentationml.tags+xml"/>
  <Override PartName="/ppt/slideLayouts/slideLayout140.xml" ContentType="application/vnd.openxmlformats-officedocument.presentationml.slideLayout+xml"/>
  <Override PartName="/ppt/slideLayouts/slideLayout60.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1258" r:id="rId2"/>
    <p:sldId id="360" r:id="rId3"/>
    <p:sldId id="352" r:id="rId4"/>
    <p:sldId id="289" r:id="rId5"/>
    <p:sldId id="361" r:id="rId6"/>
    <p:sldId id="1255" r:id="rId7"/>
    <p:sldId id="1250" r:id="rId8"/>
    <p:sldId id="367" r:id="rId9"/>
    <p:sldId id="359" r:id="rId10"/>
    <p:sldId id="364" r:id="rId11"/>
    <p:sldId id="368" r:id="rId12"/>
    <p:sldId id="363" r:id="rId13"/>
    <p:sldId id="369" r:id="rId14"/>
    <p:sldId id="365" r:id="rId15"/>
    <p:sldId id="370" r:id="rId16"/>
    <p:sldId id="343" r:id="rId17"/>
    <p:sldId id="375" r:id="rId18"/>
    <p:sldId id="372" r:id="rId19"/>
    <p:sldId id="356" r:id="rId20"/>
    <p:sldId id="1247" r:id="rId21"/>
    <p:sldId id="294" r:id="rId22"/>
    <p:sldId id="318" r:id="rId23"/>
    <p:sldId id="345" r:id="rId24"/>
    <p:sldId id="320" r:id="rId25"/>
    <p:sldId id="321" r:id="rId26"/>
    <p:sldId id="322" r:id="rId27"/>
    <p:sldId id="354" r:id="rId28"/>
    <p:sldId id="347" r:id="rId29"/>
    <p:sldId id="374" r:id="rId30"/>
    <p:sldId id="1246" r:id="rId31"/>
    <p:sldId id="348" r:id="rId32"/>
    <p:sldId id="350" r:id="rId33"/>
    <p:sldId id="1256" r:id="rId34"/>
    <p:sldId id="351" r:id="rId35"/>
    <p:sldId id="293" r:id="rId36"/>
    <p:sldId id="335" r:id="rId37"/>
    <p:sldId id="336" r:id="rId38"/>
    <p:sldId id="337" r:id="rId39"/>
    <p:sldId id="324" r:id="rId40"/>
    <p:sldId id="1248" r:id="rId41"/>
    <p:sldId id="341" r:id="rId42"/>
    <p:sldId id="346" r:id="rId43"/>
  </p:sldIdLst>
  <p:sldSz cx="12192000" cy="6858000"/>
  <p:notesSz cx="6858000" cy="9144000"/>
  <p:custDataLst>
    <p:tags r:id="rId45"/>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Billefeld Bornebusch" initials="ABB" lastIdx="14" clrIdx="0">
    <p:extLst>
      <p:ext uri="{19B8F6BF-5375-455C-9EA6-DF929625EA0E}">
        <p15:presenceInfo xmlns:p15="http://schemas.microsoft.com/office/powerpoint/2012/main" userId="S-1-5-21-1561890833-3024751743-706528185-8265" providerId="AD"/>
      </p:ext>
    </p:extLst>
  </p:cmAuthor>
  <p:cmAuthor id="2" name="Stine Falk Petersen" initials="SFP" lastIdx="3" clrIdx="1">
    <p:extLst>
      <p:ext uri="{19B8F6BF-5375-455C-9EA6-DF929625EA0E}">
        <p15:presenceInfo xmlns:p15="http://schemas.microsoft.com/office/powerpoint/2012/main" userId="S-1-5-21-1561890833-3024751743-706528185-2909" providerId="AD"/>
      </p:ext>
    </p:extLst>
  </p:cmAuthor>
  <p:cmAuthor id="3" name="Cathrine Høyer Christensen" initials="CHC" lastIdx="22" clrIdx="2">
    <p:extLst>
      <p:ext uri="{19B8F6BF-5375-455C-9EA6-DF929625EA0E}">
        <p15:presenceInfo xmlns:p15="http://schemas.microsoft.com/office/powerpoint/2012/main" userId="S-1-5-21-1561890833-3024751743-706528185-7095" providerId="AD"/>
      </p:ext>
    </p:extLst>
  </p:cmAuthor>
  <p:cmAuthor id="4" name="Tanja Erichsen" initials="TE" lastIdx="14" clrIdx="3">
    <p:extLst>
      <p:ext uri="{19B8F6BF-5375-455C-9EA6-DF929625EA0E}">
        <p15:presenceInfo xmlns:p15="http://schemas.microsoft.com/office/powerpoint/2012/main" userId="S-1-5-21-1561890833-3024751743-706528185-3391" providerId="AD"/>
      </p:ext>
    </p:extLst>
  </p:cmAuthor>
  <p:cmAuthor id="5" name="Thalia Marie Blicher" initials="TMB" lastIdx="2" clrIdx="4">
    <p:extLst>
      <p:ext uri="{19B8F6BF-5375-455C-9EA6-DF929625EA0E}">
        <p15:presenceInfo xmlns:p15="http://schemas.microsoft.com/office/powerpoint/2012/main" userId="S-1-5-21-1561890833-3024751743-706528185-94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62564" autoAdjust="0"/>
  </p:normalViewPr>
  <p:slideViewPr>
    <p:cSldViewPr snapToGrid="0">
      <p:cViewPr varScale="1">
        <p:scale>
          <a:sx n="71" d="100"/>
          <a:sy n="71" d="100"/>
        </p:scale>
        <p:origin x="22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C6B2C-06A0-467C-A3A5-0E068A4F0CF0}" type="datetimeFigureOut">
              <a:rPr lang="da-DK" smtClean="0"/>
              <a:t>08-01-2021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45F0A-6564-42B4-8317-721DD9DC9A11}" type="slidenum">
              <a:rPr lang="da-DK" smtClean="0"/>
              <a:t>‹nr.›</a:t>
            </a:fld>
            <a:endParaRPr lang="da-DK"/>
          </a:p>
        </p:txBody>
      </p:sp>
    </p:spTree>
    <p:extLst>
      <p:ext uri="{BB962C8B-B14F-4D97-AF65-F5344CB8AC3E}">
        <p14:creationId xmlns:p14="http://schemas.microsoft.com/office/powerpoint/2010/main" val="281803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dsholder til diasbillede 1"/>
          <p:cNvSpPr>
            <a:spLocks noGrp="1" noRot="1" noChangeAspect="1" noTextEdit="1"/>
          </p:cNvSpPr>
          <p:nvPr>
            <p:ph type="sldImg"/>
          </p:nvPr>
        </p:nvSpPr>
        <p:spPr>
          <a:ln/>
        </p:spPr>
      </p:sp>
      <p:sp>
        <p:nvSpPr>
          <p:cNvPr id="5837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a:t>Spontane data er hypotesegenererende og kan give anledning til et klinisk eller epidemiologisk studie.</a:t>
            </a:r>
          </a:p>
        </p:txBody>
      </p:sp>
      <p:sp>
        <p:nvSpPr>
          <p:cNvPr id="5837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808080"/>
                </a:solidFill>
                <a:latin typeface="Verdana" panose="020B0604030504040204" pitchFamily="34" charset="0"/>
                <a:ea typeface="MS PGothic" panose="020B0600070205080204" pitchFamily="34" charset="-128"/>
              </a:defRPr>
            </a:lvl1pPr>
            <a:lvl2pPr marL="742950" indent="-285750">
              <a:defRPr sz="1600">
                <a:solidFill>
                  <a:srgbClr val="808080"/>
                </a:solidFill>
                <a:latin typeface="Verdana" panose="020B0604030504040204" pitchFamily="34" charset="0"/>
                <a:ea typeface="MS PGothic" panose="020B0600070205080204" pitchFamily="34" charset="-128"/>
              </a:defRPr>
            </a:lvl2pPr>
            <a:lvl3pPr marL="1143000" indent="-228600">
              <a:defRPr sz="1600">
                <a:solidFill>
                  <a:srgbClr val="808080"/>
                </a:solidFill>
                <a:latin typeface="Verdana" panose="020B0604030504040204" pitchFamily="34" charset="0"/>
                <a:ea typeface="MS PGothic" panose="020B0600070205080204" pitchFamily="34" charset="-128"/>
              </a:defRPr>
            </a:lvl3pPr>
            <a:lvl4pPr marL="1600200" indent="-228600">
              <a:defRPr sz="1600">
                <a:solidFill>
                  <a:srgbClr val="808080"/>
                </a:solidFill>
                <a:latin typeface="Verdana" panose="020B0604030504040204" pitchFamily="34" charset="0"/>
                <a:ea typeface="MS PGothic" panose="020B0600070205080204" pitchFamily="34" charset="-128"/>
              </a:defRPr>
            </a:lvl4pPr>
            <a:lvl5pPr marL="2057400" indent="-228600">
              <a:defRPr sz="1600">
                <a:solidFill>
                  <a:srgbClr val="808080"/>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808080"/>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808080"/>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808080"/>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808080"/>
                </a:solidFill>
                <a:latin typeface="Verdana" panose="020B0604030504040204" pitchFamily="34" charset="0"/>
                <a:ea typeface="MS PGothic" panose="020B0600070205080204" pitchFamily="34" charset="-128"/>
              </a:defRPr>
            </a:lvl9pPr>
          </a:lstStyle>
          <a:p>
            <a:fld id="{7D4196C2-76F8-4934-9A44-7A7E1A787B1E}" type="slidenum">
              <a:rPr lang="en-US" altLang="da-DK" sz="1200" smtClean="0">
                <a:solidFill>
                  <a:schemeClr val="tx1"/>
                </a:solidFill>
                <a:latin typeface="Times" panose="02020603050405020304" pitchFamily="18" charset="0"/>
              </a:rPr>
              <a:pPr/>
              <a:t>4</a:t>
            </a:fld>
            <a:endParaRPr lang="en-US" altLang="da-DK" sz="1200">
              <a:solidFill>
                <a:schemeClr val="tx1"/>
              </a:solidFill>
              <a:latin typeface="Times" panose="02020603050405020304" pitchFamily="18" charset="0"/>
            </a:endParaRPr>
          </a:p>
        </p:txBody>
      </p:sp>
    </p:spTree>
    <p:extLst>
      <p:ext uri="{BB962C8B-B14F-4D97-AF65-F5344CB8AC3E}">
        <p14:creationId xmlns:p14="http://schemas.microsoft.com/office/powerpoint/2010/main" val="23534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a:t>
            </a:r>
            <a:r>
              <a:rPr lang="da-DK" baseline="0" dirty="0"/>
              <a:t> vil vi faktisk være ret sikre = </a:t>
            </a:r>
            <a:r>
              <a:rPr lang="da-DK" baseline="0" dirty="0" err="1"/>
              <a:t>Certain</a:t>
            </a:r>
            <a:r>
              <a:rPr lang="da-DK" baseline="0" dirty="0"/>
              <a:t>. </a:t>
            </a:r>
          </a:p>
          <a:p>
            <a:r>
              <a:rPr lang="da-DK" baseline="0" dirty="0"/>
              <a:t>Meget sjældent vi havner helt her oppe. </a:t>
            </a:r>
          </a:p>
          <a:p>
            <a:endParaRPr lang="da-DK" baseline="0" dirty="0"/>
          </a:p>
          <a:p>
            <a:r>
              <a:rPr lang="da-DK" baseline="0" dirty="0"/>
              <a:t>Vi ved at nyrestatus er undersøgt inden opstart og var normal. Der er </a:t>
            </a:r>
            <a:r>
              <a:rPr lang="da-DK" baseline="0" dirty="0" err="1"/>
              <a:t>dechallange</a:t>
            </a:r>
            <a:r>
              <a:rPr lang="da-DK" baseline="0" dirty="0"/>
              <a:t> og </a:t>
            </a:r>
            <a:r>
              <a:rPr lang="da-DK" baseline="0" dirty="0" err="1"/>
              <a:t>rechallange</a:t>
            </a:r>
            <a:r>
              <a:rPr lang="da-DK" baseline="0" dirty="0"/>
              <a:t>, der yderligere understøtter sammenhængen. </a:t>
            </a:r>
          </a:p>
          <a:p>
            <a:r>
              <a:rPr lang="da-DK" baseline="0" dirty="0"/>
              <a:t>Patienten har heller ikke taget anden medicin i perioden, der vil kunne forklare bivirkningen</a:t>
            </a:r>
          </a:p>
          <a:p>
            <a:endParaRPr lang="da-DK" baseline="0" dirty="0"/>
          </a:p>
          <a:p>
            <a:r>
              <a:rPr lang="da-DK" baseline="0" dirty="0"/>
              <a:t>Indikationen er ikke noget man i sig selv vil forbinde med nyresvigt. </a:t>
            </a:r>
          </a:p>
          <a:p>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Denne opgave kan eventuelt laves som en, hvor de som undervises selv kommer med input til, hvordan sagen vurderes løbende med mere information. </a:t>
            </a:r>
            <a:endParaRPr lang="da-DK" dirty="0"/>
          </a:p>
          <a:p>
            <a:endParaRPr lang="da-DK" dirty="0"/>
          </a:p>
        </p:txBody>
      </p:sp>
      <p:sp>
        <p:nvSpPr>
          <p:cNvPr id="4" name="Pladsholder til slidenummer 3"/>
          <p:cNvSpPr>
            <a:spLocks noGrp="1"/>
          </p:cNvSpPr>
          <p:nvPr>
            <p:ph type="sldNum" sz="quarter" idx="10"/>
          </p:nvPr>
        </p:nvSpPr>
        <p:spPr/>
        <p:txBody>
          <a:bodyPr/>
          <a:lstStyle/>
          <a:p>
            <a:fld id="{818EB47E-3AB3-4411-B73B-6A119FFAD9E3}" type="slidenum">
              <a:rPr lang="da-DK" smtClean="0"/>
              <a:t>26</a:t>
            </a:fld>
            <a:endParaRPr lang="da-DK"/>
          </a:p>
        </p:txBody>
      </p:sp>
    </p:spTree>
    <p:extLst>
      <p:ext uri="{BB962C8B-B14F-4D97-AF65-F5344CB8AC3E}">
        <p14:creationId xmlns:p14="http://schemas.microsoft.com/office/powerpoint/2010/main" val="415616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BA45F0A-6564-42B4-8317-721DD9DC9A11}" type="slidenum">
              <a:rPr lang="da-DK" smtClean="0"/>
              <a:t>28</a:t>
            </a:fld>
            <a:endParaRPr lang="da-DK"/>
          </a:p>
        </p:txBody>
      </p:sp>
    </p:spTree>
    <p:extLst>
      <p:ext uri="{BB962C8B-B14F-4D97-AF65-F5344CB8AC3E}">
        <p14:creationId xmlns:p14="http://schemas.microsoft.com/office/powerpoint/2010/main" val="417868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BA45F0A-6564-42B4-8317-721DD9DC9A11}" type="slidenum">
              <a:rPr lang="da-DK" smtClean="0"/>
              <a:t>29</a:t>
            </a:fld>
            <a:endParaRPr lang="da-DK"/>
          </a:p>
        </p:txBody>
      </p:sp>
    </p:spTree>
    <p:extLst>
      <p:ext uri="{BB962C8B-B14F-4D97-AF65-F5344CB8AC3E}">
        <p14:creationId xmlns:p14="http://schemas.microsoft.com/office/powerpoint/2010/main" val="243097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18EB47E-3AB3-4411-B73B-6A119FFAD9E3}" type="slidenum">
              <a:rPr lang="da-DK" smtClean="0"/>
              <a:t>35</a:t>
            </a:fld>
            <a:endParaRPr lang="da-DK"/>
          </a:p>
        </p:txBody>
      </p:sp>
    </p:spTree>
    <p:extLst>
      <p:ext uri="{BB962C8B-B14F-4D97-AF65-F5344CB8AC3E}">
        <p14:creationId xmlns:p14="http://schemas.microsoft.com/office/powerpoint/2010/main" val="2266480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Disse to lægemidler har samme styrke: 50 mg. Men… </a:t>
            </a:r>
            <a:r>
              <a:rPr lang="da-DK" sz="1200" dirty="0" err="1"/>
              <a:t>AmBisome</a:t>
            </a:r>
            <a:r>
              <a:rPr lang="da-DK" sz="1200" dirty="0"/>
              <a:t> er </a:t>
            </a:r>
            <a:r>
              <a:rPr lang="da-DK" sz="1200" dirty="0" err="1"/>
              <a:t>liposombundet</a:t>
            </a:r>
            <a:r>
              <a:rPr lang="da-DK" sz="1200" dirty="0"/>
              <a:t>, hvorfor dosisanbefalingerne (og tolerancen) meget højere end for </a:t>
            </a:r>
            <a:r>
              <a:rPr lang="da-DK" sz="1200" dirty="0" err="1"/>
              <a:t>Fungizone</a:t>
            </a:r>
            <a:r>
              <a:rPr lang="da-DK" sz="1200" dirty="0"/>
              <a:t>. </a:t>
            </a:r>
          </a:p>
          <a:p>
            <a:pPr marL="0" indent="0">
              <a:buNone/>
            </a:pPr>
            <a:r>
              <a:rPr lang="da-DK" sz="1200" dirty="0" err="1"/>
              <a:t>AmBisome</a:t>
            </a:r>
            <a:r>
              <a:rPr lang="da-DK" sz="1200" dirty="0"/>
              <a:t> er </a:t>
            </a:r>
            <a:r>
              <a:rPr lang="da-DK" sz="1200" dirty="0" err="1"/>
              <a:t>liposombundet</a:t>
            </a:r>
            <a:r>
              <a:rPr lang="da-DK" sz="1200" dirty="0"/>
              <a:t>, hvorfor dosisanbefalingerne (og tolerancen) meget højere end for </a:t>
            </a:r>
            <a:r>
              <a:rPr lang="da-DK" sz="1200" dirty="0" err="1"/>
              <a:t>Fungizone</a:t>
            </a:r>
            <a:r>
              <a:rPr lang="da-DK" sz="1200" dirty="0"/>
              <a:t>. </a:t>
            </a:r>
          </a:p>
          <a:p>
            <a:endParaRPr lang="da-DK" sz="1200" dirty="0"/>
          </a:p>
          <a:p>
            <a:r>
              <a:rPr lang="da-DK" sz="1200" dirty="0"/>
              <a:t>Dosisanbefaling </a:t>
            </a:r>
            <a:r>
              <a:rPr lang="da-DK" sz="1200" dirty="0" err="1"/>
              <a:t>Ambisome</a:t>
            </a:r>
            <a:r>
              <a:rPr lang="da-DK" sz="1200" dirty="0"/>
              <a:t>: Normalt 1-3 mg/kg dagligt.</a:t>
            </a:r>
          </a:p>
          <a:p>
            <a:r>
              <a:rPr lang="da-DK" sz="1200" dirty="0"/>
              <a:t>Dosisanbefaling </a:t>
            </a:r>
            <a:r>
              <a:rPr lang="da-DK" sz="1200" dirty="0" err="1"/>
              <a:t>Fungizone</a:t>
            </a:r>
            <a:r>
              <a:rPr lang="da-DK" sz="1200" dirty="0"/>
              <a:t>: 0,25 mg/kg og MAX 1,5 mg/kg, ved meget svære infektioner. </a:t>
            </a:r>
          </a:p>
          <a:p>
            <a:endParaRPr lang="da-DK" sz="1200" dirty="0"/>
          </a:p>
          <a:p>
            <a:r>
              <a:rPr lang="da-DK" sz="1200" dirty="0" err="1"/>
              <a:t>AmBisome</a:t>
            </a:r>
            <a:r>
              <a:rPr lang="da-DK" sz="1200" dirty="0"/>
              <a:t>: Gives som langsom intravenøs infusion i løbet af 30-60 minutter</a:t>
            </a:r>
          </a:p>
          <a:p>
            <a:r>
              <a:rPr lang="da-DK" sz="1200" dirty="0" err="1"/>
              <a:t>Fungizone</a:t>
            </a:r>
            <a:r>
              <a:rPr lang="da-DK" sz="1200" dirty="0"/>
              <a:t>: Langsom intravenøs infusion i løbet af mindst 2, men helst 6 timer.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endParaRPr lang="da-DK" dirty="0"/>
          </a:p>
        </p:txBody>
      </p:sp>
      <p:sp>
        <p:nvSpPr>
          <p:cNvPr id="4" name="Pladsholder til slidenummer 3"/>
          <p:cNvSpPr>
            <a:spLocks noGrp="1"/>
          </p:cNvSpPr>
          <p:nvPr>
            <p:ph type="sldNum" sz="quarter" idx="5"/>
          </p:nvPr>
        </p:nvSpPr>
        <p:spPr/>
        <p:txBody>
          <a:bodyPr/>
          <a:lstStyle/>
          <a:p>
            <a:fld id="{CBA45F0A-6564-42B4-8317-721DD9DC9A11}" type="slidenum">
              <a:rPr lang="da-DK" smtClean="0"/>
              <a:t>36</a:t>
            </a:fld>
            <a:endParaRPr lang="da-DK"/>
          </a:p>
        </p:txBody>
      </p:sp>
    </p:spTree>
    <p:extLst>
      <p:ext uri="{BB962C8B-B14F-4D97-AF65-F5344CB8AC3E}">
        <p14:creationId xmlns:p14="http://schemas.microsoft.com/office/powerpoint/2010/main" val="338074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Antallet af indberetninger omhandlende afhængighed</a:t>
            </a:r>
            <a:r>
              <a:rPr lang="da-DK" baseline="0" dirty="0"/>
              <a:t> var meget lavt ind til problemstillingen kom i medierne. </a:t>
            </a:r>
          </a:p>
          <a:p>
            <a:r>
              <a:rPr lang="da-DK" baseline="0" dirty="0"/>
              <a:t>Herefter steg antallet.</a:t>
            </a:r>
          </a:p>
          <a:p>
            <a:r>
              <a:rPr lang="da-DK" baseline="0" dirty="0"/>
              <a:t>Frem til 2016 var antallet: 28</a:t>
            </a:r>
          </a:p>
          <a:p>
            <a:r>
              <a:rPr lang="da-DK" baseline="0" dirty="0"/>
              <a:t>I 2016: 2</a:t>
            </a:r>
          </a:p>
          <a:p>
            <a:r>
              <a:rPr lang="da-DK" baseline="0" dirty="0"/>
              <a:t>I 2017 ind til den skærpede indberetningspligt blev indført: 32 </a:t>
            </a:r>
          </a:p>
          <a:p>
            <a:r>
              <a:rPr lang="da-DK" baseline="0" dirty="0"/>
              <a:t>I 2017 efter den skærpede indberetningspligt blev indført: 47 – den skærpede indberetningspligt blev indført 11. september 2017.</a:t>
            </a:r>
          </a:p>
          <a:p>
            <a:r>
              <a:rPr lang="da-DK" baseline="0" dirty="0"/>
              <a:t>I 2018: 40 frem til og med 10. september 2018.</a:t>
            </a:r>
          </a:p>
          <a:p>
            <a:endParaRPr lang="da-DK" baseline="0" dirty="0"/>
          </a:p>
          <a:p>
            <a:r>
              <a:rPr lang="da-DK" baseline="0" dirty="0"/>
              <a:t>Links til nyheder/publikationer: </a:t>
            </a:r>
          </a:p>
          <a:p>
            <a:r>
              <a:rPr lang="da-DK" b="1" dirty="0" err="1"/>
              <a:t>Tramadol</a:t>
            </a:r>
            <a:r>
              <a:rPr lang="da-DK" b="1" dirty="0"/>
              <a:t>: Det er vigtigt, at vi får indberetninger om bivirkninger: </a:t>
            </a:r>
            <a:r>
              <a:rPr lang="da-DK" b="0" dirty="0"/>
              <a:t>https://laegemiddelstyrelsen.dk/da/nyheder/2017/tramadol-det-er-vigtigt,-at-vi-faar-indberetninger-om-bivirkninger/</a:t>
            </a:r>
          </a:p>
          <a:p>
            <a:r>
              <a:rPr lang="da-DK" b="1" dirty="0"/>
              <a:t>Ny udleveringsstatus for visse opioider træder i kraft den 1. januar 2018: </a:t>
            </a:r>
            <a:r>
              <a:rPr lang="da-DK" b="0" dirty="0"/>
              <a:t>https://laegemiddelstyrelsen.dk/da/nyheder/2017/ny-udleveringsstatus-for-visse-opioider-traeder-i-kraft-den-1-januar-2018/</a:t>
            </a:r>
          </a:p>
          <a:p>
            <a:r>
              <a:rPr lang="da-DK" b="1" dirty="0"/>
              <a:t>Bivirkningsindberetninger om afhængighed ved </a:t>
            </a:r>
            <a:r>
              <a:rPr lang="da-DK" b="1" dirty="0" err="1"/>
              <a:t>tramadol</a:t>
            </a:r>
            <a:r>
              <a:rPr lang="da-DK" b="1" dirty="0"/>
              <a:t>: </a:t>
            </a:r>
            <a:r>
              <a:rPr lang="da-DK" b="0" dirty="0"/>
              <a:t>https://laegemiddelstyrelsen.dk/da/udgivelser/2018/bivirkningsindberetninger-om-afhaengighed-ved-tramadol/</a:t>
            </a:r>
          </a:p>
          <a:p>
            <a:r>
              <a:rPr lang="da-DK" b="1" dirty="0"/>
              <a:t>Rapport bivirkningsindberetninger om afhængighed ved </a:t>
            </a:r>
            <a:r>
              <a:rPr lang="da-DK" b="1" dirty="0" err="1"/>
              <a:t>tramadol</a:t>
            </a:r>
            <a:r>
              <a:rPr lang="da-DK" b="1" dirty="0"/>
              <a:t>: </a:t>
            </a:r>
            <a:r>
              <a:rPr lang="da-DK" b="0" dirty="0"/>
              <a:t>https://laegemiddelstyrelsen.dk/da/nyheder/2018/ny-rapport-om-bivirkningsindberetninger-om-den-smertestillende-medicin-tramadol/~/media/EA458B367F9B47769FA0A860D8DF10A5.ashx</a:t>
            </a:r>
          </a:p>
          <a:p>
            <a:endParaRPr lang="da-DK" b="0" dirty="0"/>
          </a:p>
          <a:p>
            <a:r>
              <a:rPr lang="da-DK" b="0" dirty="0"/>
              <a:t>OBS det er muligt at abonnere på nyhedsbreve fra Lægemiddelstyrelsen, herunder </a:t>
            </a:r>
            <a:r>
              <a:rPr lang="da-DK" b="0" dirty="0" err="1"/>
              <a:t>bl.a.”Nyt</a:t>
            </a:r>
            <a:r>
              <a:rPr lang="da-DK" b="0" dirty="0"/>
              <a:t> om lægemiddelovervågning”. Du kan tilmelde dig abonnement her: https://laegemiddelstyrelsen.dk/da/nyheder/abonner/ </a:t>
            </a:r>
          </a:p>
          <a:p>
            <a:endParaRPr lang="da-DK" b="0" baseline="0" dirty="0"/>
          </a:p>
          <a:p>
            <a:endParaRPr lang="da-DK" baseline="0" dirty="0"/>
          </a:p>
          <a:p>
            <a:endParaRPr lang="da-DK" dirty="0"/>
          </a:p>
        </p:txBody>
      </p:sp>
      <p:sp>
        <p:nvSpPr>
          <p:cNvPr id="4" name="Pladsholder til slidenummer 3"/>
          <p:cNvSpPr>
            <a:spLocks noGrp="1"/>
          </p:cNvSpPr>
          <p:nvPr>
            <p:ph type="sldNum" sz="quarter" idx="10"/>
          </p:nvPr>
        </p:nvSpPr>
        <p:spPr/>
        <p:txBody>
          <a:bodyPr/>
          <a:lstStyle/>
          <a:p>
            <a:fld id="{818EB47E-3AB3-4411-B73B-6A119FFAD9E3}" type="slidenum">
              <a:rPr lang="da-DK" smtClean="0"/>
              <a:t>39</a:t>
            </a:fld>
            <a:endParaRPr lang="da-DK"/>
          </a:p>
        </p:txBody>
      </p:sp>
    </p:spTree>
    <p:extLst>
      <p:ext uri="{BB962C8B-B14F-4D97-AF65-F5344CB8AC3E}">
        <p14:creationId xmlns:p14="http://schemas.microsoft.com/office/powerpoint/2010/main" val="4158442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Fra artiklen ” </a:t>
            </a:r>
            <a:r>
              <a:rPr lang="en-US" sz="1200" dirty="0"/>
              <a:t>Use of tramadol and other analgesics following media attention and risk minimization actions from regulators: a Danish nationwide drug utilization </a:t>
            </a:r>
            <a:r>
              <a:rPr lang="en-US" sz="1200"/>
              <a:t>study “: </a:t>
            </a:r>
            <a:endParaRPr lang="da-DK" sz="1200" dirty="0"/>
          </a:p>
          <a:p>
            <a:endParaRPr lang="da-DK" baseline="0" dirty="0"/>
          </a:p>
          <a:p>
            <a:endParaRPr lang="da-DK" dirty="0"/>
          </a:p>
        </p:txBody>
      </p:sp>
      <p:sp>
        <p:nvSpPr>
          <p:cNvPr id="4" name="Pladsholder til slidenummer 3"/>
          <p:cNvSpPr>
            <a:spLocks noGrp="1"/>
          </p:cNvSpPr>
          <p:nvPr>
            <p:ph type="sldNum" sz="quarter" idx="10"/>
          </p:nvPr>
        </p:nvSpPr>
        <p:spPr/>
        <p:txBody>
          <a:bodyPr/>
          <a:lstStyle/>
          <a:p>
            <a:fld id="{818EB47E-3AB3-4411-B73B-6A119FFAD9E3}" type="slidenum">
              <a:rPr lang="da-DK" smtClean="0"/>
              <a:t>40</a:t>
            </a:fld>
            <a:endParaRPr lang="da-DK"/>
          </a:p>
        </p:txBody>
      </p:sp>
    </p:spTree>
    <p:extLst>
      <p:ext uri="{BB962C8B-B14F-4D97-AF65-F5344CB8AC3E}">
        <p14:creationId xmlns:p14="http://schemas.microsoft.com/office/powerpoint/2010/main" val="3409835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18EB47E-3AB3-4411-B73B-6A119FFAD9E3}" type="slidenum">
              <a:rPr lang="da-DK" smtClean="0"/>
              <a:t>41</a:t>
            </a:fld>
            <a:endParaRPr lang="da-DK"/>
          </a:p>
        </p:txBody>
      </p:sp>
    </p:spTree>
    <p:extLst>
      <p:ext uri="{BB962C8B-B14F-4D97-AF65-F5344CB8AC3E}">
        <p14:creationId xmlns:p14="http://schemas.microsoft.com/office/powerpoint/2010/main" val="101651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18EB47E-3AB3-4411-B73B-6A119FFAD9E3}" type="slidenum">
              <a:rPr lang="da-DK" smtClean="0"/>
              <a:t>5</a:t>
            </a:fld>
            <a:endParaRPr lang="da-DK"/>
          </a:p>
        </p:txBody>
      </p:sp>
    </p:spTree>
    <p:extLst>
      <p:ext uri="{BB962C8B-B14F-4D97-AF65-F5344CB8AC3E}">
        <p14:creationId xmlns:p14="http://schemas.microsoft.com/office/powerpoint/2010/main" val="312739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Listen over humane lægemidler med skærpet indberetningspligt opdateres hver 2. mandag.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Link: https://laegemiddelstyrelsen.dk/da/bivirkninger/bivirkninger-ved-medicin/medicin-med-skaerpet-indberetningspligt/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Med nye lægemidler menes original præparater og ikke generiske lægemidler. </a:t>
            </a:r>
          </a:p>
          <a:p>
            <a:endParaRPr lang="da-DK" dirty="0"/>
          </a:p>
        </p:txBody>
      </p:sp>
      <p:sp>
        <p:nvSpPr>
          <p:cNvPr id="4" name="Pladsholder til slidenummer 3"/>
          <p:cNvSpPr>
            <a:spLocks noGrp="1"/>
          </p:cNvSpPr>
          <p:nvPr>
            <p:ph type="sldNum" sz="quarter" idx="5"/>
          </p:nvPr>
        </p:nvSpPr>
        <p:spPr/>
        <p:txBody>
          <a:bodyPr/>
          <a:lstStyle/>
          <a:p>
            <a:fld id="{CBA45F0A-6564-42B4-8317-721DD9DC9A11}" type="slidenum">
              <a:rPr lang="da-DK" smtClean="0"/>
              <a:t>6</a:t>
            </a:fld>
            <a:endParaRPr lang="da-DK"/>
          </a:p>
        </p:txBody>
      </p:sp>
    </p:spTree>
    <p:extLst>
      <p:ext uri="{BB962C8B-B14F-4D97-AF65-F5344CB8AC3E}">
        <p14:creationId xmlns:p14="http://schemas.microsoft.com/office/powerpoint/2010/main" val="126233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Lægemiddelstyrelsen har i forbindelse med COVID-19 udviklet en COVID-19 HCP blanket, der kan anvendes ved indberetning af en formodet bivirkning til COVID-19 vaccinerne. </a:t>
            </a:r>
          </a:p>
        </p:txBody>
      </p:sp>
      <p:sp>
        <p:nvSpPr>
          <p:cNvPr id="4" name="Pladsholder til slidenummer 3"/>
          <p:cNvSpPr>
            <a:spLocks noGrp="1"/>
          </p:cNvSpPr>
          <p:nvPr>
            <p:ph type="sldNum" sz="quarter" idx="5"/>
          </p:nvPr>
        </p:nvSpPr>
        <p:spPr/>
        <p:txBody>
          <a:bodyPr/>
          <a:lstStyle/>
          <a:p>
            <a:fld id="{CBA45F0A-6564-42B4-8317-721DD9DC9A11}" type="slidenum">
              <a:rPr lang="da-DK" smtClean="0"/>
              <a:t>12</a:t>
            </a:fld>
            <a:endParaRPr lang="da-DK"/>
          </a:p>
        </p:txBody>
      </p:sp>
    </p:spTree>
    <p:extLst>
      <p:ext uri="{BB962C8B-B14F-4D97-AF65-F5344CB8AC3E}">
        <p14:creationId xmlns:p14="http://schemas.microsoft.com/office/powerpoint/2010/main" val="425283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BA45F0A-6564-42B4-8317-721DD9DC9A11}" type="slidenum">
              <a:rPr lang="da-DK" smtClean="0"/>
              <a:t>18</a:t>
            </a:fld>
            <a:endParaRPr lang="da-DK"/>
          </a:p>
        </p:txBody>
      </p:sp>
    </p:spTree>
    <p:extLst>
      <p:ext uri="{BB962C8B-B14F-4D97-AF65-F5344CB8AC3E}">
        <p14:creationId xmlns:p14="http://schemas.microsoft.com/office/powerpoint/2010/main" val="226606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a-DK" dirty="0"/>
              <a:t>Hvis bivirkningen ikke er beskrevet i SPC, bør de relevante bivirkningsindberetninger som minimum gennemgås med hensyn til nedenstående med henblik på at vurdere mulig kausalitet</a:t>
            </a:r>
          </a:p>
        </p:txBody>
      </p:sp>
      <p:sp>
        <p:nvSpPr>
          <p:cNvPr id="4" name="Pladsholder til slidenummer 3"/>
          <p:cNvSpPr>
            <a:spLocks noGrp="1"/>
          </p:cNvSpPr>
          <p:nvPr>
            <p:ph type="sldNum" sz="quarter" idx="10"/>
          </p:nvPr>
        </p:nvSpPr>
        <p:spPr/>
        <p:txBody>
          <a:bodyPr/>
          <a:lstStyle/>
          <a:p>
            <a:fld id="{818EB47E-3AB3-4411-B73B-6A119FFAD9E3}" type="slidenum">
              <a:rPr lang="da-DK" smtClean="0"/>
              <a:t>21</a:t>
            </a:fld>
            <a:endParaRPr lang="da-DK"/>
          </a:p>
        </p:txBody>
      </p:sp>
    </p:spTree>
    <p:extLst>
      <p:ext uri="{BB962C8B-B14F-4D97-AF65-F5344CB8AC3E}">
        <p14:creationId xmlns:p14="http://schemas.microsoft.com/office/powerpoint/2010/main" val="182514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18EB47E-3AB3-4411-B73B-6A119FFAD9E3}" type="slidenum">
              <a:rPr lang="da-DK" smtClean="0"/>
              <a:t>22</a:t>
            </a:fld>
            <a:endParaRPr lang="da-DK"/>
          </a:p>
        </p:txBody>
      </p:sp>
    </p:spTree>
    <p:extLst>
      <p:ext uri="{BB962C8B-B14F-4D97-AF65-F5344CB8AC3E}">
        <p14:creationId xmlns:p14="http://schemas.microsoft.com/office/powerpoint/2010/main" val="101366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Vurderes som </a:t>
            </a:r>
            <a:r>
              <a:rPr lang="da-DK" dirty="0" err="1"/>
              <a:t>Unclassified</a:t>
            </a:r>
            <a:r>
              <a:rPr lang="da-DK" dirty="0"/>
              <a:t>/</a:t>
            </a:r>
            <a:r>
              <a:rPr lang="da-DK" dirty="0" err="1"/>
              <a:t>Unclassifiable</a:t>
            </a:r>
            <a:r>
              <a:rPr lang="da-DK" dirty="0"/>
              <a:t>.</a:t>
            </a:r>
            <a:r>
              <a:rPr lang="da-DK" baseline="0" dirty="0"/>
              <a:t> </a:t>
            </a:r>
          </a:p>
          <a:p>
            <a:r>
              <a:rPr lang="da-DK" baseline="0" dirty="0"/>
              <a:t>Vi ved intet om hvilken form for nyrepåvirkning der er tale om. </a:t>
            </a:r>
          </a:p>
          <a:p>
            <a:r>
              <a:rPr lang="da-DK" baseline="0" dirty="0"/>
              <a:t>Vi kender ikke Time To </a:t>
            </a:r>
            <a:r>
              <a:rPr lang="da-DK" baseline="0" dirty="0" err="1"/>
              <a:t>Onset</a:t>
            </a:r>
            <a:r>
              <a:rPr lang="da-DK" baseline="0" dirty="0"/>
              <a:t> (TTO)</a:t>
            </a:r>
          </a:p>
          <a:p>
            <a:r>
              <a:rPr lang="da-DK" baseline="0" dirty="0"/>
              <a:t>Vi kender ikke dosis</a:t>
            </a:r>
          </a:p>
          <a:p>
            <a:r>
              <a:rPr lang="da-DK" baseline="0" dirty="0"/>
              <a:t>Vi har ikke noget understøttende data</a:t>
            </a:r>
          </a:p>
          <a:p>
            <a:r>
              <a:rPr lang="da-DK" baseline="0" dirty="0"/>
              <a:t>Vi kender ikke patientens status</a:t>
            </a:r>
          </a:p>
          <a:p>
            <a:endParaRPr lang="da-DK" baseline="0" dirty="0"/>
          </a:p>
          <a:p>
            <a:endParaRPr lang="da-DK" baseline="0" dirty="0"/>
          </a:p>
          <a:p>
            <a:r>
              <a:rPr lang="da-DK" dirty="0"/>
              <a:t>Hvad er minimumskriterierne</a:t>
            </a:r>
          </a:p>
          <a:p>
            <a:pPr marL="342900" indent="-342900">
              <a:buAutoNum type="arabicPeriod"/>
            </a:pPr>
            <a:r>
              <a:rPr lang="da-DK" baseline="0" dirty="0"/>
              <a:t>Hvilke oplysninger om patienten tænker I kunne være relevante når man skal kausalitetsvurdere en bivirkning</a:t>
            </a:r>
          </a:p>
          <a:p>
            <a:pPr marL="887288" lvl="1" indent="-342900">
              <a:buAutoNum type="arabicPeriod"/>
            </a:pPr>
            <a:r>
              <a:rPr lang="da-DK" baseline="0" dirty="0"/>
              <a:t>Køn, alder, </a:t>
            </a:r>
            <a:r>
              <a:rPr lang="da-DK" baseline="0" dirty="0" err="1"/>
              <a:t>co</a:t>
            </a:r>
            <a:r>
              <a:rPr lang="da-DK" baseline="0" dirty="0"/>
              <a:t>-mobilitet, medicinsk behandling (anden end det mistænkte), har patienten oplevet noget lignende tidligere</a:t>
            </a:r>
          </a:p>
          <a:p>
            <a:pPr marL="342900" lvl="0" indent="-342900">
              <a:buAutoNum type="arabicPeriod"/>
            </a:pPr>
            <a:r>
              <a:rPr lang="da-DK" baseline="0" dirty="0"/>
              <a:t>Hvilke oplysninger om den mistænkte medicin tænker I kunne være relevante</a:t>
            </a:r>
          </a:p>
          <a:p>
            <a:pPr marL="887288" lvl="1" indent="-342900">
              <a:buAutoNum type="arabicPeriod"/>
            </a:pPr>
            <a:r>
              <a:rPr lang="da-DK" baseline="0" dirty="0"/>
              <a:t>Behandlingsperiode, dosis</a:t>
            </a:r>
          </a:p>
          <a:p>
            <a:pPr marL="342900" lvl="0" indent="-342900">
              <a:buAutoNum type="arabicPeriod"/>
            </a:pPr>
            <a:r>
              <a:rPr lang="da-DK" baseline="0" dirty="0"/>
              <a:t>Hvilke oplysninger om den formodede bivirkning tænker I kunne være relevant</a:t>
            </a:r>
          </a:p>
          <a:p>
            <a:pPr marL="887288" lvl="1" indent="-342900">
              <a:buAutoNum type="arabicPeriod"/>
            </a:pPr>
            <a:r>
              <a:rPr lang="da-DK" baseline="0" dirty="0"/>
              <a:t>Hvornår startede den, er den stoppet efter man stoppede behandlingen, har patienten oplevet det tidligere</a:t>
            </a:r>
          </a:p>
          <a:p>
            <a:pPr marL="342900" lvl="0" indent="-342900">
              <a:buAutoNum type="arabicPeriod"/>
            </a:pPr>
            <a:r>
              <a:rPr lang="da-DK" baseline="0" dirty="0"/>
              <a:t>Hvorfor en kontaktbar indberetter?</a:t>
            </a:r>
          </a:p>
          <a:p>
            <a:pPr marL="887288" lvl="1" indent="-342900">
              <a:buAutoNum type="arabicPeriod"/>
            </a:pPr>
            <a:r>
              <a:rPr lang="da-DK" baseline="0" dirty="0"/>
              <a:t>Validitet, mulighed for opfølgende spørgsmål</a:t>
            </a:r>
          </a:p>
          <a:p>
            <a:pPr marL="342900" lvl="0" indent="-342900">
              <a:buAutoNum type="arabicPeriod"/>
            </a:pPr>
            <a:endParaRPr lang="da-DK" baseline="0" dirty="0"/>
          </a:p>
          <a:p>
            <a:pPr marL="342900" lvl="0" indent="-342900">
              <a:buAutoNum type="arabicPeriod"/>
            </a:pPr>
            <a:r>
              <a:rPr lang="da-DK" baseline="0" dirty="0"/>
              <a:t>Hvad kunne ellers være interessant?</a:t>
            </a:r>
          </a:p>
          <a:p>
            <a:pPr marL="887288" lvl="1" indent="-342900">
              <a:buAutoNum type="arabicPeriod"/>
            </a:pPr>
            <a:r>
              <a:rPr lang="da-DK" baseline="0" dirty="0"/>
              <a:t>Blev der lavet undersøgelser? Er bivirkningen blevet verificeret? Er lægemiddelbehandlingen genoptaget…</a:t>
            </a:r>
            <a:endParaRPr lang="da-DK" dirty="0"/>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Denne opgave kan eventuelt laves som en, hvor de som undervises selv kommer med input til, hvordan sagen vurderes løbende med mere information. </a:t>
            </a:r>
            <a:endParaRPr lang="da-DK" dirty="0"/>
          </a:p>
          <a:p>
            <a:endParaRPr lang="da-DK" dirty="0"/>
          </a:p>
        </p:txBody>
      </p:sp>
      <p:sp>
        <p:nvSpPr>
          <p:cNvPr id="4" name="Pladsholder til slidenummer 3"/>
          <p:cNvSpPr>
            <a:spLocks noGrp="1"/>
          </p:cNvSpPr>
          <p:nvPr>
            <p:ph type="sldNum" sz="quarter" idx="10"/>
          </p:nvPr>
        </p:nvSpPr>
        <p:spPr/>
        <p:txBody>
          <a:bodyPr/>
          <a:lstStyle/>
          <a:p>
            <a:fld id="{818EB47E-3AB3-4411-B73B-6A119FFAD9E3}" type="slidenum">
              <a:rPr lang="da-DK" smtClean="0"/>
              <a:t>24</a:t>
            </a:fld>
            <a:endParaRPr lang="da-DK"/>
          </a:p>
        </p:txBody>
      </p:sp>
    </p:spTree>
    <p:extLst>
      <p:ext uri="{BB962C8B-B14F-4D97-AF65-F5344CB8AC3E}">
        <p14:creationId xmlns:p14="http://schemas.microsoft.com/office/powerpoint/2010/main" val="2432306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vil</a:t>
            </a:r>
            <a:r>
              <a:rPr lang="da-DK" baseline="0" dirty="0"/>
              <a:t> vurdering nok mere være </a:t>
            </a:r>
            <a:r>
              <a:rPr lang="da-DK" baseline="0" dirty="0" err="1"/>
              <a:t>possible</a:t>
            </a:r>
            <a:r>
              <a:rPr lang="da-DK" baseline="0" dirty="0"/>
              <a:t>, men der mangler stadig data før det vil kunne bidrage til et signal.</a:t>
            </a:r>
            <a:endParaRPr lang="da-DK" dirty="0"/>
          </a:p>
          <a:p>
            <a:endParaRPr lang="da-DK" dirty="0"/>
          </a:p>
          <a:p>
            <a:r>
              <a:rPr lang="da-DK" dirty="0"/>
              <a:t>Her får vi en smule mere at vide.</a:t>
            </a:r>
          </a:p>
          <a:p>
            <a:r>
              <a:rPr lang="da-DK" dirty="0"/>
              <a:t>Vi ved nu at TTO er kort</a:t>
            </a:r>
            <a:r>
              <a:rPr lang="da-DK" baseline="0" dirty="0"/>
              <a:t> og i dette tilfælde sandsynliggør en sammenhæng (varierer alt efter farmakologisk virkning og sygdommens fysiologi)</a:t>
            </a:r>
          </a:p>
          <a:p>
            <a:r>
              <a:rPr lang="da-DK" baseline="0" dirty="0"/>
              <a:t>Vi ved nu også at kvinden ingen anden sygdom har, der kan forklare bivirkningen. </a:t>
            </a:r>
          </a:p>
          <a:p>
            <a:r>
              <a:rPr lang="da-DK" baseline="0" dirty="0"/>
              <a:t>Vi ved dog stadig ikke hvilken nyrepåvirkning der er tale om. </a:t>
            </a:r>
          </a:p>
          <a:p>
            <a:endParaRPr lang="da-DK" baseline="0" dirty="0"/>
          </a:p>
          <a:p>
            <a:r>
              <a:rPr lang="da-DK" baseline="0" dirty="0"/>
              <a:t>Denne opgave kan eventuelt laves som en, hvor de som undervises selv kommer med input til, hvordan sagen vurderes løbende med mere information. </a:t>
            </a:r>
            <a:endParaRPr lang="da-DK" dirty="0"/>
          </a:p>
        </p:txBody>
      </p:sp>
      <p:sp>
        <p:nvSpPr>
          <p:cNvPr id="4" name="Pladsholder til slidenummer 3"/>
          <p:cNvSpPr>
            <a:spLocks noGrp="1"/>
          </p:cNvSpPr>
          <p:nvPr>
            <p:ph type="sldNum" sz="quarter" idx="10"/>
          </p:nvPr>
        </p:nvSpPr>
        <p:spPr/>
        <p:txBody>
          <a:bodyPr/>
          <a:lstStyle/>
          <a:p>
            <a:fld id="{818EB47E-3AB3-4411-B73B-6A119FFAD9E3}" type="slidenum">
              <a:rPr lang="da-DK" smtClean="0"/>
              <a:t>25</a:t>
            </a:fld>
            <a:endParaRPr lang="da-DK"/>
          </a:p>
        </p:txBody>
      </p:sp>
    </p:spTree>
    <p:extLst>
      <p:ext uri="{BB962C8B-B14F-4D97-AF65-F5344CB8AC3E}">
        <p14:creationId xmlns:p14="http://schemas.microsoft.com/office/powerpoint/2010/main" val="390419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BA83C-EC60-4AFD-8DFB-71B9786F23E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91639C7-D61B-4801-B86C-E1A5D1B9A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94DA4FD-F3DA-4BD2-982F-71876192349C}"/>
              </a:ext>
            </a:extLst>
          </p:cNvPr>
          <p:cNvSpPr>
            <a:spLocks noGrp="1"/>
          </p:cNvSpPr>
          <p:nvPr>
            <p:ph type="dt" sz="half" idx="10"/>
          </p:nvPr>
        </p:nvSpPr>
        <p:spPr/>
        <p:txBody>
          <a:bodyPr/>
          <a:lstStyle/>
          <a:p>
            <a:fld id="{8B882262-E425-4678-91AF-A270B33A911B}" type="datetime2">
              <a:rPr lang="da-DK" smtClean="0"/>
              <a:t>8. januar 2021</a:t>
            </a:fld>
            <a:endParaRPr lang="da-DK"/>
          </a:p>
        </p:txBody>
      </p:sp>
      <p:sp>
        <p:nvSpPr>
          <p:cNvPr id="5" name="Pladsholder til sidefod 4">
            <a:extLst>
              <a:ext uri="{FF2B5EF4-FFF2-40B4-BE49-F238E27FC236}">
                <a16:creationId xmlns:a16="http://schemas.microsoft.com/office/drawing/2014/main" id="{1D4CC2C8-7C46-4E5E-841C-4B8AF0EF17B1}"/>
              </a:ext>
            </a:extLst>
          </p:cNvPr>
          <p:cNvSpPr>
            <a:spLocks noGrp="1"/>
          </p:cNvSpPr>
          <p:nvPr>
            <p:ph type="ftr" sz="quarter" idx="11"/>
          </p:nvPr>
        </p:nvSpPr>
        <p:spPr/>
        <p:txBody>
          <a:bodyPr/>
          <a:lstStyle/>
          <a:p>
            <a:r>
              <a:rPr lang="da-DK"/>
              <a:t>Årlig opfølgning på specialeplanen</a:t>
            </a:r>
          </a:p>
        </p:txBody>
      </p:sp>
      <p:sp>
        <p:nvSpPr>
          <p:cNvPr id="6" name="Pladsholder til slidenummer 5">
            <a:extLst>
              <a:ext uri="{FF2B5EF4-FFF2-40B4-BE49-F238E27FC236}">
                <a16:creationId xmlns:a16="http://schemas.microsoft.com/office/drawing/2014/main" id="{BDF75033-F15E-4C60-B572-163365CDA252}"/>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188474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B039B-9EAA-4253-834B-E227F411B46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7D0F33C-FE96-499C-B0B5-50992E556320}"/>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C657590-D748-4AA0-93F6-FD488A987259}"/>
              </a:ext>
            </a:extLst>
          </p:cNvPr>
          <p:cNvSpPr>
            <a:spLocks noGrp="1"/>
          </p:cNvSpPr>
          <p:nvPr>
            <p:ph type="dt" sz="half" idx="10"/>
          </p:nvPr>
        </p:nvSpPr>
        <p:spPr/>
        <p:txBody>
          <a:bodyPr/>
          <a:lstStyle/>
          <a:p>
            <a:fld id="{98981BBA-9963-4F4D-B87E-338C0D057ABB}" type="datetime2">
              <a:rPr lang="da-DK" smtClean="0"/>
              <a:t>8. januar 2021</a:t>
            </a:fld>
            <a:endParaRPr lang="da-DK"/>
          </a:p>
        </p:txBody>
      </p:sp>
      <p:sp>
        <p:nvSpPr>
          <p:cNvPr id="5" name="Pladsholder til sidefod 4">
            <a:extLst>
              <a:ext uri="{FF2B5EF4-FFF2-40B4-BE49-F238E27FC236}">
                <a16:creationId xmlns:a16="http://schemas.microsoft.com/office/drawing/2014/main" id="{772467DF-584E-44E3-B707-4021A5288359}"/>
              </a:ext>
            </a:extLst>
          </p:cNvPr>
          <p:cNvSpPr>
            <a:spLocks noGrp="1"/>
          </p:cNvSpPr>
          <p:nvPr>
            <p:ph type="ftr" sz="quarter" idx="11"/>
          </p:nvPr>
        </p:nvSpPr>
        <p:spPr/>
        <p:txBody>
          <a:bodyPr/>
          <a:lstStyle/>
          <a:p>
            <a:r>
              <a:rPr lang="da-DK"/>
              <a:t>Årlig opfølgning på specialeplanen</a:t>
            </a:r>
          </a:p>
        </p:txBody>
      </p:sp>
      <p:sp>
        <p:nvSpPr>
          <p:cNvPr id="6" name="Pladsholder til slidenummer 5">
            <a:extLst>
              <a:ext uri="{FF2B5EF4-FFF2-40B4-BE49-F238E27FC236}">
                <a16:creationId xmlns:a16="http://schemas.microsoft.com/office/drawing/2014/main" id="{4CDF06C9-D833-4648-97FA-3EB63C302EB3}"/>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5699458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B039B-9EAA-4253-834B-E227F411B46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7D0F33C-FE96-499C-B0B5-50992E556320}"/>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C657590-D748-4AA0-93F6-FD488A987259}"/>
              </a:ext>
            </a:extLst>
          </p:cNvPr>
          <p:cNvSpPr>
            <a:spLocks noGrp="1"/>
          </p:cNvSpPr>
          <p:nvPr>
            <p:ph type="dt" sz="half" idx="10"/>
          </p:nvPr>
        </p:nvSpPr>
        <p:spPr/>
        <p:txBody>
          <a:bodyPr/>
          <a:lstStyle/>
          <a:p>
            <a:fld id="{8932FFAB-CE36-4DBA-AE82-971DBCE86B3B}" type="datetimeFigureOut">
              <a:rPr lang="da-DK" smtClean="0"/>
              <a:t>06-10-2020</a:t>
            </a:fld>
            <a:endParaRPr lang="da-DK"/>
          </a:p>
        </p:txBody>
      </p:sp>
      <p:sp>
        <p:nvSpPr>
          <p:cNvPr id="5" name="Pladsholder til sidefod 4">
            <a:extLst>
              <a:ext uri="{FF2B5EF4-FFF2-40B4-BE49-F238E27FC236}">
                <a16:creationId xmlns:a16="http://schemas.microsoft.com/office/drawing/2014/main" id="{772467DF-584E-44E3-B707-4021A528835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CDF06C9-D833-4648-97FA-3EB63C302EB3}"/>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56994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2D2355F-3A3B-412D-98B5-DD129D57910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A7378CD-7EAF-427A-848F-F8F7BBF691B7}"/>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B08F824-D0C4-4D9C-B223-D540A7A1476A}"/>
              </a:ext>
            </a:extLst>
          </p:cNvPr>
          <p:cNvSpPr>
            <a:spLocks noGrp="1"/>
          </p:cNvSpPr>
          <p:nvPr>
            <p:ph type="dt" sz="half" idx="10"/>
          </p:nvPr>
        </p:nvSpPr>
        <p:spPr/>
        <p:txBody>
          <a:bodyPr/>
          <a:lstStyle/>
          <a:p>
            <a:fld id="{09123579-99C2-43D7-9747-B803DA0106F1}" type="datetime2">
              <a:rPr lang="da-DK" smtClean="0"/>
              <a:t>8. januar 2021</a:t>
            </a:fld>
            <a:endParaRPr lang="da-DK"/>
          </a:p>
        </p:txBody>
      </p:sp>
      <p:sp>
        <p:nvSpPr>
          <p:cNvPr id="5" name="Pladsholder til sidefod 4">
            <a:extLst>
              <a:ext uri="{FF2B5EF4-FFF2-40B4-BE49-F238E27FC236}">
                <a16:creationId xmlns:a16="http://schemas.microsoft.com/office/drawing/2014/main" id="{AFB12818-3DA2-4775-ADDD-534B49500DD7}"/>
              </a:ext>
            </a:extLst>
          </p:cNvPr>
          <p:cNvSpPr>
            <a:spLocks noGrp="1"/>
          </p:cNvSpPr>
          <p:nvPr>
            <p:ph type="ftr" sz="quarter" idx="11"/>
          </p:nvPr>
        </p:nvSpPr>
        <p:spPr/>
        <p:txBody>
          <a:bodyPr/>
          <a:lstStyle/>
          <a:p>
            <a:r>
              <a:rPr lang="da-DK"/>
              <a:t>Årlig opfølgning på specialeplanen</a:t>
            </a:r>
          </a:p>
        </p:txBody>
      </p:sp>
      <p:sp>
        <p:nvSpPr>
          <p:cNvPr id="6" name="Pladsholder til slidenummer 5">
            <a:extLst>
              <a:ext uri="{FF2B5EF4-FFF2-40B4-BE49-F238E27FC236}">
                <a16:creationId xmlns:a16="http://schemas.microsoft.com/office/drawing/2014/main" id="{F946EDD9-1E74-450F-A46C-E4F26EA50C17}"/>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1217797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2D2355F-3A3B-412D-98B5-DD129D57910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A7378CD-7EAF-427A-848F-F8F7BBF691B7}"/>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B08F824-D0C4-4D9C-B223-D540A7A1476A}"/>
              </a:ext>
            </a:extLst>
          </p:cNvPr>
          <p:cNvSpPr>
            <a:spLocks noGrp="1"/>
          </p:cNvSpPr>
          <p:nvPr>
            <p:ph type="dt" sz="half" idx="10"/>
          </p:nvPr>
        </p:nvSpPr>
        <p:spPr/>
        <p:txBody>
          <a:bodyPr/>
          <a:lstStyle/>
          <a:p>
            <a:fld id="{8932FFAB-CE36-4DBA-AE82-971DBCE86B3B}" type="datetimeFigureOut">
              <a:rPr lang="da-DK" smtClean="0"/>
              <a:t>06-10-2020</a:t>
            </a:fld>
            <a:endParaRPr lang="da-DK"/>
          </a:p>
        </p:txBody>
      </p:sp>
      <p:sp>
        <p:nvSpPr>
          <p:cNvPr id="5" name="Pladsholder til sidefod 4">
            <a:extLst>
              <a:ext uri="{FF2B5EF4-FFF2-40B4-BE49-F238E27FC236}">
                <a16:creationId xmlns:a16="http://schemas.microsoft.com/office/drawing/2014/main" id="{AFB12818-3DA2-4775-ADDD-534B49500DD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946EDD9-1E74-450F-A46C-E4F26EA50C17}"/>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121779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 mørk tekst">
    <p:spTree>
      <p:nvGrpSpPr>
        <p:cNvPr id="1" name=""/>
        <p:cNvGrpSpPr/>
        <p:nvPr/>
      </p:nvGrpSpPr>
      <p:grpSpPr>
        <a:xfrm>
          <a:off x="0" y="0"/>
          <a:ext cx="0" cy="0"/>
          <a:chOff x="0" y="0"/>
          <a:chExt cx="0" cy="0"/>
        </a:xfrm>
      </p:grpSpPr>
      <p:sp>
        <p:nvSpPr>
          <p:cNvPr id="2" name="Titel 1"/>
          <p:cNvSpPr>
            <a:spLocks noGrp="1"/>
          </p:cNvSpPr>
          <p:nvPr>
            <p:ph type="title"/>
          </p:nvPr>
        </p:nvSpPr>
        <p:spPr>
          <a:xfrm>
            <a:off x="323916" y="288000"/>
            <a:ext cx="11517001" cy="1260000"/>
          </a:xfrm>
        </p:spPr>
        <p:txBody>
          <a:body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0827714F-18F3-4973-86B8-06001CE2FDA1}" type="datetime2">
              <a:rPr lang="da-DK" smtClean="0"/>
              <a:t>8. januar 2021</a:t>
            </a:fld>
            <a:endParaRPr lang="da-DK"/>
          </a:p>
        </p:txBody>
      </p:sp>
      <p:sp>
        <p:nvSpPr>
          <p:cNvPr id="5" name="Pladsholder til sidefod 4"/>
          <p:cNvSpPr>
            <a:spLocks noGrp="1"/>
          </p:cNvSpPr>
          <p:nvPr>
            <p:ph type="ftr" sz="quarter" idx="11"/>
          </p:nvPr>
        </p:nvSpPr>
        <p:spPr/>
        <p:txBody>
          <a:bodyPr/>
          <a:lstStyle/>
          <a:p>
            <a:r>
              <a:rPr lang="da-DK"/>
              <a:t>Årlig opfølgning på specialeplanen</a:t>
            </a:r>
          </a:p>
        </p:txBody>
      </p:sp>
      <p:sp>
        <p:nvSpPr>
          <p:cNvPr id="6" name="Pladsholder til diasnummer 5"/>
          <p:cNvSpPr>
            <a:spLocks noGrp="1"/>
          </p:cNvSpPr>
          <p:nvPr>
            <p:ph type="sldNum" sz="quarter" idx="12"/>
          </p:nvPr>
        </p:nvSpPr>
        <p:spPr/>
        <p:txBody>
          <a:bodyPr/>
          <a:lstStyle/>
          <a:p>
            <a:fld id="{844601DB-ADF3-44C2-834B-2346477CC3E7}" type="slidenum">
              <a:rPr lang="da-DK" smtClean="0"/>
              <a:t>‹nr.›</a:t>
            </a:fld>
            <a:endParaRPr lang="da-DK"/>
          </a:p>
        </p:txBody>
      </p:sp>
      <p:sp>
        <p:nvSpPr>
          <p:cNvPr id="10" name="Pladsholder til tekst 9"/>
          <p:cNvSpPr>
            <a:spLocks noGrp="1"/>
          </p:cNvSpPr>
          <p:nvPr>
            <p:ph type="body" sz="quarter" idx="13"/>
          </p:nvPr>
        </p:nvSpPr>
        <p:spPr>
          <a:xfrm>
            <a:off x="323766" y="1583633"/>
            <a:ext cx="11517001" cy="4354992"/>
          </a:xfrm>
          <a:solidFill>
            <a:schemeClr val="bg2"/>
          </a:solidFill>
        </p:spPr>
        <p:txBody>
          <a:bodyPr/>
          <a:lstStyle>
            <a:lvl5pPr>
              <a:defRPr/>
            </a:lvl5pPr>
            <a:lvl6pPr>
              <a:defRPr/>
            </a:lvl6pPr>
            <a:lvl7pPr>
              <a:defRPr/>
            </a:lvl7pPr>
            <a:lvl8pPr>
              <a:defRPr/>
            </a:lvl8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0095635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Agenda - mørk tekst">
    <p:spTree>
      <p:nvGrpSpPr>
        <p:cNvPr id="1" name=""/>
        <p:cNvGrpSpPr/>
        <p:nvPr/>
      </p:nvGrpSpPr>
      <p:grpSpPr>
        <a:xfrm>
          <a:off x="0" y="0"/>
          <a:ext cx="0" cy="0"/>
          <a:chOff x="0" y="0"/>
          <a:chExt cx="0" cy="0"/>
        </a:xfrm>
      </p:grpSpPr>
      <p:sp>
        <p:nvSpPr>
          <p:cNvPr id="2" name="Titel 1"/>
          <p:cNvSpPr>
            <a:spLocks noGrp="1"/>
          </p:cNvSpPr>
          <p:nvPr>
            <p:ph type="title"/>
          </p:nvPr>
        </p:nvSpPr>
        <p:spPr>
          <a:xfrm>
            <a:off x="323916" y="288000"/>
            <a:ext cx="11517001" cy="1260000"/>
          </a:xfrm>
        </p:spPr>
        <p:txBody>
          <a:body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9F400C8A-C94A-4E99-83BF-9173ACA5BF30}" type="datetime2">
              <a:rPr lang="da-DK" smtClean="0"/>
              <a:t>6. oktober 2020</a:t>
            </a:fld>
            <a:endParaRPr lang="da-DK"/>
          </a:p>
        </p:txBody>
      </p:sp>
      <p:sp>
        <p:nvSpPr>
          <p:cNvPr id="5" name="Pladsholder til sidefod 4"/>
          <p:cNvSpPr>
            <a:spLocks noGrp="1"/>
          </p:cNvSpPr>
          <p:nvPr>
            <p:ph type="ftr" sz="quarter" idx="11"/>
          </p:nvPr>
        </p:nvSpPr>
        <p:spPr/>
        <p:txBody>
          <a:bodyPr/>
          <a:lstStyle/>
          <a:p>
            <a:r>
              <a:rPr lang="da-DK"/>
              <a:t>Årlig opfølgning på specialeplanen</a:t>
            </a:r>
          </a:p>
        </p:txBody>
      </p:sp>
      <p:sp>
        <p:nvSpPr>
          <p:cNvPr id="6" name="Pladsholder til diasnummer 5"/>
          <p:cNvSpPr>
            <a:spLocks noGrp="1"/>
          </p:cNvSpPr>
          <p:nvPr>
            <p:ph type="sldNum" sz="quarter" idx="12"/>
          </p:nvPr>
        </p:nvSpPr>
        <p:spPr/>
        <p:txBody>
          <a:bodyPr/>
          <a:lstStyle/>
          <a:p>
            <a:fld id="{844601DB-ADF3-44C2-834B-2346477CC3E7}" type="slidenum">
              <a:rPr lang="da-DK" smtClean="0"/>
              <a:t>‹nr.›</a:t>
            </a:fld>
            <a:endParaRPr lang="da-DK"/>
          </a:p>
        </p:txBody>
      </p:sp>
      <p:sp>
        <p:nvSpPr>
          <p:cNvPr id="10" name="Pladsholder til tekst 9"/>
          <p:cNvSpPr>
            <a:spLocks noGrp="1"/>
          </p:cNvSpPr>
          <p:nvPr>
            <p:ph type="body" sz="quarter" idx="13"/>
          </p:nvPr>
        </p:nvSpPr>
        <p:spPr>
          <a:xfrm>
            <a:off x="323766" y="1583633"/>
            <a:ext cx="11517001" cy="4354992"/>
          </a:xfrm>
          <a:solidFill>
            <a:schemeClr val="bg2"/>
          </a:solidFill>
        </p:spPr>
        <p:txBody>
          <a:bodyPr/>
          <a:lstStyle>
            <a:lvl5pPr>
              <a:defRPr/>
            </a:lvl5pPr>
            <a:lvl6pPr>
              <a:defRPr/>
            </a:lvl6pPr>
            <a:lvl7pPr>
              <a:defRPr/>
            </a:lvl7pPr>
            <a:lvl8pPr>
              <a:defRPr/>
            </a:lvl8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00956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 og foto - mørk tekst 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8EFBB9E1-71E4-43AF-BF2D-5315D07F05DD}" type="datetime2">
              <a:rPr lang="da-DK" smtClean="0"/>
              <a:t>8. januar 2021</a:t>
            </a:fld>
            <a:endParaRPr lang="da-DK"/>
          </a:p>
        </p:txBody>
      </p:sp>
      <p:sp>
        <p:nvSpPr>
          <p:cNvPr id="5" name="Pladsholder til sidefod 4"/>
          <p:cNvSpPr>
            <a:spLocks noGrp="1"/>
          </p:cNvSpPr>
          <p:nvPr>
            <p:ph type="ftr" sz="quarter" idx="11"/>
          </p:nvPr>
        </p:nvSpPr>
        <p:spPr/>
        <p:txBody>
          <a:bodyPr/>
          <a:lstStyle/>
          <a:p>
            <a:r>
              <a:rPr lang="da-DK"/>
              <a:t>Årlig opfølgning på specialeplanen</a:t>
            </a:r>
          </a:p>
        </p:txBody>
      </p:sp>
      <p:sp>
        <p:nvSpPr>
          <p:cNvPr id="6" name="Pladsholder til diasnummer 5"/>
          <p:cNvSpPr>
            <a:spLocks noGrp="1"/>
          </p:cNvSpPr>
          <p:nvPr>
            <p:ph type="sldNum" sz="quarter" idx="12"/>
          </p:nvPr>
        </p:nvSpPr>
        <p:spPr/>
        <p:txBody>
          <a:bodyPr/>
          <a:lstStyle/>
          <a:p>
            <a:fld id="{844601DB-ADF3-44C2-834B-2346477CC3E7}" type="slidenum">
              <a:rPr lang="da-DK" smtClean="0"/>
              <a:t>‹nr.›</a:t>
            </a:fld>
            <a:endParaRPr lang="da-DK"/>
          </a:p>
        </p:txBody>
      </p:sp>
      <p:sp>
        <p:nvSpPr>
          <p:cNvPr id="12" name="Pladsholder til billede 10"/>
          <p:cNvSpPr>
            <a:spLocks noGrp="1"/>
          </p:cNvSpPr>
          <p:nvPr>
            <p:ph type="pic" sz="quarter" idx="15" hasCustomPrompt="1"/>
          </p:nvPr>
        </p:nvSpPr>
        <p:spPr>
          <a:xfrm>
            <a:off x="6154198" y="1583633"/>
            <a:ext cx="5686518" cy="4354992"/>
          </a:xfrm>
        </p:spPr>
        <p:txBody>
          <a:bodyPr/>
          <a:lstStyle>
            <a:lvl1pPr marL="0" marR="0" indent="0" algn="l" defTabSz="1088449" rtl="0" eaLnBrk="1" fontAlgn="auto" latinLnBrk="0" hangingPunct="1">
              <a:lnSpc>
                <a:spcPts val="2299"/>
              </a:lnSpc>
              <a:spcBef>
                <a:spcPts val="0"/>
              </a:spcBef>
              <a:spcAft>
                <a:spcPts val="1049"/>
              </a:spcAft>
              <a:buClrTx/>
              <a:buSzTx/>
              <a:buFont typeface="Arial" panose="020B0604020202020204" pitchFamily="34" charset="0"/>
              <a:buNone/>
              <a:tabLst/>
              <a:defRPr sz="1200"/>
            </a:lvl1pPr>
          </a:lstStyle>
          <a:p>
            <a:r>
              <a:rPr lang="da-DK" dirty="0"/>
              <a:t>Indsæt billede med knappen ”Indsæt billede” på fanen ”Hjem”, i gruppen ”LMST dias billeder”. Vælg et billede beskåret som indholdsdias-billede.</a:t>
            </a:r>
          </a:p>
        </p:txBody>
      </p:sp>
      <p:sp>
        <p:nvSpPr>
          <p:cNvPr id="14" name="Pladsholder til tekst 9"/>
          <p:cNvSpPr>
            <a:spLocks noGrp="1"/>
          </p:cNvSpPr>
          <p:nvPr>
            <p:ph type="body" sz="quarter" idx="13"/>
          </p:nvPr>
        </p:nvSpPr>
        <p:spPr>
          <a:xfrm>
            <a:off x="323766" y="1583633"/>
            <a:ext cx="5686668" cy="4354992"/>
          </a:xfrm>
          <a:solidFill>
            <a:schemeClr val="bg2"/>
          </a:solidFill>
        </p:spPr>
        <p:txBody>
          <a:bodyPr/>
          <a:lstStyle>
            <a:lvl5pPr>
              <a:defRPr/>
            </a:lvl5pPr>
            <a:lvl6pPr>
              <a:defRPr/>
            </a:lvl6pPr>
            <a:lvl7pPr>
              <a:defRPr/>
            </a:lvl7pPr>
            <a:lvl8pPr>
              <a:defRPr/>
            </a:lvl8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9920115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ekst og foto - mørk tekst 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71D1A8B4-388E-45E4-9E3D-77F2A1D561B8}" type="datetime2">
              <a:rPr lang="da-DK" smtClean="0"/>
              <a:t>6. oktober 2020</a:t>
            </a:fld>
            <a:endParaRPr lang="da-DK"/>
          </a:p>
        </p:txBody>
      </p:sp>
      <p:sp>
        <p:nvSpPr>
          <p:cNvPr id="5" name="Pladsholder til sidefod 4"/>
          <p:cNvSpPr>
            <a:spLocks noGrp="1"/>
          </p:cNvSpPr>
          <p:nvPr>
            <p:ph type="ftr" sz="quarter" idx="11"/>
          </p:nvPr>
        </p:nvSpPr>
        <p:spPr/>
        <p:txBody>
          <a:bodyPr/>
          <a:lstStyle/>
          <a:p>
            <a:r>
              <a:rPr lang="da-DK"/>
              <a:t>Årlig opfølgning på specialeplanen</a:t>
            </a:r>
          </a:p>
        </p:txBody>
      </p:sp>
      <p:sp>
        <p:nvSpPr>
          <p:cNvPr id="6" name="Pladsholder til diasnummer 5"/>
          <p:cNvSpPr>
            <a:spLocks noGrp="1"/>
          </p:cNvSpPr>
          <p:nvPr>
            <p:ph type="sldNum" sz="quarter" idx="12"/>
          </p:nvPr>
        </p:nvSpPr>
        <p:spPr/>
        <p:txBody>
          <a:bodyPr/>
          <a:lstStyle/>
          <a:p>
            <a:fld id="{844601DB-ADF3-44C2-834B-2346477CC3E7}" type="slidenum">
              <a:rPr lang="da-DK" smtClean="0"/>
              <a:t>‹nr.›</a:t>
            </a:fld>
            <a:endParaRPr lang="da-DK"/>
          </a:p>
        </p:txBody>
      </p:sp>
      <p:sp>
        <p:nvSpPr>
          <p:cNvPr id="12" name="Pladsholder til billede 10"/>
          <p:cNvSpPr>
            <a:spLocks noGrp="1"/>
          </p:cNvSpPr>
          <p:nvPr>
            <p:ph type="pic" sz="quarter" idx="15" hasCustomPrompt="1"/>
          </p:nvPr>
        </p:nvSpPr>
        <p:spPr>
          <a:xfrm>
            <a:off x="6154198" y="1583633"/>
            <a:ext cx="5686518" cy="4354992"/>
          </a:xfrm>
        </p:spPr>
        <p:txBody>
          <a:bodyPr/>
          <a:lstStyle>
            <a:lvl1pPr marL="0" marR="0" indent="0" algn="l" defTabSz="1088449" rtl="0" eaLnBrk="1" fontAlgn="auto" latinLnBrk="0" hangingPunct="1">
              <a:lnSpc>
                <a:spcPts val="2299"/>
              </a:lnSpc>
              <a:spcBef>
                <a:spcPts val="0"/>
              </a:spcBef>
              <a:spcAft>
                <a:spcPts val="1049"/>
              </a:spcAft>
              <a:buClrTx/>
              <a:buSzTx/>
              <a:buFont typeface="Arial" panose="020B0604020202020204" pitchFamily="34" charset="0"/>
              <a:buNone/>
              <a:tabLst/>
              <a:defRPr sz="1200"/>
            </a:lvl1pPr>
          </a:lstStyle>
          <a:p>
            <a:r>
              <a:rPr lang="da-DK" dirty="0"/>
              <a:t>Indsæt billede med knappen ”Indsæt billede” på fanen ”Hjem”, i gruppen ”LMST dias billeder”. Vælg et billede beskåret som indholdsdias-billede.</a:t>
            </a:r>
          </a:p>
        </p:txBody>
      </p:sp>
      <p:sp>
        <p:nvSpPr>
          <p:cNvPr id="14" name="Pladsholder til tekst 9"/>
          <p:cNvSpPr>
            <a:spLocks noGrp="1"/>
          </p:cNvSpPr>
          <p:nvPr>
            <p:ph type="body" sz="quarter" idx="13"/>
          </p:nvPr>
        </p:nvSpPr>
        <p:spPr>
          <a:xfrm>
            <a:off x="323766" y="1583633"/>
            <a:ext cx="5686668" cy="4354992"/>
          </a:xfrm>
          <a:solidFill>
            <a:schemeClr val="bg2"/>
          </a:solidFill>
        </p:spPr>
        <p:txBody>
          <a:bodyPr/>
          <a:lstStyle>
            <a:lvl5pPr>
              <a:defRPr/>
            </a:lvl5pPr>
            <a:lvl6pPr>
              <a:defRPr/>
            </a:lvl6pPr>
            <a:lvl7pPr>
              <a:defRPr/>
            </a:lvl7pPr>
            <a:lvl8pPr>
              <a:defRPr/>
            </a:lvl8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9920115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BA83C-EC60-4AFD-8DFB-71B9786F23E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91639C7-D61B-4801-B86C-E1A5D1B9A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94DA4FD-F3DA-4BD2-982F-71876192349C}"/>
              </a:ext>
            </a:extLst>
          </p:cNvPr>
          <p:cNvSpPr>
            <a:spLocks noGrp="1"/>
          </p:cNvSpPr>
          <p:nvPr>
            <p:ph type="dt" sz="half" idx="10"/>
          </p:nvPr>
        </p:nvSpPr>
        <p:spPr/>
        <p:txBody>
          <a:bodyPr/>
          <a:lstStyle/>
          <a:p>
            <a:fld id="{8932FFAB-CE36-4DBA-AE82-971DBCE86B3B}" type="datetimeFigureOut">
              <a:rPr lang="da-DK" smtClean="0"/>
              <a:t>06-10-2020</a:t>
            </a:fld>
            <a:endParaRPr lang="da-DK"/>
          </a:p>
        </p:txBody>
      </p:sp>
      <p:sp>
        <p:nvSpPr>
          <p:cNvPr id="5" name="Pladsholder til sidefod 4">
            <a:extLst>
              <a:ext uri="{FF2B5EF4-FFF2-40B4-BE49-F238E27FC236}">
                <a16:creationId xmlns:a16="http://schemas.microsoft.com/office/drawing/2014/main" id="{1D4CC2C8-7C46-4E5E-841C-4B8AF0EF17B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DF75033-F15E-4C60-B572-163365CDA252}"/>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188474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A93A51-F267-4CF3-84E9-556FF11BA18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3C5BF4A-0F55-4F37-B988-0D5DE6158C81}"/>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64A81C7-19A4-428E-A340-33981F972BDA}"/>
              </a:ext>
            </a:extLst>
          </p:cNvPr>
          <p:cNvSpPr>
            <a:spLocks noGrp="1"/>
          </p:cNvSpPr>
          <p:nvPr>
            <p:ph type="dt" sz="half" idx="10"/>
          </p:nvPr>
        </p:nvSpPr>
        <p:spPr/>
        <p:txBody>
          <a:bodyPr/>
          <a:lstStyle/>
          <a:p>
            <a:fld id="{BBCFD424-B036-4814-BFE5-354AC2109C43}" type="datetime2">
              <a:rPr lang="da-DK" smtClean="0"/>
              <a:t>8. januar 2021</a:t>
            </a:fld>
            <a:endParaRPr lang="da-DK"/>
          </a:p>
        </p:txBody>
      </p:sp>
      <p:sp>
        <p:nvSpPr>
          <p:cNvPr id="5" name="Pladsholder til sidefod 4">
            <a:extLst>
              <a:ext uri="{FF2B5EF4-FFF2-40B4-BE49-F238E27FC236}">
                <a16:creationId xmlns:a16="http://schemas.microsoft.com/office/drawing/2014/main" id="{054A6AFA-2073-4DC6-BEF3-735148E24FAB}"/>
              </a:ext>
            </a:extLst>
          </p:cNvPr>
          <p:cNvSpPr>
            <a:spLocks noGrp="1"/>
          </p:cNvSpPr>
          <p:nvPr>
            <p:ph type="ftr" sz="quarter" idx="11"/>
          </p:nvPr>
        </p:nvSpPr>
        <p:spPr/>
        <p:txBody>
          <a:bodyPr/>
          <a:lstStyle/>
          <a:p>
            <a:r>
              <a:rPr lang="da-DK"/>
              <a:t>Årlig opfølgning på specialeplanen</a:t>
            </a:r>
          </a:p>
        </p:txBody>
      </p:sp>
      <p:sp>
        <p:nvSpPr>
          <p:cNvPr id="6" name="Pladsholder til slidenummer 5">
            <a:extLst>
              <a:ext uri="{FF2B5EF4-FFF2-40B4-BE49-F238E27FC236}">
                <a16:creationId xmlns:a16="http://schemas.microsoft.com/office/drawing/2014/main" id="{425732A0-2B8D-4D2D-A29A-458211CB8022}"/>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294275737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A93A51-F267-4CF3-84E9-556FF11BA18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3C5BF4A-0F55-4F37-B988-0D5DE6158C81}"/>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64A81C7-19A4-428E-A340-33981F972BDA}"/>
              </a:ext>
            </a:extLst>
          </p:cNvPr>
          <p:cNvSpPr>
            <a:spLocks noGrp="1"/>
          </p:cNvSpPr>
          <p:nvPr>
            <p:ph type="dt" sz="half" idx="10"/>
          </p:nvPr>
        </p:nvSpPr>
        <p:spPr/>
        <p:txBody>
          <a:bodyPr/>
          <a:lstStyle/>
          <a:p>
            <a:fld id="{8932FFAB-CE36-4DBA-AE82-971DBCE86B3B}" type="datetimeFigureOut">
              <a:rPr lang="da-DK" smtClean="0"/>
              <a:t>06-10-2020</a:t>
            </a:fld>
            <a:endParaRPr lang="da-DK"/>
          </a:p>
        </p:txBody>
      </p:sp>
      <p:sp>
        <p:nvSpPr>
          <p:cNvPr id="5" name="Pladsholder til sidefod 4">
            <a:extLst>
              <a:ext uri="{FF2B5EF4-FFF2-40B4-BE49-F238E27FC236}">
                <a16:creationId xmlns:a16="http://schemas.microsoft.com/office/drawing/2014/main" id="{054A6AFA-2073-4DC6-BEF3-735148E24FA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25732A0-2B8D-4D2D-A29A-458211CB8022}"/>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294275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621C2-BD23-423C-9129-2C4A00562E6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2E77822-8A8C-4570-BBB5-21E99CF903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413B5F54-0B1C-426A-BD06-D4460B558607}"/>
              </a:ext>
            </a:extLst>
          </p:cNvPr>
          <p:cNvSpPr>
            <a:spLocks noGrp="1"/>
          </p:cNvSpPr>
          <p:nvPr>
            <p:ph type="dt" sz="half" idx="10"/>
          </p:nvPr>
        </p:nvSpPr>
        <p:spPr/>
        <p:txBody>
          <a:bodyPr/>
          <a:lstStyle/>
          <a:p>
            <a:fld id="{EA14C876-BED1-4981-B3EB-95C82798BC74}" type="datetime2">
              <a:rPr lang="da-DK" smtClean="0"/>
              <a:t>8. januar 2021</a:t>
            </a:fld>
            <a:endParaRPr lang="da-DK"/>
          </a:p>
        </p:txBody>
      </p:sp>
      <p:sp>
        <p:nvSpPr>
          <p:cNvPr id="5" name="Pladsholder til sidefod 4">
            <a:extLst>
              <a:ext uri="{FF2B5EF4-FFF2-40B4-BE49-F238E27FC236}">
                <a16:creationId xmlns:a16="http://schemas.microsoft.com/office/drawing/2014/main" id="{8CF8EAD8-18FB-4BEF-8DC0-51FFE1C4C4A8}"/>
              </a:ext>
            </a:extLst>
          </p:cNvPr>
          <p:cNvSpPr>
            <a:spLocks noGrp="1"/>
          </p:cNvSpPr>
          <p:nvPr>
            <p:ph type="ftr" sz="quarter" idx="11"/>
          </p:nvPr>
        </p:nvSpPr>
        <p:spPr/>
        <p:txBody>
          <a:bodyPr/>
          <a:lstStyle/>
          <a:p>
            <a:r>
              <a:rPr lang="da-DK"/>
              <a:t>Årlig opfølgning på specialeplanen</a:t>
            </a:r>
          </a:p>
        </p:txBody>
      </p:sp>
      <p:sp>
        <p:nvSpPr>
          <p:cNvPr id="6" name="Pladsholder til slidenummer 5">
            <a:extLst>
              <a:ext uri="{FF2B5EF4-FFF2-40B4-BE49-F238E27FC236}">
                <a16:creationId xmlns:a16="http://schemas.microsoft.com/office/drawing/2014/main" id="{4650973B-FFB1-4796-A06A-8EDE9A78BD66}"/>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147986800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621C2-BD23-423C-9129-2C4A00562E6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2E77822-8A8C-4570-BBB5-21E99CF903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413B5F54-0B1C-426A-BD06-D4460B558607}"/>
              </a:ext>
            </a:extLst>
          </p:cNvPr>
          <p:cNvSpPr>
            <a:spLocks noGrp="1"/>
          </p:cNvSpPr>
          <p:nvPr>
            <p:ph type="dt" sz="half" idx="10"/>
          </p:nvPr>
        </p:nvSpPr>
        <p:spPr/>
        <p:txBody>
          <a:bodyPr/>
          <a:lstStyle/>
          <a:p>
            <a:fld id="{8932FFAB-CE36-4DBA-AE82-971DBCE86B3B}" type="datetimeFigureOut">
              <a:rPr lang="da-DK" smtClean="0"/>
              <a:t>06-10-2020</a:t>
            </a:fld>
            <a:endParaRPr lang="da-DK"/>
          </a:p>
        </p:txBody>
      </p:sp>
      <p:sp>
        <p:nvSpPr>
          <p:cNvPr id="5" name="Pladsholder til sidefod 4">
            <a:extLst>
              <a:ext uri="{FF2B5EF4-FFF2-40B4-BE49-F238E27FC236}">
                <a16:creationId xmlns:a16="http://schemas.microsoft.com/office/drawing/2014/main" id="{8CF8EAD8-18FB-4BEF-8DC0-51FFE1C4C4A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650973B-FFB1-4796-A06A-8EDE9A78BD66}"/>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147986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4F2A4-8DCD-412D-AA21-0151EA42F10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7EA7D3B-516C-4563-9A93-F88A4446D71B}"/>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251C645-A84C-4E5D-A66E-3031D24968A5}"/>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40EB701-5FF4-4DD4-80BC-84700F828DAC}"/>
              </a:ext>
            </a:extLst>
          </p:cNvPr>
          <p:cNvSpPr>
            <a:spLocks noGrp="1"/>
          </p:cNvSpPr>
          <p:nvPr>
            <p:ph type="dt" sz="half" idx="10"/>
          </p:nvPr>
        </p:nvSpPr>
        <p:spPr/>
        <p:txBody>
          <a:bodyPr/>
          <a:lstStyle/>
          <a:p>
            <a:fld id="{6F25591A-7EFC-4C42-B2EC-12A8F08069F0}" type="datetime2">
              <a:rPr lang="da-DK" smtClean="0"/>
              <a:t>8. januar 2021</a:t>
            </a:fld>
            <a:endParaRPr lang="da-DK"/>
          </a:p>
        </p:txBody>
      </p:sp>
      <p:sp>
        <p:nvSpPr>
          <p:cNvPr id="6" name="Pladsholder til sidefod 5">
            <a:extLst>
              <a:ext uri="{FF2B5EF4-FFF2-40B4-BE49-F238E27FC236}">
                <a16:creationId xmlns:a16="http://schemas.microsoft.com/office/drawing/2014/main" id="{963AF7BC-DC56-4951-A6DF-53CE0B6F6AE7}"/>
              </a:ext>
            </a:extLst>
          </p:cNvPr>
          <p:cNvSpPr>
            <a:spLocks noGrp="1"/>
          </p:cNvSpPr>
          <p:nvPr>
            <p:ph type="ftr" sz="quarter" idx="11"/>
          </p:nvPr>
        </p:nvSpPr>
        <p:spPr/>
        <p:txBody>
          <a:bodyPr/>
          <a:lstStyle/>
          <a:p>
            <a:r>
              <a:rPr lang="da-DK"/>
              <a:t>Årlig opfølgning på specialeplanen</a:t>
            </a:r>
          </a:p>
        </p:txBody>
      </p:sp>
      <p:sp>
        <p:nvSpPr>
          <p:cNvPr id="7" name="Pladsholder til slidenummer 6">
            <a:extLst>
              <a:ext uri="{FF2B5EF4-FFF2-40B4-BE49-F238E27FC236}">
                <a16:creationId xmlns:a16="http://schemas.microsoft.com/office/drawing/2014/main" id="{8A62A304-02BC-4B4D-8589-D51F0C0D2809}"/>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14959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4F2A4-8DCD-412D-AA21-0151EA42F10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7EA7D3B-516C-4563-9A93-F88A4446D71B}"/>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251C645-A84C-4E5D-A66E-3031D24968A5}"/>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40EB701-5FF4-4DD4-80BC-84700F828DAC}"/>
              </a:ext>
            </a:extLst>
          </p:cNvPr>
          <p:cNvSpPr>
            <a:spLocks noGrp="1"/>
          </p:cNvSpPr>
          <p:nvPr>
            <p:ph type="dt" sz="half" idx="10"/>
          </p:nvPr>
        </p:nvSpPr>
        <p:spPr/>
        <p:txBody>
          <a:bodyPr/>
          <a:lstStyle/>
          <a:p>
            <a:fld id="{8932FFAB-CE36-4DBA-AE82-971DBCE86B3B}" type="datetimeFigureOut">
              <a:rPr lang="da-DK" smtClean="0"/>
              <a:t>06-10-2020</a:t>
            </a:fld>
            <a:endParaRPr lang="da-DK"/>
          </a:p>
        </p:txBody>
      </p:sp>
      <p:sp>
        <p:nvSpPr>
          <p:cNvPr id="6" name="Pladsholder til sidefod 5">
            <a:extLst>
              <a:ext uri="{FF2B5EF4-FFF2-40B4-BE49-F238E27FC236}">
                <a16:creationId xmlns:a16="http://schemas.microsoft.com/office/drawing/2014/main" id="{963AF7BC-DC56-4951-A6DF-53CE0B6F6AE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A62A304-02BC-4B4D-8589-D51F0C0D2809}"/>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1495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98F0B-8648-4D75-8143-5B7E0839914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C5FC250-EF5E-4CF9-B8BC-65BF3852A6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C9C7510F-6EB8-43A1-AF61-8B21CCB52216}"/>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CDDDA73-C7B9-4FBE-B632-50B92627D3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3AF02972-A4D9-449F-81EC-B4E6BE66C27C}"/>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22412BD-D0AA-448F-92AC-AD4983EF8293}"/>
              </a:ext>
            </a:extLst>
          </p:cNvPr>
          <p:cNvSpPr>
            <a:spLocks noGrp="1"/>
          </p:cNvSpPr>
          <p:nvPr>
            <p:ph type="dt" sz="half" idx="10"/>
          </p:nvPr>
        </p:nvSpPr>
        <p:spPr/>
        <p:txBody>
          <a:bodyPr/>
          <a:lstStyle/>
          <a:p>
            <a:fld id="{17131ADF-F9F6-4453-935D-CAD2369A6DC6}" type="datetime2">
              <a:rPr lang="da-DK" smtClean="0"/>
              <a:t>8. januar 2021</a:t>
            </a:fld>
            <a:endParaRPr lang="da-DK"/>
          </a:p>
        </p:txBody>
      </p:sp>
      <p:sp>
        <p:nvSpPr>
          <p:cNvPr id="8" name="Pladsholder til sidefod 7">
            <a:extLst>
              <a:ext uri="{FF2B5EF4-FFF2-40B4-BE49-F238E27FC236}">
                <a16:creationId xmlns:a16="http://schemas.microsoft.com/office/drawing/2014/main" id="{6C06D7A3-A9FB-4A3E-960A-F652CB23294A}"/>
              </a:ext>
            </a:extLst>
          </p:cNvPr>
          <p:cNvSpPr>
            <a:spLocks noGrp="1"/>
          </p:cNvSpPr>
          <p:nvPr>
            <p:ph type="ftr" sz="quarter" idx="11"/>
          </p:nvPr>
        </p:nvSpPr>
        <p:spPr/>
        <p:txBody>
          <a:bodyPr/>
          <a:lstStyle/>
          <a:p>
            <a:r>
              <a:rPr lang="da-DK"/>
              <a:t>Årlig opfølgning på specialeplanen</a:t>
            </a:r>
          </a:p>
        </p:txBody>
      </p:sp>
      <p:sp>
        <p:nvSpPr>
          <p:cNvPr id="9" name="Pladsholder til slidenummer 8">
            <a:extLst>
              <a:ext uri="{FF2B5EF4-FFF2-40B4-BE49-F238E27FC236}">
                <a16:creationId xmlns:a16="http://schemas.microsoft.com/office/drawing/2014/main" id="{E2E97AD7-1A8D-49C0-952A-76A18C69C6B8}"/>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28439905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98F0B-8648-4D75-8143-5B7E0839914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C5FC250-EF5E-4CF9-B8BC-65BF3852A6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C9C7510F-6EB8-43A1-AF61-8B21CCB52216}"/>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CDDDA73-C7B9-4FBE-B632-50B92627D3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3AF02972-A4D9-449F-81EC-B4E6BE66C27C}"/>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22412BD-D0AA-448F-92AC-AD4983EF8293}"/>
              </a:ext>
            </a:extLst>
          </p:cNvPr>
          <p:cNvSpPr>
            <a:spLocks noGrp="1"/>
          </p:cNvSpPr>
          <p:nvPr>
            <p:ph type="dt" sz="half" idx="10"/>
          </p:nvPr>
        </p:nvSpPr>
        <p:spPr/>
        <p:txBody>
          <a:bodyPr/>
          <a:lstStyle/>
          <a:p>
            <a:fld id="{8932FFAB-CE36-4DBA-AE82-971DBCE86B3B}" type="datetimeFigureOut">
              <a:rPr lang="da-DK" smtClean="0"/>
              <a:t>06-10-2020</a:t>
            </a:fld>
            <a:endParaRPr lang="da-DK"/>
          </a:p>
        </p:txBody>
      </p:sp>
      <p:sp>
        <p:nvSpPr>
          <p:cNvPr id="8" name="Pladsholder til sidefod 7">
            <a:extLst>
              <a:ext uri="{FF2B5EF4-FFF2-40B4-BE49-F238E27FC236}">
                <a16:creationId xmlns:a16="http://schemas.microsoft.com/office/drawing/2014/main" id="{6C06D7A3-A9FB-4A3E-960A-F652CB23294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2E97AD7-1A8D-49C0-952A-76A18C69C6B8}"/>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284399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85F38-BCEB-49BB-AE42-A21A9C2C36E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78817E5-6AC8-4E20-8748-2693CBC7E108}"/>
              </a:ext>
            </a:extLst>
          </p:cNvPr>
          <p:cNvSpPr>
            <a:spLocks noGrp="1"/>
          </p:cNvSpPr>
          <p:nvPr>
            <p:ph type="dt" sz="half" idx="10"/>
          </p:nvPr>
        </p:nvSpPr>
        <p:spPr/>
        <p:txBody>
          <a:bodyPr/>
          <a:lstStyle/>
          <a:p>
            <a:fld id="{167B1727-45B5-4C1E-8914-7E5BD519065B}" type="datetime2">
              <a:rPr lang="da-DK" smtClean="0"/>
              <a:t>8. januar 2021</a:t>
            </a:fld>
            <a:endParaRPr lang="da-DK"/>
          </a:p>
        </p:txBody>
      </p:sp>
      <p:sp>
        <p:nvSpPr>
          <p:cNvPr id="4" name="Pladsholder til sidefod 3">
            <a:extLst>
              <a:ext uri="{FF2B5EF4-FFF2-40B4-BE49-F238E27FC236}">
                <a16:creationId xmlns:a16="http://schemas.microsoft.com/office/drawing/2014/main" id="{D532F0A7-6F25-470E-A591-46BD9C5D67E5}"/>
              </a:ext>
            </a:extLst>
          </p:cNvPr>
          <p:cNvSpPr>
            <a:spLocks noGrp="1"/>
          </p:cNvSpPr>
          <p:nvPr>
            <p:ph type="ftr" sz="quarter" idx="11"/>
          </p:nvPr>
        </p:nvSpPr>
        <p:spPr/>
        <p:txBody>
          <a:bodyPr/>
          <a:lstStyle/>
          <a:p>
            <a:r>
              <a:rPr lang="da-DK"/>
              <a:t>Årlig opfølgning på specialeplanen</a:t>
            </a:r>
          </a:p>
        </p:txBody>
      </p:sp>
      <p:sp>
        <p:nvSpPr>
          <p:cNvPr id="5" name="Pladsholder til slidenummer 4">
            <a:extLst>
              <a:ext uri="{FF2B5EF4-FFF2-40B4-BE49-F238E27FC236}">
                <a16:creationId xmlns:a16="http://schemas.microsoft.com/office/drawing/2014/main" id="{C0AF12FE-1A36-406B-9781-5152164CD3F7}"/>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8652243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85F38-BCEB-49BB-AE42-A21A9C2C36E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78817E5-6AC8-4E20-8748-2693CBC7E108}"/>
              </a:ext>
            </a:extLst>
          </p:cNvPr>
          <p:cNvSpPr>
            <a:spLocks noGrp="1"/>
          </p:cNvSpPr>
          <p:nvPr>
            <p:ph type="dt" sz="half" idx="10"/>
          </p:nvPr>
        </p:nvSpPr>
        <p:spPr/>
        <p:txBody>
          <a:bodyPr/>
          <a:lstStyle/>
          <a:p>
            <a:fld id="{8932FFAB-CE36-4DBA-AE82-971DBCE86B3B}" type="datetimeFigureOut">
              <a:rPr lang="da-DK" smtClean="0"/>
              <a:t>06-10-2020</a:t>
            </a:fld>
            <a:endParaRPr lang="da-DK"/>
          </a:p>
        </p:txBody>
      </p:sp>
      <p:sp>
        <p:nvSpPr>
          <p:cNvPr id="4" name="Pladsholder til sidefod 3">
            <a:extLst>
              <a:ext uri="{FF2B5EF4-FFF2-40B4-BE49-F238E27FC236}">
                <a16:creationId xmlns:a16="http://schemas.microsoft.com/office/drawing/2014/main" id="{D532F0A7-6F25-470E-A591-46BD9C5D67E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0AF12FE-1A36-406B-9781-5152164CD3F7}"/>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86522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BF601D5-030A-483D-BCC9-8BDC645E3070}"/>
              </a:ext>
            </a:extLst>
          </p:cNvPr>
          <p:cNvSpPr>
            <a:spLocks noGrp="1"/>
          </p:cNvSpPr>
          <p:nvPr>
            <p:ph type="dt" sz="half" idx="10"/>
          </p:nvPr>
        </p:nvSpPr>
        <p:spPr/>
        <p:txBody>
          <a:bodyPr/>
          <a:lstStyle/>
          <a:p>
            <a:fld id="{D9E421EC-30C7-4680-A44E-FC23BDD32A06}" type="datetime2">
              <a:rPr lang="da-DK" smtClean="0"/>
              <a:t>8. januar 2021</a:t>
            </a:fld>
            <a:endParaRPr lang="da-DK"/>
          </a:p>
        </p:txBody>
      </p:sp>
      <p:sp>
        <p:nvSpPr>
          <p:cNvPr id="3" name="Pladsholder til sidefod 2">
            <a:extLst>
              <a:ext uri="{FF2B5EF4-FFF2-40B4-BE49-F238E27FC236}">
                <a16:creationId xmlns:a16="http://schemas.microsoft.com/office/drawing/2014/main" id="{A1726C83-0EF2-4732-A1E6-93D877ACBD41}"/>
              </a:ext>
            </a:extLst>
          </p:cNvPr>
          <p:cNvSpPr>
            <a:spLocks noGrp="1"/>
          </p:cNvSpPr>
          <p:nvPr>
            <p:ph type="ftr" sz="quarter" idx="11"/>
          </p:nvPr>
        </p:nvSpPr>
        <p:spPr/>
        <p:txBody>
          <a:bodyPr/>
          <a:lstStyle/>
          <a:p>
            <a:r>
              <a:rPr lang="da-DK"/>
              <a:t>Årlig opfølgning på specialeplanen</a:t>
            </a:r>
          </a:p>
        </p:txBody>
      </p:sp>
      <p:sp>
        <p:nvSpPr>
          <p:cNvPr id="4" name="Pladsholder til slidenummer 3">
            <a:extLst>
              <a:ext uri="{FF2B5EF4-FFF2-40B4-BE49-F238E27FC236}">
                <a16:creationId xmlns:a16="http://schemas.microsoft.com/office/drawing/2014/main" id="{175871FD-B649-4031-9534-FF677A2A6E02}"/>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521862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BF601D5-030A-483D-BCC9-8BDC645E3070}"/>
              </a:ext>
            </a:extLst>
          </p:cNvPr>
          <p:cNvSpPr>
            <a:spLocks noGrp="1"/>
          </p:cNvSpPr>
          <p:nvPr>
            <p:ph type="dt" sz="half" idx="10"/>
          </p:nvPr>
        </p:nvSpPr>
        <p:spPr/>
        <p:txBody>
          <a:bodyPr/>
          <a:lstStyle/>
          <a:p>
            <a:fld id="{8932FFAB-CE36-4DBA-AE82-971DBCE86B3B}" type="datetimeFigureOut">
              <a:rPr lang="da-DK" smtClean="0"/>
              <a:t>06-10-2020</a:t>
            </a:fld>
            <a:endParaRPr lang="da-DK"/>
          </a:p>
        </p:txBody>
      </p:sp>
      <p:sp>
        <p:nvSpPr>
          <p:cNvPr id="3" name="Pladsholder til sidefod 2">
            <a:extLst>
              <a:ext uri="{FF2B5EF4-FFF2-40B4-BE49-F238E27FC236}">
                <a16:creationId xmlns:a16="http://schemas.microsoft.com/office/drawing/2014/main" id="{A1726C83-0EF2-4732-A1E6-93D877ACBD4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75871FD-B649-4031-9534-FF677A2A6E02}"/>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52186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D9574-3C19-4807-B0C5-990F311A712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26EF17F-94A6-453E-9B71-AF32DDD49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13FFEDC-DDF4-4797-A58F-A77EFA8EC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2C8AA35F-4E1D-458B-B110-17E086053743}"/>
              </a:ext>
            </a:extLst>
          </p:cNvPr>
          <p:cNvSpPr>
            <a:spLocks noGrp="1"/>
          </p:cNvSpPr>
          <p:nvPr>
            <p:ph type="dt" sz="half" idx="10"/>
          </p:nvPr>
        </p:nvSpPr>
        <p:spPr/>
        <p:txBody>
          <a:bodyPr/>
          <a:lstStyle/>
          <a:p>
            <a:fld id="{C96FB1CC-BCA0-4C14-91C4-BA8B15843F84}" type="datetime2">
              <a:rPr lang="da-DK" smtClean="0"/>
              <a:t>8. januar 2021</a:t>
            </a:fld>
            <a:endParaRPr lang="da-DK"/>
          </a:p>
        </p:txBody>
      </p:sp>
      <p:sp>
        <p:nvSpPr>
          <p:cNvPr id="6" name="Pladsholder til sidefod 5">
            <a:extLst>
              <a:ext uri="{FF2B5EF4-FFF2-40B4-BE49-F238E27FC236}">
                <a16:creationId xmlns:a16="http://schemas.microsoft.com/office/drawing/2014/main" id="{8DF2E3AF-F6FA-456C-B671-E646A4D1AA9F}"/>
              </a:ext>
            </a:extLst>
          </p:cNvPr>
          <p:cNvSpPr>
            <a:spLocks noGrp="1"/>
          </p:cNvSpPr>
          <p:nvPr>
            <p:ph type="ftr" sz="quarter" idx="11"/>
          </p:nvPr>
        </p:nvSpPr>
        <p:spPr/>
        <p:txBody>
          <a:bodyPr/>
          <a:lstStyle/>
          <a:p>
            <a:r>
              <a:rPr lang="da-DK"/>
              <a:t>Årlig opfølgning på specialeplanen</a:t>
            </a:r>
          </a:p>
        </p:txBody>
      </p:sp>
      <p:sp>
        <p:nvSpPr>
          <p:cNvPr id="7" name="Pladsholder til slidenummer 6">
            <a:extLst>
              <a:ext uri="{FF2B5EF4-FFF2-40B4-BE49-F238E27FC236}">
                <a16:creationId xmlns:a16="http://schemas.microsoft.com/office/drawing/2014/main" id="{11365867-F7BF-4F09-9195-2A1104494CCE}"/>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2231043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D9574-3C19-4807-B0C5-990F311A712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26EF17F-94A6-453E-9B71-AF32DDD49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13FFEDC-DDF4-4797-A58F-A77EFA8EC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2C8AA35F-4E1D-458B-B110-17E086053743}"/>
              </a:ext>
            </a:extLst>
          </p:cNvPr>
          <p:cNvSpPr>
            <a:spLocks noGrp="1"/>
          </p:cNvSpPr>
          <p:nvPr>
            <p:ph type="dt" sz="half" idx="10"/>
          </p:nvPr>
        </p:nvSpPr>
        <p:spPr/>
        <p:txBody>
          <a:bodyPr/>
          <a:lstStyle/>
          <a:p>
            <a:fld id="{8932FFAB-CE36-4DBA-AE82-971DBCE86B3B}" type="datetimeFigureOut">
              <a:rPr lang="da-DK" smtClean="0"/>
              <a:t>06-10-2020</a:t>
            </a:fld>
            <a:endParaRPr lang="da-DK"/>
          </a:p>
        </p:txBody>
      </p:sp>
      <p:sp>
        <p:nvSpPr>
          <p:cNvPr id="6" name="Pladsholder til sidefod 5">
            <a:extLst>
              <a:ext uri="{FF2B5EF4-FFF2-40B4-BE49-F238E27FC236}">
                <a16:creationId xmlns:a16="http://schemas.microsoft.com/office/drawing/2014/main" id="{8DF2E3AF-F6FA-456C-B671-E646A4D1AA9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1365867-F7BF-4F09-9195-2A1104494CCE}"/>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22310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6A9F5-4A1C-41B3-85F6-D3DB268B079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2B1DFC0-A8BD-4124-9374-C5532BFF7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3E2F989C-6CBE-44D4-9A21-01CAF986B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F9F47DB8-600E-486A-954F-B8A8D5A38AA4}"/>
              </a:ext>
            </a:extLst>
          </p:cNvPr>
          <p:cNvSpPr>
            <a:spLocks noGrp="1"/>
          </p:cNvSpPr>
          <p:nvPr>
            <p:ph type="dt" sz="half" idx="10"/>
          </p:nvPr>
        </p:nvSpPr>
        <p:spPr/>
        <p:txBody>
          <a:bodyPr/>
          <a:lstStyle/>
          <a:p>
            <a:fld id="{36700774-0692-45B7-85A4-2D7D58393805}" type="datetime2">
              <a:rPr lang="da-DK" smtClean="0"/>
              <a:t>8. januar 2021</a:t>
            </a:fld>
            <a:endParaRPr lang="da-DK"/>
          </a:p>
        </p:txBody>
      </p:sp>
      <p:sp>
        <p:nvSpPr>
          <p:cNvPr id="6" name="Pladsholder til sidefod 5">
            <a:extLst>
              <a:ext uri="{FF2B5EF4-FFF2-40B4-BE49-F238E27FC236}">
                <a16:creationId xmlns:a16="http://schemas.microsoft.com/office/drawing/2014/main" id="{610ADC74-2363-4844-B894-443428F42FD3}"/>
              </a:ext>
            </a:extLst>
          </p:cNvPr>
          <p:cNvSpPr>
            <a:spLocks noGrp="1"/>
          </p:cNvSpPr>
          <p:nvPr>
            <p:ph type="ftr" sz="quarter" idx="11"/>
          </p:nvPr>
        </p:nvSpPr>
        <p:spPr/>
        <p:txBody>
          <a:bodyPr/>
          <a:lstStyle/>
          <a:p>
            <a:r>
              <a:rPr lang="da-DK"/>
              <a:t>Årlig opfølgning på specialeplanen</a:t>
            </a:r>
          </a:p>
        </p:txBody>
      </p:sp>
      <p:sp>
        <p:nvSpPr>
          <p:cNvPr id="7" name="Pladsholder til slidenummer 6">
            <a:extLst>
              <a:ext uri="{FF2B5EF4-FFF2-40B4-BE49-F238E27FC236}">
                <a16:creationId xmlns:a16="http://schemas.microsoft.com/office/drawing/2014/main" id="{2E6F98E9-AF91-4058-A7FF-0E001ED5C2A4}"/>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0392523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6A9F5-4A1C-41B3-85F6-D3DB268B079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2B1DFC0-A8BD-4124-9374-C5532BFF7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3E2F989C-6CBE-44D4-9A21-01CAF986B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F9F47DB8-600E-486A-954F-B8A8D5A38AA4}"/>
              </a:ext>
            </a:extLst>
          </p:cNvPr>
          <p:cNvSpPr>
            <a:spLocks noGrp="1"/>
          </p:cNvSpPr>
          <p:nvPr>
            <p:ph type="dt" sz="half" idx="10"/>
          </p:nvPr>
        </p:nvSpPr>
        <p:spPr/>
        <p:txBody>
          <a:bodyPr/>
          <a:lstStyle/>
          <a:p>
            <a:fld id="{8932FFAB-CE36-4DBA-AE82-971DBCE86B3B}" type="datetimeFigureOut">
              <a:rPr lang="da-DK" smtClean="0"/>
              <a:t>06-10-2020</a:t>
            </a:fld>
            <a:endParaRPr lang="da-DK"/>
          </a:p>
        </p:txBody>
      </p:sp>
      <p:sp>
        <p:nvSpPr>
          <p:cNvPr id="6" name="Pladsholder til sidefod 5">
            <a:extLst>
              <a:ext uri="{FF2B5EF4-FFF2-40B4-BE49-F238E27FC236}">
                <a16:creationId xmlns:a16="http://schemas.microsoft.com/office/drawing/2014/main" id="{610ADC74-2363-4844-B894-443428F42FD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E6F98E9-AF91-4058-A7FF-0E001ED5C2A4}"/>
              </a:ext>
            </a:extLst>
          </p:cNvPr>
          <p:cNvSpPr>
            <a:spLocks noGrp="1"/>
          </p:cNvSpPr>
          <p:nvPr>
            <p:ph type="sldNum" sz="quarter" idx="12"/>
          </p:nvPr>
        </p:nvSpPr>
        <p:spPr/>
        <p:txBody>
          <a:bodyPr/>
          <a:lstStyle/>
          <a:p>
            <a:fld id="{2F83CC79-D602-4F50-8ABD-50B10D1D752D}" type="slidenum">
              <a:rPr lang="da-DK" smtClean="0"/>
              <a:t>‹nr.›</a:t>
            </a:fld>
            <a:endParaRPr lang="da-DK"/>
          </a:p>
        </p:txBody>
      </p:sp>
    </p:spTree>
    <p:extLst>
      <p:ext uri="{BB962C8B-B14F-4D97-AF65-F5344CB8AC3E}">
        <p14:creationId xmlns:p14="http://schemas.microsoft.com/office/powerpoint/2010/main" val="303925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130.xml"/><Relationship Id="rId18" Type="http://schemas.openxmlformats.org/officeDocument/2006/relationships/oleObject" Target="../embeddings/oleObject110.bin"/><Relationship Id="rId3" Type="http://schemas.openxmlformats.org/officeDocument/2006/relationships/slideLayout" Target="../slideLayouts/slideLayout300.xml"/><Relationship Id="rId7" Type="http://schemas.openxmlformats.org/officeDocument/2006/relationships/slideLayout" Target="../slideLayouts/slideLayout70.xml"/><Relationship Id="rId12" Type="http://schemas.openxmlformats.org/officeDocument/2006/relationships/slideLayout" Target="../slideLayouts/slideLayout120.xml"/><Relationship Id="rId17" Type="http://schemas.openxmlformats.org/officeDocument/2006/relationships/tags" Target="../tags/tag310.xml"/><Relationship Id="rId2" Type="http://schemas.openxmlformats.org/officeDocument/2006/relationships/slideLayout" Target="../slideLayouts/slideLayout200.xml"/><Relationship Id="rId16" Type="http://schemas.openxmlformats.org/officeDocument/2006/relationships/tags" Target="../tags/tag210.xml"/><Relationship Id="rId1" Type="http://schemas.openxmlformats.org/officeDocument/2006/relationships/slideLayout" Target="../slideLayouts/slideLayout140.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5" Type="http://schemas.openxmlformats.org/officeDocument/2006/relationships/vmlDrawing" Target="../drawings/vmlDrawing110.vml"/><Relationship Id="rId10" Type="http://schemas.openxmlformats.org/officeDocument/2006/relationships/slideLayout" Target="../slideLayouts/slideLayout100.xml"/><Relationship Id="rId19" Type="http://schemas.openxmlformats.org/officeDocument/2006/relationships/image" Target="../media/image1.emf"/><Relationship Id="rId4" Type="http://schemas.openxmlformats.org/officeDocument/2006/relationships/slideLayout" Target="../slideLayouts/slideLayout40.xml"/><Relationship Id="rId9" Type="http://schemas.openxmlformats.org/officeDocument/2006/relationships/slideLayout" Target="../slideLayouts/slideLayout90.xml"/><Relationship Id="rId14" Type="http://schemas.openxmlformats.org/officeDocument/2006/relationships/theme" Target="../theme/theme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4057D5FB-3884-4E80-9A40-0D227C3AEE45}"/>
              </a:ext>
            </a:extLst>
          </p:cNvPr>
          <p:cNvGraphicFramePr>
            <a:graphicFrameLocks noChangeAspect="1"/>
          </p:cNvGraphicFramePr>
          <p:nvPr userDrawn="1">
            <p:custDataLst>
              <p:tags r:id="rId16"/>
            </p:custDataLst>
            <p:extLst>
              <p:ext uri="{D42A27DB-BD31-4B8C-83A1-F6EECF244321}">
                <p14:modId xmlns:p14="http://schemas.microsoft.com/office/powerpoint/2010/main" val="542316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3" name="think-cell Slide" r:id="rId18" imgW="663" imgH="664" progId="TCLayout.ActiveDocument.1">
                  <p:embed/>
                </p:oleObj>
              </mc:Choice>
              <mc:Fallback>
                <p:oleObj name="think-cell Slide" r:id="rId18" imgW="663" imgH="664"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36CD9A85-0A30-481B-90A2-2B9333BAE1C8}"/>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a-DK" sz="4400" b="0" i="0" baseline="0" dirty="0">
              <a:latin typeface="Calibri Light" panose="020F0302020204030204" pitchFamily="34" charset="0"/>
              <a:ea typeface="+mj-ea"/>
              <a:cs typeface="+mj-cs"/>
              <a:sym typeface="Calibri Light" panose="020F0302020204030204" pitchFamily="34" charset="0"/>
            </a:endParaRPr>
          </a:p>
        </p:txBody>
      </p:sp>
      <p:sp>
        <p:nvSpPr>
          <p:cNvPr id="2" name="Pladsholder til titel 1">
            <a:extLst>
              <a:ext uri="{FF2B5EF4-FFF2-40B4-BE49-F238E27FC236}">
                <a16:creationId xmlns:a16="http://schemas.microsoft.com/office/drawing/2014/main" id="{508F4857-60B8-4BF3-9EEB-9F07726E8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C083EFA-7169-448B-95FA-C78D7623A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1687ACA-083C-4DCD-9898-DF35584A6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1CBAC-FB14-4FF3-AD80-69CF5CFD37B9}" type="datetime2">
              <a:rPr lang="da-DK" smtClean="0"/>
              <a:t>8. januar 2021</a:t>
            </a:fld>
            <a:endParaRPr lang="da-DK"/>
          </a:p>
        </p:txBody>
      </p:sp>
      <p:sp>
        <p:nvSpPr>
          <p:cNvPr id="5" name="Pladsholder til sidefod 4">
            <a:extLst>
              <a:ext uri="{FF2B5EF4-FFF2-40B4-BE49-F238E27FC236}">
                <a16:creationId xmlns:a16="http://schemas.microsoft.com/office/drawing/2014/main" id="{91EB3439-0555-4F41-9317-29A9756CAB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Årlig opfølgning på specialeplanen</a:t>
            </a:r>
          </a:p>
        </p:txBody>
      </p:sp>
      <p:sp>
        <p:nvSpPr>
          <p:cNvPr id="6" name="Pladsholder til slidenummer 5">
            <a:extLst>
              <a:ext uri="{FF2B5EF4-FFF2-40B4-BE49-F238E27FC236}">
                <a16:creationId xmlns:a16="http://schemas.microsoft.com/office/drawing/2014/main" id="{F24E0345-2E08-46E3-B3A0-B2C1DBDA5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3CC79-D602-4F50-8ABD-50B10D1D752D}" type="slidenum">
              <a:rPr lang="da-DK" smtClean="0"/>
              <a:t>‹nr.›</a:t>
            </a:fld>
            <a:endParaRPr lang="da-DK"/>
          </a:p>
        </p:txBody>
      </p:sp>
    </p:spTree>
    <p:extLst>
      <p:ext uri="{BB962C8B-B14F-4D97-AF65-F5344CB8AC3E}">
        <p14:creationId xmlns:p14="http://schemas.microsoft.com/office/powerpoint/2010/main" val="248784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4057D5FB-3884-4E80-9A40-0D227C3AEE45}"/>
              </a:ext>
            </a:extLst>
          </p:cNvPr>
          <p:cNvGraphicFramePr>
            <a:graphicFrameLocks noChangeAspect="1"/>
          </p:cNvGraphicFramePr>
          <p:nvPr userDrawn="1">
            <p:custDataLst>
              <p:tags r:id="rId16"/>
            </p:custDataLst>
            <p:extLst>
              <p:ext uri="{D42A27DB-BD31-4B8C-83A1-F6EECF244321}">
                <p14:modId xmlns:p14="http://schemas.microsoft.com/office/powerpoint/2010/main" val="542316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2" name="think-cell Slide" r:id="rId18" imgW="663" imgH="664" progId="TCLayout.ActiveDocument.1">
                  <p:embed/>
                </p:oleObj>
              </mc:Choice>
              <mc:Fallback>
                <p:oleObj name="think-cell Slide" r:id="rId18" imgW="663" imgH="664"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36CD9A85-0A30-481B-90A2-2B9333BAE1C8}"/>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a-DK" sz="4400" b="0" i="0" baseline="0" dirty="0">
              <a:latin typeface="Calibri Light" panose="020F0302020204030204" pitchFamily="34" charset="0"/>
              <a:ea typeface="+mj-ea"/>
              <a:cs typeface="+mj-cs"/>
              <a:sym typeface="Calibri Light" panose="020F0302020204030204" pitchFamily="34" charset="0"/>
            </a:endParaRPr>
          </a:p>
        </p:txBody>
      </p:sp>
      <p:sp>
        <p:nvSpPr>
          <p:cNvPr id="2" name="Pladsholder til titel 1">
            <a:extLst>
              <a:ext uri="{FF2B5EF4-FFF2-40B4-BE49-F238E27FC236}">
                <a16:creationId xmlns:a16="http://schemas.microsoft.com/office/drawing/2014/main" id="{508F4857-60B8-4BF3-9EEB-9F07726E8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C083EFA-7169-448B-95FA-C78D7623A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1687ACA-083C-4DCD-9898-DF35584A6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2FFAB-CE36-4DBA-AE82-971DBCE86B3B}" type="datetimeFigureOut">
              <a:rPr lang="da-DK" smtClean="0"/>
              <a:t>06-10-2020</a:t>
            </a:fld>
            <a:endParaRPr lang="da-DK"/>
          </a:p>
        </p:txBody>
      </p:sp>
      <p:sp>
        <p:nvSpPr>
          <p:cNvPr id="5" name="Pladsholder til sidefod 4">
            <a:extLst>
              <a:ext uri="{FF2B5EF4-FFF2-40B4-BE49-F238E27FC236}">
                <a16:creationId xmlns:a16="http://schemas.microsoft.com/office/drawing/2014/main" id="{91EB3439-0555-4F41-9317-29A9756CAB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24E0345-2E08-46E3-B3A0-B2C1DBDA5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3CC79-D602-4F50-8ABD-50B10D1D752D}" type="slidenum">
              <a:rPr lang="da-DK" smtClean="0"/>
              <a:t>‹nr.›</a:t>
            </a:fld>
            <a:endParaRPr lang="da-DK"/>
          </a:p>
        </p:txBody>
      </p:sp>
    </p:spTree>
    <p:extLst>
      <p:ext uri="{BB962C8B-B14F-4D97-AF65-F5344CB8AC3E}">
        <p14:creationId xmlns:p14="http://schemas.microsoft.com/office/powerpoint/2010/main" val="248784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9.png"/><Relationship Id="rId11" Type="http://schemas.openxmlformats.org/officeDocument/2006/relationships/image" Target="../media/image29.svg"/><Relationship Id="rId5" Type="http://schemas.openxmlformats.org/officeDocument/2006/relationships/image" Target="../media/image1.emf"/><Relationship Id="rId10" Type="http://schemas.openxmlformats.org/officeDocument/2006/relationships/image" Target="../media/image28.png"/><Relationship Id="rId4" Type="http://schemas.openxmlformats.org/officeDocument/2006/relationships/oleObject" Target="../embeddings/oleObject5.bin"/><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10.png"/><Relationship Id="rId3" Type="http://schemas.openxmlformats.org/officeDocument/2006/relationships/image" Target="../media/image6.svg"/><Relationship Id="rId7" Type="http://schemas.openxmlformats.org/officeDocument/2006/relationships/image" Target="../media/image21.png"/><Relationship Id="rId12" Type="http://schemas.openxmlformats.org/officeDocument/2006/relationships/slide" Target="slide90.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9.png"/><Relationship Id="rId10" Type="http://schemas.openxmlformats.org/officeDocument/2006/relationships/image" Target="../media/image3.svg"/><Relationship Id="rId4" Type="http://schemas.openxmlformats.org/officeDocument/2006/relationships/image" Target="../media/image18.png"/><Relationship Id="rId9"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20.png"/><Relationship Id="rId2" Type="http://schemas.openxmlformats.org/officeDocument/2006/relationships/image" Target="../media/image39.png"/><Relationship Id="rId1" Type="http://schemas.openxmlformats.org/officeDocument/2006/relationships/slideLayout" Target="../slideLayouts/slideLayout200.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www.meldenbivirkning.dk/" TargetMode="External"/><Relationship Id="rId5" Type="http://schemas.openxmlformats.org/officeDocument/2006/relationships/image" Target="../media/image33.png"/><Relationship Id="rId10" Type="http://schemas.openxmlformats.org/officeDocument/2006/relationships/image" Target="../media/image37.svg"/><Relationship Id="rId4" Type="http://schemas.openxmlformats.org/officeDocument/2006/relationships/image" Target="../media/image32.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0.png"/><Relationship Id="rId3" Type="http://schemas.openxmlformats.org/officeDocument/2006/relationships/image" Target="../media/image6.svg"/><Relationship Id="rId7" Type="http://schemas.openxmlformats.org/officeDocument/2006/relationships/image" Target="../media/image21.png"/><Relationship Id="rId12" Type="http://schemas.openxmlformats.org/officeDocument/2006/relationships/slide" Target="slide110.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38.png"/><Relationship Id="rId5" Type="http://schemas.openxmlformats.org/officeDocument/2006/relationships/image" Target="../media/image19.png"/><Relationship Id="rId10" Type="http://schemas.openxmlformats.org/officeDocument/2006/relationships/image" Target="../media/image3.svg"/><Relationship Id="rId4" Type="http://schemas.openxmlformats.org/officeDocument/2006/relationships/image" Target="../media/image18.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2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50.png"/><Relationship Id="rId3" Type="http://schemas.openxmlformats.org/officeDocument/2006/relationships/image" Target="../media/image6.svg"/><Relationship Id="rId7" Type="http://schemas.openxmlformats.org/officeDocument/2006/relationships/image" Target="../media/image21.png"/><Relationship Id="rId12" Type="http://schemas.openxmlformats.org/officeDocument/2006/relationships/slide" Target="slide16.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44.png"/><Relationship Id="rId5" Type="http://schemas.openxmlformats.org/officeDocument/2006/relationships/image" Target="../media/image19.png"/><Relationship Id="rId10" Type="http://schemas.openxmlformats.org/officeDocument/2006/relationships/image" Target="../media/image3.svg"/><Relationship Id="rId4" Type="http://schemas.openxmlformats.org/officeDocument/2006/relationships/image" Target="../media/image18.png"/><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tags" Target="../tags/tag11.xml"/><Relationship Id="rId7" Type="http://schemas.openxmlformats.org/officeDocument/2006/relationships/image" Target="../media/image42.png"/><Relationship Id="rId12" Type="http://schemas.openxmlformats.org/officeDocument/2006/relationships/image" Target="../media/image48.sv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emf"/><Relationship Id="rId11" Type="http://schemas.openxmlformats.org/officeDocument/2006/relationships/image" Target="../media/image47.png"/><Relationship Id="rId5" Type="http://schemas.openxmlformats.org/officeDocument/2006/relationships/oleObject" Target="../embeddings/oleObject6.bin"/><Relationship Id="rId10" Type="http://schemas.openxmlformats.org/officeDocument/2006/relationships/image" Target="../media/image46.svg"/><Relationship Id="rId4" Type="http://schemas.openxmlformats.org/officeDocument/2006/relationships/slideLayout" Target="../slideLayouts/slideLayout2.xml"/><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00.png"/><Relationship Id="rId3" Type="http://schemas.openxmlformats.org/officeDocument/2006/relationships/image" Target="../media/image6.svg"/><Relationship Id="rId7" Type="http://schemas.openxmlformats.org/officeDocument/2006/relationships/image" Target="../media/image21.png"/><Relationship Id="rId12" Type="http://schemas.openxmlformats.org/officeDocument/2006/relationships/slide" Target="slide18.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49.png"/><Relationship Id="rId5" Type="http://schemas.openxmlformats.org/officeDocument/2006/relationships/image" Target="../media/image19.png"/><Relationship Id="rId10" Type="http://schemas.openxmlformats.org/officeDocument/2006/relationships/image" Target="../media/image3.svg"/><Relationship Id="rId4" Type="http://schemas.openxmlformats.org/officeDocument/2006/relationships/image" Target="../media/image18.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3.png"/><Relationship Id="rId3" Type="http://schemas.openxmlformats.org/officeDocument/2006/relationships/slideLayout" Target="../slideLayouts/slideLayout2.xml"/><Relationship Id="rId7" Type="http://schemas.openxmlformats.org/officeDocument/2006/relationships/image" Target="../media/image1.emf"/><Relationship Id="rId12" Type="http://schemas.openxmlformats.org/officeDocument/2006/relationships/image" Target="../media/image52.pn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51.svg"/><Relationship Id="rId5" Type="http://schemas.openxmlformats.org/officeDocument/2006/relationships/image" Target="../media/image8.png"/><Relationship Id="rId10" Type="http://schemas.openxmlformats.org/officeDocument/2006/relationships/image" Target="../media/image50.png"/><Relationship Id="rId4" Type="http://schemas.openxmlformats.org/officeDocument/2006/relationships/notesSlide" Target="../notesSlides/notesSlide5.xml"/><Relationship Id="rId9" Type="http://schemas.openxmlformats.org/officeDocument/2006/relationships/image" Target="../media/image43.svg"/><Relationship Id="rId14" Type="http://schemas.openxmlformats.org/officeDocument/2006/relationships/image" Target="../media/image54.svg"/></Relationships>
</file>

<file path=ppt/slides/_rels/slide19.xml.rels><?xml version="1.0" encoding="UTF-8" standalone="yes"?>
<Relationships xmlns="http://schemas.openxmlformats.org/package/2006/relationships"><Relationship Id="rId8" Type="http://schemas.openxmlformats.org/officeDocument/2006/relationships/hyperlink" Target="http://www.ema.europa.eu/" TargetMode="External"/><Relationship Id="rId3" Type="http://schemas.openxmlformats.org/officeDocument/2006/relationships/slideLayout" Target="../slideLayouts/slideLayout2.xml"/><Relationship Id="rId7" Type="http://schemas.openxmlformats.org/officeDocument/2006/relationships/hyperlink" Target="http://www.produktresume.dk/" TargetMode="Externa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55.emf"/><Relationship Id="rId5" Type="http://schemas.openxmlformats.org/officeDocument/2006/relationships/oleObject" Target="../embeddings/oleObject8.bin"/><Relationship Id="rId4" Type="http://schemas.openxmlformats.org/officeDocument/2006/relationships/image" Target="../media/image56.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55.emf"/><Relationship Id="rId5" Type="http://schemas.openxmlformats.org/officeDocument/2006/relationships/oleObject" Target="../embeddings/oleObject8.bin"/><Relationship Id="rId4" Type="http://schemas.openxmlformats.org/officeDocument/2006/relationships/image" Target="../media/image56.png"/><Relationship Id="rId9" Type="http://schemas.openxmlformats.org/officeDocument/2006/relationships/image" Target="../media/image59.svg"/></Relationships>
</file>

<file path=ppt/slides/_rels/slide21.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oleObject" Target="../embeddings/oleObject9.bin"/><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oleObject" Target="../embeddings/oleObject10.bin"/><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oleObject" Target="../embeddings/oleObject12.bin"/><Relationship Id="rId5" Type="http://schemas.openxmlformats.org/officeDocument/2006/relationships/notesSlide" Target="../notesSlides/notesSlide8.xml"/><Relationship Id="rId4"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4.vml"/><Relationship Id="rId6" Type="http://schemas.openxmlformats.org/officeDocument/2006/relationships/oleObject" Target="../embeddings/oleObject13.bin"/><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vmlDrawing" Target="../drawings/vmlDrawing15.vml"/><Relationship Id="rId6" Type="http://schemas.openxmlformats.org/officeDocument/2006/relationships/oleObject" Target="../embeddings/oleObject14.bin"/><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27.xml"/><Relationship Id="rId7" Type="http://schemas.openxmlformats.org/officeDocument/2006/relationships/image" Target="../media/image60.png"/><Relationship Id="rId12" Type="http://schemas.openxmlformats.org/officeDocument/2006/relationships/image" Target="../media/image62.svg"/><Relationship Id="rId2" Type="http://schemas.openxmlformats.org/officeDocument/2006/relationships/tags" Target="../tags/tag26.xml"/><Relationship Id="rId1" Type="http://schemas.openxmlformats.org/officeDocument/2006/relationships/vmlDrawing" Target="../drawings/vmlDrawing16.vml"/><Relationship Id="rId6" Type="http://schemas.openxmlformats.org/officeDocument/2006/relationships/image" Target="../media/image55.emf"/><Relationship Id="rId11" Type="http://schemas.openxmlformats.org/officeDocument/2006/relationships/image" Target="../media/image61.png"/><Relationship Id="rId5" Type="http://schemas.openxmlformats.org/officeDocument/2006/relationships/oleObject" Target="../embeddings/oleObject15.bin"/><Relationship Id="rId10" Type="http://schemas.openxmlformats.org/officeDocument/2006/relationships/image" Target="../media/image7.png"/><Relationship Id="rId4" Type="http://schemas.openxmlformats.org/officeDocument/2006/relationships/slideLayout" Target="../slideLayouts/slideLayout13.xml"/><Relationship Id="rId9" Type="http://schemas.openxmlformats.org/officeDocument/2006/relationships/image" Target="../media/image59.svg"/></Relationships>
</file>

<file path=ppt/slides/_rels/slide28.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63.png"/><Relationship Id="rId3" Type="http://schemas.openxmlformats.org/officeDocument/2006/relationships/slideLayout" Target="../slideLayouts/slideLayout13.xml"/><Relationship Id="rId7" Type="http://schemas.openxmlformats.org/officeDocument/2006/relationships/image" Target="../media/image42.png"/><Relationship Id="rId12" Type="http://schemas.openxmlformats.org/officeDocument/2006/relationships/image" Target="../media/image59.svg"/><Relationship Id="rId17" Type="http://schemas.openxmlformats.org/officeDocument/2006/relationships/image" Target="../media/image67.svg"/><Relationship Id="rId2" Type="http://schemas.openxmlformats.org/officeDocument/2006/relationships/tags" Target="../tags/tag28.xml"/><Relationship Id="rId16" Type="http://schemas.openxmlformats.org/officeDocument/2006/relationships/image" Target="../media/image66.png"/><Relationship Id="rId1" Type="http://schemas.openxmlformats.org/officeDocument/2006/relationships/vmlDrawing" Target="../drawings/vmlDrawing17.vml"/><Relationship Id="rId6" Type="http://schemas.openxmlformats.org/officeDocument/2006/relationships/image" Target="../media/image1.emf"/><Relationship Id="rId11" Type="http://schemas.openxmlformats.org/officeDocument/2006/relationships/image" Target="../media/image58.png"/><Relationship Id="rId5" Type="http://schemas.openxmlformats.org/officeDocument/2006/relationships/oleObject" Target="../embeddings/oleObject16.bin"/><Relationship Id="rId15" Type="http://schemas.openxmlformats.org/officeDocument/2006/relationships/image" Target="../media/image65.png"/><Relationship Id="rId10" Type="http://schemas.openxmlformats.org/officeDocument/2006/relationships/image" Target="../media/image46.svg"/><Relationship Id="rId4" Type="http://schemas.openxmlformats.org/officeDocument/2006/relationships/notesSlide" Target="../notesSlides/notesSlide11.xml"/><Relationship Id="rId9" Type="http://schemas.openxmlformats.org/officeDocument/2006/relationships/image" Target="../media/image45.png"/><Relationship Id="rId14" Type="http://schemas.openxmlformats.org/officeDocument/2006/relationships/image" Target="../media/image64.sv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71.svg"/><Relationship Id="rId3" Type="http://schemas.openxmlformats.org/officeDocument/2006/relationships/tags" Target="../tags/tag31.xml"/><Relationship Id="rId7" Type="http://schemas.openxmlformats.org/officeDocument/2006/relationships/image" Target="../media/image45.png"/><Relationship Id="rId12" Type="http://schemas.openxmlformats.org/officeDocument/2006/relationships/image" Target="../media/image70.png"/><Relationship Id="rId2" Type="http://schemas.openxmlformats.org/officeDocument/2006/relationships/tags" Target="../tags/tag30.xml"/><Relationship Id="rId1" Type="http://schemas.openxmlformats.org/officeDocument/2006/relationships/vmlDrawing" Target="../drawings/vmlDrawing19.vml"/><Relationship Id="rId6" Type="http://schemas.openxmlformats.org/officeDocument/2006/relationships/image" Target="../media/image1.emf"/><Relationship Id="rId11" Type="http://schemas.openxmlformats.org/officeDocument/2006/relationships/image" Target="../media/image8.png"/><Relationship Id="rId5" Type="http://schemas.openxmlformats.org/officeDocument/2006/relationships/oleObject" Target="../embeddings/oleObject6.bin"/><Relationship Id="rId10" Type="http://schemas.openxmlformats.org/officeDocument/2006/relationships/image" Target="../media/image69.svg"/><Relationship Id="rId4" Type="http://schemas.openxmlformats.org/officeDocument/2006/relationships/slideLayout" Target="../slideLayouts/slideLayout2.xml"/><Relationship Id="rId9" Type="http://schemas.openxmlformats.org/officeDocument/2006/relationships/image" Target="../media/image68.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75.svg"/><Relationship Id="rId3" Type="http://schemas.openxmlformats.org/officeDocument/2006/relationships/tags" Target="../tags/tag33.xml"/><Relationship Id="rId7" Type="http://schemas.openxmlformats.org/officeDocument/2006/relationships/image" Target="../media/image8.png"/><Relationship Id="rId12" Type="http://schemas.openxmlformats.org/officeDocument/2006/relationships/image" Target="../media/image74.png"/><Relationship Id="rId2" Type="http://schemas.openxmlformats.org/officeDocument/2006/relationships/tags" Target="../tags/tag32.xml"/><Relationship Id="rId1" Type="http://schemas.openxmlformats.org/officeDocument/2006/relationships/vmlDrawing" Target="../drawings/vmlDrawing20.vml"/><Relationship Id="rId6" Type="http://schemas.openxmlformats.org/officeDocument/2006/relationships/image" Target="../media/image1.emf"/><Relationship Id="rId11" Type="http://schemas.openxmlformats.org/officeDocument/2006/relationships/image" Target="../media/image73.png"/><Relationship Id="rId5" Type="http://schemas.openxmlformats.org/officeDocument/2006/relationships/oleObject" Target="../embeddings/oleObject18.bin"/><Relationship Id="rId10" Type="http://schemas.openxmlformats.org/officeDocument/2006/relationships/image" Target="../media/image72.png"/><Relationship Id="rId4" Type="http://schemas.openxmlformats.org/officeDocument/2006/relationships/slideLayout" Target="../slideLayouts/slideLayout13.xml"/><Relationship Id="rId9" Type="http://schemas.openxmlformats.org/officeDocument/2006/relationships/image" Target="../media/image51.svg"/><Relationship Id="rId1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76.png"/><Relationship Id="rId2" Type="http://schemas.openxmlformats.org/officeDocument/2006/relationships/tags" Target="../tags/tag34.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3.png"/><Relationship Id="rId1" Type="http://schemas.openxmlformats.org/officeDocument/2006/relationships/slideLayout" Target="../slideLayouts/slideLayout12.xml"/><Relationship Id="rId6" Type="http://schemas.openxmlformats.org/officeDocument/2006/relationships/hyperlink" Target="https://laegemiddelstyrelsen.dk/da/nyheder/2017/ny-udleveringsstatus-for-visse-opioider-traeder-i-kraft-den-1-januar-2018/" TargetMode="External"/><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86.png"/><Relationship Id="rId3" Type="http://schemas.openxmlformats.org/officeDocument/2006/relationships/tags" Target="../tags/tag39.xml"/><Relationship Id="rId7" Type="http://schemas.openxmlformats.org/officeDocument/2006/relationships/image" Target="../media/image83.svg"/><Relationship Id="rId12" Type="http://schemas.openxmlformats.org/officeDocument/2006/relationships/image" Target="../media/image85.svg"/><Relationship Id="rId2" Type="http://schemas.openxmlformats.org/officeDocument/2006/relationships/tags" Target="../tags/tag38.xml"/><Relationship Id="rId1" Type="http://schemas.openxmlformats.org/officeDocument/2006/relationships/vmlDrawing" Target="../drawings/vmlDrawing23.vml"/><Relationship Id="rId6" Type="http://schemas.openxmlformats.org/officeDocument/2006/relationships/image" Target="../media/image82.png"/><Relationship Id="rId11" Type="http://schemas.openxmlformats.org/officeDocument/2006/relationships/image" Target="../media/image84.png"/><Relationship Id="rId5" Type="http://schemas.openxmlformats.org/officeDocument/2006/relationships/notesSlide" Target="../notesSlides/notesSlide13.xml"/><Relationship Id="rId10" Type="http://schemas.openxmlformats.org/officeDocument/2006/relationships/image" Target="../media/image1.emf"/><Relationship Id="rId4" Type="http://schemas.openxmlformats.org/officeDocument/2006/relationships/slideLayout" Target="../slideLayouts/slideLayout12.xml"/><Relationship Id="rId9" Type="http://schemas.openxmlformats.org/officeDocument/2006/relationships/oleObject" Target="../embeddings/oleObject21.bin"/><Relationship Id="rId14" Type="http://schemas.openxmlformats.org/officeDocument/2006/relationships/image" Target="../media/image87.svg"/></Relationships>
</file>

<file path=ppt/slides/_rels/slide36.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emf"/><Relationship Id="rId2" Type="http://schemas.openxmlformats.org/officeDocument/2006/relationships/tags" Target="../tags/tag40.xml"/><Relationship Id="rId1" Type="http://schemas.openxmlformats.org/officeDocument/2006/relationships/vmlDrawing" Target="../drawings/vmlDrawing24.vml"/><Relationship Id="rId6" Type="http://schemas.openxmlformats.org/officeDocument/2006/relationships/oleObject" Target="../embeddings/oleObject22.bin"/><Relationship Id="rId5" Type="http://schemas.openxmlformats.org/officeDocument/2006/relationships/notesSlide" Target="../notesSlides/notesSlide14.xml"/><Relationship Id="rId4"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hyperlink" Target="https://laegemiddelstyrelsen.dk/da/udgivelser/2018/bivirkningsindberetninger-om-afhaengighed-ved-tramadol/~/media/EA458B367F9B47769FA0A860D8DF10A5.ashx" TargetMode="External"/><Relationship Id="rId13" Type="http://schemas.openxmlformats.org/officeDocument/2006/relationships/image" Target="../media/image89.png"/><Relationship Id="rId3" Type="http://schemas.openxmlformats.org/officeDocument/2006/relationships/tags" Target="../tags/tag47.xml"/><Relationship Id="rId7" Type="http://schemas.openxmlformats.org/officeDocument/2006/relationships/image" Target="../media/image1.emf"/><Relationship Id="rId12" Type="http://schemas.openxmlformats.org/officeDocument/2006/relationships/hyperlink" Target="https://laegemiddelstyrelsen.dk/da/udgivelser/2018/bivirkningsindberetninger-om-afhaengighed-ved-tramadol/" TargetMode="External"/><Relationship Id="rId2" Type="http://schemas.openxmlformats.org/officeDocument/2006/relationships/tags" Target="../tags/tag46.xml"/><Relationship Id="rId1" Type="http://schemas.openxmlformats.org/officeDocument/2006/relationships/vmlDrawing" Target="../drawings/vmlDrawing27.vml"/><Relationship Id="rId6" Type="http://schemas.openxmlformats.org/officeDocument/2006/relationships/oleObject" Target="../embeddings/oleObject25.bin"/><Relationship Id="rId11" Type="http://schemas.openxmlformats.org/officeDocument/2006/relationships/image" Target="../media/image81.png"/><Relationship Id="rId5" Type="http://schemas.openxmlformats.org/officeDocument/2006/relationships/notesSlide" Target="../notesSlides/notesSlide15.xml"/><Relationship Id="rId15" Type="http://schemas.openxmlformats.org/officeDocument/2006/relationships/image" Target="../media/image90.png"/><Relationship Id="rId10" Type="http://schemas.openxmlformats.org/officeDocument/2006/relationships/hyperlink" Target="https://laegemiddelstyrelsen.dk/da/nyheder/2017/ny-udleveringsstatus-for-visse-opioider-traeder-i-kraft-den-1-januar-2018/" TargetMode="External"/><Relationship Id="rId4" Type="http://schemas.openxmlformats.org/officeDocument/2006/relationships/slideLayout" Target="../slideLayouts/slideLayout13.xml"/><Relationship Id="rId9" Type="http://schemas.openxmlformats.org/officeDocument/2006/relationships/image" Target="../media/image88.png"/><Relationship Id="rId14" Type="http://schemas.openxmlformats.org/officeDocument/2006/relationships/hyperlink" Target="https://laegemiddelstyrelsen.dk/da/nyheder/2017/tramadol-det-er-vigtigt,-at-vi-faar-indberetninger-om-bivirkninger/"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49.xml"/><Relationship Id="rId7" Type="http://schemas.openxmlformats.org/officeDocument/2006/relationships/image" Target="../media/image1.emf"/><Relationship Id="rId2" Type="http://schemas.openxmlformats.org/officeDocument/2006/relationships/tags" Target="../tags/tag48.xml"/><Relationship Id="rId1" Type="http://schemas.openxmlformats.org/officeDocument/2006/relationships/vmlDrawing" Target="../drawings/vmlDrawing28.vml"/><Relationship Id="rId6" Type="http://schemas.openxmlformats.org/officeDocument/2006/relationships/oleObject" Target="../embeddings/oleObject25.bin"/><Relationship Id="rId5" Type="http://schemas.openxmlformats.org/officeDocument/2006/relationships/notesSlide" Target="../notesSlides/notesSlide16.xml"/><Relationship Id="rId10" Type="http://schemas.openxmlformats.org/officeDocument/2006/relationships/image" Target="../media/image92.png"/><Relationship Id="rId4" Type="http://schemas.openxmlformats.org/officeDocument/2006/relationships/slideLayout" Target="../slideLayouts/slideLayout13.xml"/><Relationship Id="rId9" Type="http://schemas.openxmlformats.org/officeDocument/2006/relationships/hyperlink" Target="https://link.springer.com/article/10.1007/s00228-020-03016-6"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5.png"/><Relationship Id="rId3" Type="http://schemas.openxmlformats.org/officeDocument/2006/relationships/tags" Target="../tags/tag51.xml"/><Relationship Id="rId7" Type="http://schemas.openxmlformats.org/officeDocument/2006/relationships/image" Target="../media/image1.emf"/><Relationship Id="rId12" Type="http://schemas.openxmlformats.org/officeDocument/2006/relationships/image" Target="../media/image51.svg"/><Relationship Id="rId2" Type="http://schemas.openxmlformats.org/officeDocument/2006/relationships/tags" Target="../tags/tag50.xml"/><Relationship Id="rId16" Type="http://schemas.openxmlformats.org/officeDocument/2006/relationships/image" Target="../media/image97.svg"/><Relationship Id="rId1" Type="http://schemas.openxmlformats.org/officeDocument/2006/relationships/vmlDrawing" Target="../drawings/vmlDrawing29.vml"/><Relationship Id="rId6" Type="http://schemas.openxmlformats.org/officeDocument/2006/relationships/oleObject" Target="../embeddings/oleObject26.bin"/><Relationship Id="rId11" Type="http://schemas.openxmlformats.org/officeDocument/2006/relationships/image" Target="../media/image50.png"/><Relationship Id="rId5" Type="http://schemas.openxmlformats.org/officeDocument/2006/relationships/notesSlide" Target="../notesSlides/notesSlide17.xml"/><Relationship Id="rId15" Type="http://schemas.openxmlformats.org/officeDocument/2006/relationships/image" Target="../media/image53.png"/><Relationship Id="rId10" Type="http://schemas.openxmlformats.org/officeDocument/2006/relationships/image" Target="../media/image94.png"/><Relationship Id="rId4" Type="http://schemas.openxmlformats.org/officeDocument/2006/relationships/slideLayout" Target="../slideLayouts/slideLayout12.xml"/><Relationship Id="rId9" Type="http://schemas.openxmlformats.org/officeDocument/2006/relationships/image" Target="../media/image7.png"/><Relationship Id="rId14" Type="http://schemas.openxmlformats.org/officeDocument/2006/relationships/image" Target="../media/image96.sv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9.png"/><Relationship Id="rId2" Type="http://schemas.openxmlformats.org/officeDocument/2006/relationships/tags" Target="../tags/tag52.xml"/><Relationship Id="rId1" Type="http://schemas.openxmlformats.org/officeDocument/2006/relationships/vmlDrawing" Target="../drawings/vmlDrawing30.vml"/><Relationship Id="rId6" Type="http://schemas.openxmlformats.org/officeDocument/2006/relationships/image" Target="../media/image98.png"/><Relationship Id="rId5" Type="http://schemas.openxmlformats.org/officeDocument/2006/relationships/image" Target="../media/image1.emf"/><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svg"/><Relationship Id="rId3" Type="http://schemas.openxmlformats.org/officeDocument/2006/relationships/slide" Target="slide9.xml"/><Relationship Id="rId7" Type="http://schemas.openxmlformats.org/officeDocument/2006/relationships/image" Target="../media/image18.png"/><Relationship Id="rId12"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80.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10" Type="http://schemas.openxmlformats.org/officeDocument/2006/relationships/image" Target="../media/image24.png"/><Relationship Id="rId4" Type="http://schemas.openxmlformats.org/officeDocument/2006/relationships/slideLayout" Target="../slideLayouts/slideLayout12.xml"/><Relationship Id="rId9" Type="http://schemas.openxmlformats.org/officeDocument/2006/relationships/image" Target="../media/image23.png"/></Relationships>
</file>

<file path=ppt/slides/_rels/slide9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svg"/><Relationship Id="rId2" Type="http://schemas.openxmlformats.org/officeDocument/2006/relationships/image" Target="../media/image31.png"/><Relationship Id="rId1" Type="http://schemas.openxmlformats.org/officeDocument/2006/relationships/slideLayout" Target="../slideLayouts/slideLayout120.xml"/><Relationship Id="rId6" Type="http://schemas.openxmlformats.org/officeDocument/2006/relationships/image" Target="../media/image34.png"/><Relationship Id="rId5" Type="http://schemas.openxmlformats.org/officeDocument/2006/relationships/hyperlink" Target="http://www.meldenbivirkning.dk/" TargetMode="External"/><Relationship Id="rId4" Type="http://schemas.openxmlformats.org/officeDocument/2006/relationships/image" Target="../media/image33.pn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230A0-E097-4481-982C-2E27D697F50E}"/>
              </a:ext>
            </a:extLst>
          </p:cNvPr>
          <p:cNvSpPr>
            <a:spLocks noGrp="1"/>
          </p:cNvSpPr>
          <p:nvPr>
            <p:ph type="ctrTitle"/>
          </p:nvPr>
        </p:nvSpPr>
        <p:spPr>
          <a:xfrm>
            <a:off x="2233510" y="876081"/>
            <a:ext cx="8166266" cy="4923545"/>
          </a:xfrm>
        </p:spPr>
        <p:txBody>
          <a:bodyPr>
            <a:normAutofit/>
          </a:bodyPr>
          <a:lstStyle/>
          <a:p>
            <a:pPr algn="l"/>
            <a:r>
              <a:rPr lang="da-DK" sz="2400" dirty="0"/>
              <a:t>Dette materiale er et generisk materiale omkring bivirkninger og processen omkring lægemiddelovervågning. </a:t>
            </a:r>
            <a:br>
              <a:rPr lang="da-DK" sz="2400" dirty="0"/>
            </a:br>
            <a:br>
              <a:rPr lang="da-DK" sz="2400" dirty="0"/>
            </a:br>
            <a:r>
              <a:rPr lang="da-DK" sz="2400" dirty="0"/>
              <a:t>Materialet er udarbejdet for at sikre forståelse for, hvorfor kvalitet i bivirkningsindberetninger er vigtigt samt for at sikre så få tilbageløb som muligt mellem Lægemiddelstyrelsen og dig som indberetter. </a:t>
            </a:r>
            <a:br>
              <a:rPr lang="da-DK" sz="2400" dirty="0"/>
            </a:br>
            <a:br>
              <a:rPr lang="da-DK" sz="2400" dirty="0"/>
            </a:br>
            <a:r>
              <a:rPr lang="da-DK" sz="2400" dirty="0"/>
              <a:t>Materialet kan anvendes i sin helhed eller der kan</a:t>
            </a:r>
            <a:br>
              <a:rPr lang="da-DK" sz="2400" dirty="0"/>
            </a:br>
            <a:r>
              <a:rPr lang="da-DK" sz="2400" dirty="0"/>
              <a:t>udvælges de dele, som er særlig vigtig for jeres processer omkring af bivirkningsindberetninger. Det anbefales at materialet anvendes i præsentationsvisning,  da der er tilføjet animationer som fremkommer når der klikkes i præsentationen. </a:t>
            </a:r>
          </a:p>
        </p:txBody>
      </p:sp>
      <p:sp>
        <p:nvSpPr>
          <p:cNvPr id="4" name="Pladsholder til slidenummer 3">
            <a:extLst>
              <a:ext uri="{FF2B5EF4-FFF2-40B4-BE49-F238E27FC236}">
                <a16:creationId xmlns:a16="http://schemas.microsoft.com/office/drawing/2014/main" id="{5254F2D2-3071-45D7-A065-66582A28C531}"/>
              </a:ext>
            </a:extLst>
          </p:cNvPr>
          <p:cNvSpPr>
            <a:spLocks noGrp="1"/>
          </p:cNvSpPr>
          <p:nvPr>
            <p:ph type="sldNum" sz="quarter" idx="12"/>
          </p:nvPr>
        </p:nvSpPr>
        <p:spPr/>
        <p:txBody>
          <a:bodyPr/>
          <a:lstStyle/>
          <a:p>
            <a:fld id="{2F83CC79-D602-4F50-8ABD-50B10D1D752D}" type="slidenum">
              <a:rPr lang="da-DK" smtClean="0"/>
              <a:t>1</a:t>
            </a:fld>
            <a:endParaRPr lang="da-DK"/>
          </a:p>
        </p:txBody>
      </p:sp>
    </p:spTree>
    <p:extLst>
      <p:ext uri="{BB962C8B-B14F-4D97-AF65-F5344CB8AC3E}">
        <p14:creationId xmlns:p14="http://schemas.microsoft.com/office/powerpoint/2010/main" val="367116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A704157-3F64-4605-AAFF-280F9028231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76" name="think-cell Slide" r:id="rId4" imgW="530" imgH="531" progId="TCLayout.ActiveDocument.1">
                  <p:embed/>
                </p:oleObj>
              </mc:Choice>
              <mc:Fallback>
                <p:oleObj name="think-cell Slide" r:id="rId4" imgW="530" imgH="531" progId="TCLayout.ActiveDocument.1">
                  <p:embed/>
                  <p:pic>
                    <p:nvPicPr>
                      <p:cNvPr id="4" name="Objekt 3" hidden="1">
                        <a:extLst>
                          <a:ext uri="{FF2B5EF4-FFF2-40B4-BE49-F238E27FC236}">
                            <a16:creationId xmlns:a16="http://schemas.microsoft.com/office/drawing/2014/main" id="{FA704157-3F64-4605-AAFF-280F902823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5F30469-6B6F-4448-86C1-631A84B9DECF}"/>
              </a:ext>
            </a:extLst>
          </p:cNvPr>
          <p:cNvSpPr>
            <a:spLocks noGrp="1"/>
          </p:cNvSpPr>
          <p:nvPr>
            <p:ph type="title"/>
          </p:nvPr>
        </p:nvSpPr>
        <p:spPr/>
        <p:txBody>
          <a:bodyPr/>
          <a:lstStyle/>
          <a:p>
            <a:r>
              <a:rPr lang="da-DK" dirty="0"/>
              <a:t>Indberetning</a:t>
            </a:r>
          </a:p>
        </p:txBody>
      </p:sp>
      <p:sp>
        <p:nvSpPr>
          <p:cNvPr id="3" name="Pladsholder til indhold 2">
            <a:extLst>
              <a:ext uri="{FF2B5EF4-FFF2-40B4-BE49-F238E27FC236}">
                <a16:creationId xmlns:a16="http://schemas.microsoft.com/office/drawing/2014/main" id="{3AEA59B8-3B2C-4861-9009-8FC138F6080D}"/>
              </a:ext>
            </a:extLst>
          </p:cNvPr>
          <p:cNvSpPr>
            <a:spLocks noGrp="1"/>
          </p:cNvSpPr>
          <p:nvPr>
            <p:ph idx="1"/>
          </p:nvPr>
        </p:nvSpPr>
        <p:spPr>
          <a:xfrm>
            <a:off x="207174" y="1964306"/>
            <a:ext cx="6010275" cy="1891258"/>
          </a:xfrm>
          <a:solidFill>
            <a:schemeClr val="bg2"/>
          </a:solidFill>
        </p:spPr>
        <p:txBody>
          <a:bodyPr>
            <a:noAutofit/>
          </a:bodyPr>
          <a:lstStyle/>
          <a:p>
            <a:r>
              <a:rPr lang="da-DK" sz="2000" dirty="0"/>
              <a:t>Kirsten går til sin egen praktiserende læge Anders Andersen, da hun mærker nogle ændringer efter start på Medicin A. </a:t>
            </a:r>
          </a:p>
          <a:p>
            <a:r>
              <a:rPr lang="da-DK" sz="2000" dirty="0"/>
              <a:t>Kirstens læge konstaterer, at Kirstens nyrer er blevet påvirket efter start på Medicin A, og han mistænker at Medicin A kunne være årsagen til nyrepåvirkningen. </a:t>
            </a:r>
          </a:p>
        </p:txBody>
      </p:sp>
      <p:pic>
        <p:nvPicPr>
          <p:cNvPr id="6" name="Billede 5">
            <a:extLst>
              <a:ext uri="{FF2B5EF4-FFF2-40B4-BE49-F238E27FC236}">
                <a16:creationId xmlns:a16="http://schemas.microsoft.com/office/drawing/2014/main" id="{FF00FFA0-A3A3-4DA5-BEA2-7D343E0CD513}"/>
              </a:ext>
            </a:extLst>
          </p:cNvPr>
          <p:cNvPicPr>
            <a:picLocks noChangeAspect="1"/>
          </p:cNvPicPr>
          <p:nvPr/>
        </p:nvPicPr>
        <p:blipFill>
          <a:blip r:embed="rId6"/>
          <a:stretch>
            <a:fillRect/>
          </a:stretch>
        </p:blipFill>
        <p:spPr>
          <a:xfrm flipH="1">
            <a:off x="6525675" y="1478586"/>
            <a:ext cx="766536" cy="2516353"/>
          </a:xfrm>
          <a:prstGeom prst="rect">
            <a:avLst/>
          </a:prstGeom>
        </p:spPr>
      </p:pic>
      <p:pic>
        <p:nvPicPr>
          <p:cNvPr id="41" name="Billede 40">
            <a:extLst>
              <a:ext uri="{FF2B5EF4-FFF2-40B4-BE49-F238E27FC236}">
                <a16:creationId xmlns:a16="http://schemas.microsoft.com/office/drawing/2014/main" id="{6CF892CF-9215-41AE-B5D4-82D5E5943B9D}"/>
              </a:ext>
            </a:extLst>
          </p:cNvPr>
          <p:cNvPicPr>
            <a:picLocks noChangeAspect="1"/>
          </p:cNvPicPr>
          <p:nvPr/>
        </p:nvPicPr>
        <p:blipFill>
          <a:blip r:embed="rId7"/>
          <a:stretch>
            <a:fillRect/>
          </a:stretch>
        </p:blipFill>
        <p:spPr>
          <a:xfrm>
            <a:off x="7963499" y="1502539"/>
            <a:ext cx="940176" cy="2516353"/>
          </a:xfrm>
          <a:prstGeom prst="rect">
            <a:avLst/>
          </a:prstGeom>
        </p:spPr>
      </p:pic>
      <p:pic>
        <p:nvPicPr>
          <p:cNvPr id="48" name="Billede 47">
            <a:extLst>
              <a:ext uri="{FF2B5EF4-FFF2-40B4-BE49-F238E27FC236}">
                <a16:creationId xmlns:a16="http://schemas.microsoft.com/office/drawing/2014/main" id="{BA6A89EB-9C64-4852-B44B-6C1878C911FB}"/>
              </a:ext>
            </a:extLst>
          </p:cNvPr>
          <p:cNvPicPr>
            <a:picLocks noChangeAspect="1"/>
          </p:cNvPicPr>
          <p:nvPr/>
        </p:nvPicPr>
        <p:blipFill>
          <a:blip r:embed="rId8"/>
          <a:stretch>
            <a:fillRect/>
          </a:stretch>
        </p:blipFill>
        <p:spPr>
          <a:xfrm>
            <a:off x="9299176" y="1502539"/>
            <a:ext cx="1065921" cy="2468448"/>
          </a:xfrm>
          <a:prstGeom prst="rect">
            <a:avLst/>
          </a:prstGeom>
        </p:spPr>
      </p:pic>
      <p:sp>
        <p:nvSpPr>
          <p:cNvPr id="49" name="Pil: højre 48">
            <a:extLst>
              <a:ext uri="{FF2B5EF4-FFF2-40B4-BE49-F238E27FC236}">
                <a16:creationId xmlns:a16="http://schemas.microsoft.com/office/drawing/2014/main" id="{511E3299-F73A-41F1-A723-491DBD6BE833}"/>
              </a:ext>
            </a:extLst>
          </p:cNvPr>
          <p:cNvSpPr/>
          <p:nvPr/>
        </p:nvSpPr>
        <p:spPr>
          <a:xfrm>
            <a:off x="7430104" y="2382722"/>
            <a:ext cx="395501" cy="2226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Pil: højre 49">
            <a:extLst>
              <a:ext uri="{FF2B5EF4-FFF2-40B4-BE49-F238E27FC236}">
                <a16:creationId xmlns:a16="http://schemas.microsoft.com/office/drawing/2014/main" id="{1A3184F7-C5DB-4CEF-91D9-1DCB0B5AA155}"/>
              </a:ext>
            </a:extLst>
          </p:cNvPr>
          <p:cNvSpPr/>
          <p:nvPr/>
        </p:nvSpPr>
        <p:spPr>
          <a:xfrm>
            <a:off x="8903675" y="2382722"/>
            <a:ext cx="395501" cy="2226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2" name="Billede 51">
            <a:extLst>
              <a:ext uri="{FF2B5EF4-FFF2-40B4-BE49-F238E27FC236}">
                <a16:creationId xmlns:a16="http://schemas.microsoft.com/office/drawing/2014/main" id="{D4D43241-B176-4D57-BA1B-03682B105F61}"/>
              </a:ext>
            </a:extLst>
          </p:cNvPr>
          <p:cNvPicPr>
            <a:picLocks noChangeAspect="1"/>
          </p:cNvPicPr>
          <p:nvPr/>
        </p:nvPicPr>
        <p:blipFill>
          <a:blip r:embed="rId9"/>
          <a:stretch>
            <a:fillRect/>
          </a:stretch>
        </p:blipFill>
        <p:spPr>
          <a:xfrm flipH="1">
            <a:off x="7433778" y="4226220"/>
            <a:ext cx="2166063" cy="2258482"/>
          </a:xfrm>
          <a:prstGeom prst="rect">
            <a:avLst/>
          </a:prstGeom>
        </p:spPr>
      </p:pic>
      <p:sp>
        <p:nvSpPr>
          <p:cNvPr id="53" name="Tekstfelt 52">
            <a:extLst>
              <a:ext uri="{FF2B5EF4-FFF2-40B4-BE49-F238E27FC236}">
                <a16:creationId xmlns:a16="http://schemas.microsoft.com/office/drawing/2014/main" id="{1974035F-2B5C-4CE1-9B9F-9DB9C2B50081}"/>
              </a:ext>
            </a:extLst>
          </p:cNvPr>
          <p:cNvSpPr txBox="1"/>
          <p:nvPr/>
        </p:nvSpPr>
        <p:spPr>
          <a:xfrm>
            <a:off x="235750" y="4626455"/>
            <a:ext cx="5981699" cy="1323439"/>
          </a:xfrm>
          <a:prstGeom prst="rect">
            <a:avLst/>
          </a:prstGeom>
          <a:solidFill>
            <a:schemeClr val="bg2"/>
          </a:solidFill>
        </p:spPr>
        <p:txBody>
          <a:bodyPr wrap="square" rtlCol="0">
            <a:spAutoFit/>
          </a:bodyPr>
          <a:lstStyle/>
          <a:p>
            <a:r>
              <a:rPr lang="da-DK" sz="2000" dirty="0"/>
              <a:t>Praktiserende læge Anders Andersen indberetter til Lægemiddelstyrelsen, at en kvindelig patient (Kirsten) har oplevet nyrepåvirkning under behandling med Medicin A.</a:t>
            </a:r>
          </a:p>
        </p:txBody>
      </p:sp>
      <p:pic>
        <p:nvPicPr>
          <p:cNvPr id="55" name="Grafik 54" descr="Nyrer">
            <a:extLst>
              <a:ext uri="{FF2B5EF4-FFF2-40B4-BE49-F238E27FC236}">
                <a16:creationId xmlns:a16="http://schemas.microsoft.com/office/drawing/2014/main" id="{92AD43DE-CD4B-4E47-9E97-E0896BBBBE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56537" y="595955"/>
            <a:ext cx="914400" cy="914400"/>
          </a:xfrm>
          <a:prstGeom prst="rect">
            <a:avLst/>
          </a:prstGeom>
        </p:spPr>
      </p:pic>
      <p:sp>
        <p:nvSpPr>
          <p:cNvPr id="58" name="Billedforklaring: bøjet streg 57">
            <a:extLst>
              <a:ext uri="{FF2B5EF4-FFF2-40B4-BE49-F238E27FC236}">
                <a16:creationId xmlns:a16="http://schemas.microsoft.com/office/drawing/2014/main" id="{81D7DFD2-8327-43BF-BB2F-7691AC472004}"/>
              </a:ext>
            </a:extLst>
          </p:cNvPr>
          <p:cNvSpPr/>
          <p:nvPr/>
        </p:nvSpPr>
        <p:spPr>
          <a:xfrm>
            <a:off x="10642648" y="619880"/>
            <a:ext cx="1342178" cy="876300"/>
          </a:xfrm>
          <a:prstGeom prst="borderCallout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Forbindelse: vinklet 7">
            <a:extLst>
              <a:ext uri="{FF2B5EF4-FFF2-40B4-BE49-F238E27FC236}">
                <a16:creationId xmlns:a16="http://schemas.microsoft.com/office/drawing/2014/main" id="{7AD2CCFC-355C-42E1-993A-BE1E0B7D1EA6}"/>
              </a:ext>
            </a:extLst>
          </p:cNvPr>
          <p:cNvCxnSpPr>
            <a:stCxn id="48" idx="3"/>
            <a:endCxn id="52" idx="1"/>
          </p:cNvCxnSpPr>
          <p:nvPr/>
        </p:nvCxnSpPr>
        <p:spPr>
          <a:xfrm flipH="1">
            <a:off x="9599841" y="2736763"/>
            <a:ext cx="765256" cy="2618698"/>
          </a:xfrm>
          <a:prstGeom prst="bentConnector3">
            <a:avLst>
              <a:gd name="adj1" fmla="val -102039"/>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5" name="Pladsholder til slidenummer 4">
            <a:extLst>
              <a:ext uri="{FF2B5EF4-FFF2-40B4-BE49-F238E27FC236}">
                <a16:creationId xmlns:a16="http://schemas.microsoft.com/office/drawing/2014/main" id="{6C0C6C6F-D67A-4AD0-9E19-14A4A7ED84EF}"/>
              </a:ext>
            </a:extLst>
          </p:cNvPr>
          <p:cNvSpPr>
            <a:spLocks noGrp="1"/>
          </p:cNvSpPr>
          <p:nvPr>
            <p:ph type="sldNum" sz="quarter" idx="12"/>
          </p:nvPr>
        </p:nvSpPr>
        <p:spPr/>
        <p:txBody>
          <a:bodyPr/>
          <a:lstStyle/>
          <a:p>
            <a:fld id="{2F83CC79-D602-4F50-8ABD-50B10D1D752D}" type="slidenum">
              <a:rPr lang="da-DK" smtClean="0"/>
              <a:t>10</a:t>
            </a:fld>
            <a:endParaRPr lang="da-DK"/>
          </a:p>
        </p:txBody>
      </p:sp>
    </p:spTree>
    <p:extLst>
      <p:ext uri="{BB962C8B-B14F-4D97-AF65-F5344CB8AC3E}">
        <p14:creationId xmlns:p14="http://schemas.microsoft.com/office/powerpoint/2010/main" val="68102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childTnLst>
                                </p:cTn>
                              </p:par>
                              <p:par>
                                <p:cTn id="14" presetID="10" presetClass="entr" presetSubtype="0" fill="hold" nodeType="withEffect">
                                  <p:stCondLst>
                                    <p:cond delay="10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000"/>
                                        <p:tgtEl>
                                          <p:spTgt spid="58"/>
                                        </p:tgtEl>
                                      </p:cBhvr>
                                    </p:animEffect>
                                  </p:childTnLst>
                                </p:cTn>
                              </p:par>
                              <p:par>
                                <p:cTn id="21" presetID="10" presetClass="entr" presetSubtype="0" fill="hold" nodeType="withEffect">
                                  <p:stCondLst>
                                    <p:cond delay="50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3"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kbue 6">
            <a:extLst>
              <a:ext uri="{FF2B5EF4-FFF2-40B4-BE49-F238E27FC236}">
                <a16:creationId xmlns:a16="http://schemas.microsoft.com/office/drawing/2014/main" id="{9D2DF1C1-8E96-4B12-9DE4-05101C2031EA}"/>
              </a:ext>
            </a:extLst>
          </p:cNvPr>
          <p:cNvSpPr/>
          <p:nvPr/>
        </p:nvSpPr>
        <p:spPr>
          <a:xfrm rot="20685068">
            <a:off x="7850741" y="2757612"/>
            <a:ext cx="2521790" cy="1072132"/>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9" name="Grafik 8" descr="Flag">
            <a:extLst>
              <a:ext uri="{FF2B5EF4-FFF2-40B4-BE49-F238E27FC236}">
                <a16:creationId xmlns:a16="http://schemas.microsoft.com/office/drawing/2014/main" id="{B17B28E2-5C95-4FA7-9EB3-8F6D33822C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1436" y="1740332"/>
            <a:ext cx="1355388" cy="1355388"/>
          </a:xfrm>
          <a:prstGeom prst="rect">
            <a:avLst/>
          </a:prstGeom>
          <a:effectLst>
            <a:outerShdw blurRad="50800" dist="38100" dir="5400000" algn="t" rotWithShape="0">
              <a:prstClr val="black">
                <a:alpha val="40000"/>
              </a:prstClr>
            </a:outerShdw>
          </a:effectLst>
        </p:spPr>
      </p:pic>
      <p:sp>
        <p:nvSpPr>
          <p:cNvPr id="45" name="Rektangel: afrundede hjørner 44">
            <a:extLst>
              <a:ext uri="{FF2B5EF4-FFF2-40B4-BE49-F238E27FC236}">
                <a16:creationId xmlns:a16="http://schemas.microsoft.com/office/drawing/2014/main" id="{2EF39DE1-20A5-469F-BD69-70D4BE792467}"/>
              </a:ext>
            </a:extLst>
          </p:cNvPr>
          <p:cNvSpPr/>
          <p:nvPr/>
        </p:nvSpPr>
        <p:spPr>
          <a:xfrm>
            <a:off x="8658502" y="2313298"/>
            <a:ext cx="781085" cy="11360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Blokbue 5">
            <a:extLst>
              <a:ext uri="{FF2B5EF4-FFF2-40B4-BE49-F238E27FC236}">
                <a16:creationId xmlns:a16="http://schemas.microsoft.com/office/drawing/2014/main" id="{71B5E258-5533-43E9-8D87-B6C421A4B731}"/>
              </a:ext>
            </a:extLst>
          </p:cNvPr>
          <p:cNvSpPr/>
          <p:nvPr/>
        </p:nvSpPr>
        <p:spPr>
          <a:xfrm rot="10180785">
            <a:off x="4676638" y="3206115"/>
            <a:ext cx="3520015" cy="1139125"/>
          </a:xfrm>
          <a:prstGeom prst="blockArc">
            <a:avLst>
              <a:gd name="adj1" fmla="val 10799998"/>
              <a:gd name="adj2" fmla="val 0"/>
              <a:gd name="adj3" fmla="val 25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43" name="Rektangel: afrundede hjørner 42">
            <a:extLst>
              <a:ext uri="{FF2B5EF4-FFF2-40B4-BE49-F238E27FC236}">
                <a16:creationId xmlns:a16="http://schemas.microsoft.com/office/drawing/2014/main" id="{A340B38E-7033-48CD-AC4E-5A5FE985784D}"/>
              </a:ext>
            </a:extLst>
          </p:cNvPr>
          <p:cNvSpPr/>
          <p:nvPr/>
        </p:nvSpPr>
        <p:spPr>
          <a:xfrm>
            <a:off x="7003772" y="3023734"/>
            <a:ext cx="1410932" cy="12166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Blokbue 4">
            <a:extLst>
              <a:ext uri="{FF2B5EF4-FFF2-40B4-BE49-F238E27FC236}">
                <a16:creationId xmlns:a16="http://schemas.microsoft.com/office/drawing/2014/main" id="{FD292A3D-B743-4FD6-97FC-89A8F58E19E9}"/>
              </a:ext>
            </a:extLst>
          </p:cNvPr>
          <p:cNvSpPr/>
          <p:nvPr/>
        </p:nvSpPr>
        <p:spPr>
          <a:xfrm>
            <a:off x="1518973" y="3599972"/>
            <a:ext cx="3469593" cy="1051359"/>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42" name="Rektangel: afrundede hjørner 41">
            <a:extLst>
              <a:ext uri="{FF2B5EF4-FFF2-40B4-BE49-F238E27FC236}">
                <a16:creationId xmlns:a16="http://schemas.microsoft.com/office/drawing/2014/main" id="{9DB193D7-7B56-4C9F-B53B-90595CC93E4B}"/>
              </a:ext>
            </a:extLst>
          </p:cNvPr>
          <p:cNvSpPr/>
          <p:nvPr/>
        </p:nvSpPr>
        <p:spPr>
          <a:xfrm>
            <a:off x="5327766" y="3585981"/>
            <a:ext cx="1410932" cy="12166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afrundede hjørner 40">
            <a:extLst>
              <a:ext uri="{FF2B5EF4-FFF2-40B4-BE49-F238E27FC236}">
                <a16:creationId xmlns:a16="http://schemas.microsoft.com/office/drawing/2014/main" id="{626E8BF4-0AAE-4E62-BDEE-3C0B9FD103B3}"/>
              </a:ext>
            </a:extLst>
          </p:cNvPr>
          <p:cNvSpPr/>
          <p:nvPr/>
        </p:nvSpPr>
        <p:spPr>
          <a:xfrm>
            <a:off x="3642801" y="2577058"/>
            <a:ext cx="1149298" cy="1565444"/>
          </a:xfrm>
          <a:prstGeom prst="roundRect">
            <a:avLst/>
          </a:prstGeom>
          <a:solidFill>
            <a:schemeClr val="bg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afrundede hjørner 39">
            <a:extLst>
              <a:ext uri="{FF2B5EF4-FFF2-40B4-BE49-F238E27FC236}">
                <a16:creationId xmlns:a16="http://schemas.microsoft.com/office/drawing/2014/main" id="{CC9C718C-25DF-4C69-B4CE-DBC1EAF385BE}"/>
              </a:ext>
            </a:extLst>
          </p:cNvPr>
          <p:cNvSpPr/>
          <p:nvPr/>
        </p:nvSpPr>
        <p:spPr>
          <a:xfrm>
            <a:off x="2296962" y="2106258"/>
            <a:ext cx="668145" cy="18349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A30CAB02-84DD-4CC8-8167-FCEAD65690AD}"/>
              </a:ext>
            </a:extLst>
          </p:cNvPr>
          <p:cNvPicPr>
            <a:picLocks noChangeAspect="1"/>
          </p:cNvPicPr>
          <p:nvPr/>
        </p:nvPicPr>
        <p:blipFill>
          <a:blip r:embed="rId4"/>
          <a:stretch>
            <a:fillRect/>
          </a:stretch>
        </p:blipFill>
        <p:spPr>
          <a:xfrm>
            <a:off x="3694523" y="2773818"/>
            <a:ext cx="1004364" cy="1231156"/>
          </a:xfrm>
          <a:prstGeom prst="rect">
            <a:avLst/>
          </a:prstGeom>
        </p:spPr>
      </p:pic>
      <p:pic>
        <p:nvPicPr>
          <p:cNvPr id="13" name="Billede 12">
            <a:extLst>
              <a:ext uri="{FF2B5EF4-FFF2-40B4-BE49-F238E27FC236}">
                <a16:creationId xmlns:a16="http://schemas.microsoft.com/office/drawing/2014/main" id="{75A7BEE3-1BFF-40F0-B009-94E55EF1B7C3}"/>
              </a:ext>
            </a:extLst>
          </p:cNvPr>
          <p:cNvPicPr>
            <a:picLocks noChangeAspect="1"/>
          </p:cNvPicPr>
          <p:nvPr/>
        </p:nvPicPr>
        <p:blipFill>
          <a:blip r:embed="rId5"/>
          <a:stretch>
            <a:fillRect/>
          </a:stretch>
        </p:blipFill>
        <p:spPr>
          <a:xfrm>
            <a:off x="2383331" y="2189902"/>
            <a:ext cx="533486" cy="1751307"/>
          </a:xfrm>
          <a:prstGeom prst="rect">
            <a:avLst/>
          </a:prstGeom>
        </p:spPr>
      </p:pic>
      <p:sp>
        <p:nvSpPr>
          <p:cNvPr id="14" name="Tekstfelt 13">
            <a:extLst>
              <a:ext uri="{FF2B5EF4-FFF2-40B4-BE49-F238E27FC236}">
                <a16:creationId xmlns:a16="http://schemas.microsoft.com/office/drawing/2014/main" id="{B49EC629-BA49-41CE-A0E4-14F826C89524}"/>
              </a:ext>
            </a:extLst>
          </p:cNvPr>
          <p:cNvSpPr txBox="1"/>
          <p:nvPr/>
        </p:nvSpPr>
        <p:spPr>
          <a:xfrm>
            <a:off x="5153473" y="4541028"/>
            <a:ext cx="1775865" cy="261610"/>
          </a:xfrm>
          <a:prstGeom prst="rect">
            <a:avLst/>
          </a:prstGeom>
          <a:noFill/>
        </p:spPr>
        <p:txBody>
          <a:bodyPr wrap="square" rtlCol="0">
            <a:spAutoFit/>
          </a:bodyPr>
          <a:lstStyle/>
          <a:p>
            <a:pPr algn="ctr"/>
            <a:r>
              <a:rPr lang="da-DK" sz="1050" dirty="0"/>
              <a:t>LÆGEMIDDELSTYRELSEN</a:t>
            </a:r>
          </a:p>
        </p:txBody>
      </p:sp>
      <p:pic>
        <p:nvPicPr>
          <p:cNvPr id="15" name="Billede 14">
            <a:extLst>
              <a:ext uri="{FF2B5EF4-FFF2-40B4-BE49-F238E27FC236}">
                <a16:creationId xmlns:a16="http://schemas.microsoft.com/office/drawing/2014/main" id="{2DDF385E-D02A-43FA-9503-FC357260BBF3}"/>
              </a:ext>
            </a:extLst>
          </p:cNvPr>
          <p:cNvPicPr>
            <a:picLocks noChangeAspect="1"/>
          </p:cNvPicPr>
          <p:nvPr/>
        </p:nvPicPr>
        <p:blipFill>
          <a:blip r:embed="rId6"/>
          <a:stretch>
            <a:fillRect/>
          </a:stretch>
        </p:blipFill>
        <p:spPr>
          <a:xfrm>
            <a:off x="5454115" y="3585980"/>
            <a:ext cx="1090708" cy="973174"/>
          </a:xfrm>
          <a:prstGeom prst="rect">
            <a:avLst/>
          </a:prstGeom>
        </p:spPr>
      </p:pic>
      <p:pic>
        <p:nvPicPr>
          <p:cNvPr id="39" name="Billede 38">
            <a:extLst>
              <a:ext uri="{FF2B5EF4-FFF2-40B4-BE49-F238E27FC236}">
                <a16:creationId xmlns:a16="http://schemas.microsoft.com/office/drawing/2014/main" id="{941FBBD9-3883-40C8-A039-1A2AC73C6F31}"/>
              </a:ext>
            </a:extLst>
          </p:cNvPr>
          <p:cNvPicPr>
            <a:picLocks noChangeAspect="1"/>
          </p:cNvPicPr>
          <p:nvPr/>
        </p:nvPicPr>
        <p:blipFill>
          <a:blip r:embed="rId7"/>
          <a:stretch>
            <a:fillRect/>
          </a:stretch>
        </p:blipFill>
        <p:spPr>
          <a:xfrm>
            <a:off x="6895050" y="3023734"/>
            <a:ext cx="1487553" cy="1207113"/>
          </a:xfrm>
          <a:prstGeom prst="rect">
            <a:avLst/>
          </a:prstGeom>
        </p:spPr>
      </p:pic>
      <p:pic>
        <p:nvPicPr>
          <p:cNvPr id="44" name="Billede 43">
            <a:extLst>
              <a:ext uri="{FF2B5EF4-FFF2-40B4-BE49-F238E27FC236}">
                <a16:creationId xmlns:a16="http://schemas.microsoft.com/office/drawing/2014/main" id="{FAD0A722-A5FA-4594-857A-E10CD6C9DF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1351" y="2420288"/>
            <a:ext cx="1355389" cy="1355389"/>
          </a:xfrm>
          <a:prstGeom prst="rect">
            <a:avLst/>
          </a:prstGeom>
        </p:spPr>
      </p:pic>
      <p:pic>
        <p:nvPicPr>
          <p:cNvPr id="46" name="Grafik 45" descr="Mærke">
            <a:extLst>
              <a:ext uri="{FF2B5EF4-FFF2-40B4-BE49-F238E27FC236}">
                <a16:creationId xmlns:a16="http://schemas.microsoft.com/office/drawing/2014/main" id="{2C695A37-7376-4CA7-9528-562DAF71E2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714" y="2728332"/>
            <a:ext cx="1652938" cy="1652938"/>
          </a:xfrm>
          <a:prstGeom prst="rect">
            <a:avLst/>
          </a:prstGeom>
          <a:effectLst>
            <a:outerShdw blurRad="50800" dist="38100" dir="5400000" algn="t" rotWithShape="0">
              <a:prstClr val="black">
                <a:alpha val="40000"/>
              </a:prstClr>
            </a:outerShdw>
          </a:effectLst>
        </p:spPr>
      </p:pic>
      <mc:AlternateContent xmlns:mc="http://schemas.openxmlformats.org/markup-compatibility/2006" xmlns:pslz="http://schemas.microsoft.com/office/powerpoint/2016/slidezoom">
        <mc:Choice Requires="pslz">
          <p:graphicFrame>
            <p:nvGraphicFramePr>
              <p:cNvPr id="3" name="Slidezoom 2">
                <a:extLst>
                  <a:ext uri="{FF2B5EF4-FFF2-40B4-BE49-F238E27FC236}">
                    <a16:creationId xmlns:a16="http://schemas.microsoft.com/office/drawing/2014/main" id="{0BE9671B-8588-4F42-AC9C-C3D9406DCB32}"/>
                  </a:ext>
                </a:extLst>
              </p:cNvPr>
              <p:cNvGraphicFramePr>
                <a:graphicFrameLocks noChangeAspect="1"/>
              </p:cNvGraphicFramePr>
              <p:nvPr>
                <p:extLst/>
              </p:nvPr>
            </p:nvGraphicFramePr>
            <p:xfrm>
              <a:off x="3768300" y="4243999"/>
              <a:ext cx="948512" cy="533538"/>
            </p:xfrm>
            <a:graphic>
              <a:graphicData uri="http://schemas.microsoft.com/office/powerpoint/2016/slidezoom">
                <pslz:sldZm>
                  <pslz:sldZmObj sldId="363" cId="2535007194">
                    <pslz:zmPr id="{FABA08C4-F74B-480D-BBC2-017C722CC78E}" returnToParent="0" transitionDur="1000">
                      <p166:blipFill xmlns:p166="http://schemas.microsoft.com/office/powerpoint/2016/6/main">
                        <a:blip r:embed="rId11"/>
                        <a:stretch>
                          <a:fillRect/>
                        </a:stretch>
                      </p166:blipFill>
                      <p166:spPr xmlns:p166="http://schemas.microsoft.com/office/powerpoint/2016/6/main">
                        <a:xfrm>
                          <a:off x="0" y="0"/>
                          <a:ext cx="948512" cy="533538"/>
                        </a:xfrm>
                        <a:prstGeom prst="rect">
                          <a:avLst/>
                        </a:prstGeom>
                        <a:ln w="3175">
                          <a:solidFill>
                            <a:prstClr val="ltGray"/>
                          </a:solidFill>
                        </a:ln>
                      </p166:spPr>
                    </pslz:zmPr>
                  </pslz:sldZmObj>
                </pslz:sldZm>
              </a:graphicData>
            </a:graphic>
          </p:graphicFrame>
        </mc:Choice>
        <mc:Fallback xmlns="">
          <p:pic>
            <p:nvPicPr>
              <p:cNvPr id="3" name="Slidezoom 2">
                <a:hlinkClick r:id="rId12" action="ppaction://hlinksldjump"/>
                <a:extLst>
                  <a:ext uri="{FF2B5EF4-FFF2-40B4-BE49-F238E27FC236}">
                    <a16:creationId xmlns:a16="http://schemas.microsoft.com/office/drawing/2014/main" id="{0BE9671B-8588-4F42-AC9C-C3D9406DCB32}"/>
                  </a:ext>
                </a:extLst>
              </p:cNvPr>
              <p:cNvPicPr>
                <a:picLocks noGrp="1" noRot="1" noChangeAspect="1" noMove="1" noResize="1" noEditPoints="1" noAdjustHandles="1" noChangeArrowheads="1" noChangeShapeType="1"/>
              </p:cNvPicPr>
              <p:nvPr/>
            </p:nvPicPr>
            <p:blipFill>
              <a:blip r:embed="rId13"/>
              <a:stretch>
                <a:fillRect/>
              </a:stretch>
            </p:blipFill>
            <p:spPr>
              <a:xfrm>
                <a:off x="3768300" y="4243999"/>
                <a:ext cx="948512" cy="533538"/>
              </a:xfrm>
              <a:prstGeom prst="rect">
                <a:avLst/>
              </a:prstGeom>
              <a:ln w="3175">
                <a:solidFill>
                  <a:prstClr val="ltGray"/>
                </a:solidFill>
              </a:ln>
            </p:spPr>
          </p:pic>
        </mc:Fallback>
      </mc:AlternateContent>
      <p:sp>
        <p:nvSpPr>
          <p:cNvPr id="2" name="Pladsholder til slidenummer 1">
            <a:extLst>
              <a:ext uri="{FF2B5EF4-FFF2-40B4-BE49-F238E27FC236}">
                <a16:creationId xmlns:a16="http://schemas.microsoft.com/office/drawing/2014/main" id="{DF84FF40-D0AB-4F8F-911B-A2B87FE390EF}"/>
              </a:ext>
            </a:extLst>
          </p:cNvPr>
          <p:cNvSpPr>
            <a:spLocks noGrp="1"/>
          </p:cNvSpPr>
          <p:nvPr>
            <p:ph type="sldNum" sz="quarter" idx="12"/>
          </p:nvPr>
        </p:nvSpPr>
        <p:spPr/>
        <p:txBody>
          <a:bodyPr/>
          <a:lstStyle/>
          <a:p>
            <a:fld id="{844601DB-ADF3-44C2-834B-2346477CC3E7}" type="slidenum">
              <a:rPr lang="da-DK" smtClean="0"/>
              <a:t>11</a:t>
            </a:fld>
            <a:endParaRPr lang="da-DK"/>
          </a:p>
        </p:txBody>
      </p:sp>
    </p:spTree>
    <p:extLst>
      <p:ext uri="{BB962C8B-B14F-4D97-AF65-F5344CB8AC3E}">
        <p14:creationId xmlns:p14="http://schemas.microsoft.com/office/powerpoint/2010/main" val="40911494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fik 29" descr="Synkroniserer sky">
            <a:extLst>
              <a:ext uri="{FF2B5EF4-FFF2-40B4-BE49-F238E27FC236}">
                <a16:creationId xmlns:a16="http://schemas.microsoft.com/office/drawing/2014/main" id="{EF61CE34-A559-4327-876F-7C43D334D7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8124" y="1751230"/>
            <a:ext cx="729420" cy="729420"/>
          </a:xfrm>
          <a:prstGeom prst="rect">
            <a:avLst/>
          </a:prstGeom>
        </p:spPr>
      </p:pic>
      <p:cxnSp>
        <p:nvCxnSpPr>
          <p:cNvPr id="37" name="Forbindelse: vinklet 36">
            <a:extLst>
              <a:ext uri="{FF2B5EF4-FFF2-40B4-BE49-F238E27FC236}">
                <a16:creationId xmlns:a16="http://schemas.microsoft.com/office/drawing/2014/main" id="{C418DF70-8B6D-4053-8891-6F9082DB24F6}"/>
              </a:ext>
            </a:extLst>
          </p:cNvPr>
          <p:cNvCxnSpPr>
            <a:cxnSpLocks/>
            <a:endCxn id="30" idx="1"/>
          </p:cNvCxnSpPr>
          <p:nvPr/>
        </p:nvCxnSpPr>
        <p:spPr>
          <a:xfrm rot="5400000" flipH="1" flipV="1">
            <a:off x="1049577" y="2167194"/>
            <a:ext cx="779800" cy="677293"/>
          </a:xfrm>
          <a:prstGeom prst="bentConnector2">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40" name="Tekstfelt 39">
            <a:extLst>
              <a:ext uri="{FF2B5EF4-FFF2-40B4-BE49-F238E27FC236}">
                <a16:creationId xmlns:a16="http://schemas.microsoft.com/office/drawing/2014/main" id="{B7B09DE9-0F25-45A2-BFD5-324CB6088614}"/>
              </a:ext>
            </a:extLst>
          </p:cNvPr>
          <p:cNvSpPr txBox="1"/>
          <p:nvPr/>
        </p:nvSpPr>
        <p:spPr>
          <a:xfrm>
            <a:off x="2690886" y="3564189"/>
            <a:ext cx="1948004" cy="276999"/>
          </a:xfrm>
          <a:prstGeom prst="rect">
            <a:avLst/>
          </a:prstGeom>
          <a:noFill/>
        </p:spPr>
        <p:txBody>
          <a:bodyPr wrap="square" rtlCol="0">
            <a:spAutoFit/>
          </a:bodyPr>
          <a:lstStyle/>
          <a:p>
            <a:pPr algn="ctr"/>
            <a:r>
              <a:rPr lang="da-DK" sz="1200" dirty="0"/>
              <a:t>LÆGEMIDDELSTYRELSEN</a:t>
            </a:r>
          </a:p>
        </p:txBody>
      </p:sp>
      <p:cxnSp>
        <p:nvCxnSpPr>
          <p:cNvPr id="42" name="Forbindelse: vinklet 41">
            <a:extLst>
              <a:ext uri="{FF2B5EF4-FFF2-40B4-BE49-F238E27FC236}">
                <a16:creationId xmlns:a16="http://schemas.microsoft.com/office/drawing/2014/main" id="{453DE795-1C00-49BD-BE34-B95D2494FE2B}"/>
              </a:ext>
            </a:extLst>
          </p:cNvPr>
          <p:cNvCxnSpPr>
            <a:cxnSpLocks/>
            <a:stCxn id="30" idx="3"/>
          </p:cNvCxnSpPr>
          <p:nvPr/>
        </p:nvCxnSpPr>
        <p:spPr>
          <a:xfrm>
            <a:off x="2507544" y="2115940"/>
            <a:ext cx="274240" cy="1034872"/>
          </a:xfrm>
          <a:prstGeom prst="bentConnector3">
            <a:avLst>
              <a:gd name="adj1" fmla="val 50000"/>
            </a:avLst>
          </a:prstGeom>
          <a:ln>
            <a:prstDash val="dash"/>
            <a:tailEnd type="triangle"/>
          </a:ln>
        </p:spPr>
        <p:style>
          <a:lnRef idx="3">
            <a:schemeClr val="dk1"/>
          </a:lnRef>
          <a:fillRef idx="0">
            <a:schemeClr val="dk1"/>
          </a:fillRef>
          <a:effectRef idx="2">
            <a:schemeClr val="dk1"/>
          </a:effectRef>
          <a:fontRef idx="minor">
            <a:schemeClr val="tx1"/>
          </a:fontRef>
        </p:style>
      </p:cxnSp>
      <p:pic>
        <p:nvPicPr>
          <p:cNvPr id="61" name="Billede 60">
            <a:extLst>
              <a:ext uri="{FF2B5EF4-FFF2-40B4-BE49-F238E27FC236}">
                <a16:creationId xmlns:a16="http://schemas.microsoft.com/office/drawing/2014/main" id="{5DAE071B-31D4-4876-86C7-C79768A9A41B}"/>
              </a:ext>
            </a:extLst>
          </p:cNvPr>
          <p:cNvPicPr>
            <a:picLocks noChangeAspect="1"/>
          </p:cNvPicPr>
          <p:nvPr/>
        </p:nvPicPr>
        <p:blipFill>
          <a:blip r:embed="rId4"/>
          <a:stretch>
            <a:fillRect/>
          </a:stretch>
        </p:blipFill>
        <p:spPr>
          <a:xfrm>
            <a:off x="152431" y="2681893"/>
            <a:ext cx="1233369" cy="1516292"/>
          </a:xfrm>
          <a:prstGeom prst="rect">
            <a:avLst/>
          </a:prstGeom>
        </p:spPr>
      </p:pic>
      <p:sp>
        <p:nvSpPr>
          <p:cNvPr id="68" name="Tekstfelt 67">
            <a:extLst>
              <a:ext uri="{FF2B5EF4-FFF2-40B4-BE49-F238E27FC236}">
                <a16:creationId xmlns:a16="http://schemas.microsoft.com/office/drawing/2014/main" id="{1F01FEFC-200E-421A-BAEE-8633A4AAAD93}"/>
              </a:ext>
            </a:extLst>
          </p:cNvPr>
          <p:cNvSpPr txBox="1"/>
          <p:nvPr/>
        </p:nvSpPr>
        <p:spPr>
          <a:xfrm>
            <a:off x="5302111" y="3027113"/>
            <a:ext cx="6021443" cy="646331"/>
          </a:xfrm>
          <a:prstGeom prst="rect">
            <a:avLst/>
          </a:prstGeom>
          <a:solidFill>
            <a:schemeClr val="bg2"/>
          </a:solidFill>
        </p:spPr>
        <p:txBody>
          <a:bodyPr wrap="square" rtlCol="0">
            <a:spAutoFit/>
          </a:bodyPr>
          <a:lstStyle/>
          <a:p>
            <a:r>
              <a:rPr lang="da-DK" dirty="0"/>
              <a:t>Bivirkningsindberetningen kvalitetssikres og valideres i Lægemiddelstyrelsen.</a:t>
            </a:r>
          </a:p>
        </p:txBody>
      </p:sp>
      <p:cxnSp>
        <p:nvCxnSpPr>
          <p:cNvPr id="80" name="Forbindelse: vinklet 79">
            <a:extLst>
              <a:ext uri="{FF2B5EF4-FFF2-40B4-BE49-F238E27FC236}">
                <a16:creationId xmlns:a16="http://schemas.microsoft.com/office/drawing/2014/main" id="{E4272FF4-3830-4411-8745-9EBA986FFA2E}"/>
              </a:ext>
            </a:extLst>
          </p:cNvPr>
          <p:cNvCxnSpPr>
            <a:cxnSpLocks/>
            <a:stCxn id="40" idx="2"/>
            <a:endCxn id="3" idx="1"/>
          </p:cNvCxnSpPr>
          <p:nvPr/>
        </p:nvCxnSpPr>
        <p:spPr>
          <a:xfrm rot="16200000" flipH="1">
            <a:off x="3102572" y="4403504"/>
            <a:ext cx="1312372" cy="187740"/>
          </a:xfrm>
          <a:prstGeom prst="bentConnector2">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95" name="Tekstfelt 94">
            <a:extLst>
              <a:ext uri="{FF2B5EF4-FFF2-40B4-BE49-F238E27FC236}">
                <a16:creationId xmlns:a16="http://schemas.microsoft.com/office/drawing/2014/main" id="{91B2AE6D-8939-4FCD-9BE2-5DBFFFE611CB}"/>
              </a:ext>
            </a:extLst>
          </p:cNvPr>
          <p:cNvSpPr txBox="1"/>
          <p:nvPr/>
        </p:nvSpPr>
        <p:spPr>
          <a:xfrm>
            <a:off x="5224229" y="4716163"/>
            <a:ext cx="6021443" cy="646331"/>
          </a:xfrm>
          <a:prstGeom prst="rect">
            <a:avLst/>
          </a:prstGeom>
          <a:solidFill>
            <a:schemeClr val="bg2"/>
          </a:solidFill>
        </p:spPr>
        <p:txBody>
          <a:bodyPr wrap="square" rtlCol="0">
            <a:spAutoFit/>
          </a:bodyPr>
          <a:lstStyle/>
          <a:p>
            <a:r>
              <a:rPr lang="da-DK" dirty="0"/>
              <a:t>Bivirkningen </a:t>
            </a:r>
            <a:r>
              <a:rPr lang="da-DK" dirty="0" err="1"/>
              <a:t>tastes</a:t>
            </a:r>
            <a:r>
              <a:rPr lang="da-DK" dirty="0"/>
              <a:t> ind i bivirkningsdatabasen i koder og fagtermer.</a:t>
            </a:r>
          </a:p>
        </p:txBody>
      </p:sp>
      <p:sp>
        <p:nvSpPr>
          <p:cNvPr id="96" name="Rektangel: afrundede hjørner 95">
            <a:extLst>
              <a:ext uri="{FF2B5EF4-FFF2-40B4-BE49-F238E27FC236}">
                <a16:creationId xmlns:a16="http://schemas.microsoft.com/office/drawing/2014/main" id="{E919D42F-B3E6-42B6-AC04-30C8D76B427C}"/>
              </a:ext>
            </a:extLst>
          </p:cNvPr>
          <p:cNvSpPr/>
          <p:nvPr/>
        </p:nvSpPr>
        <p:spPr>
          <a:xfrm>
            <a:off x="2371586" y="4097006"/>
            <a:ext cx="1157345" cy="942322"/>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da-DK" sz="1200" dirty="0">
                <a:solidFill>
                  <a:schemeClr val="bg1"/>
                </a:solidFill>
              </a:rPr>
              <a:t>Bivirkning</a:t>
            </a:r>
          </a:p>
          <a:p>
            <a:pPr marL="171450" indent="-171450">
              <a:buFont typeface="Wingdings" panose="05000000000000000000" pitchFamily="2" charset="2"/>
              <a:buChar char="ü"/>
            </a:pPr>
            <a:r>
              <a:rPr lang="da-DK" sz="1200" dirty="0">
                <a:solidFill>
                  <a:schemeClr val="bg1"/>
                </a:solidFill>
              </a:rPr>
              <a:t>Medicin/ substans</a:t>
            </a:r>
          </a:p>
          <a:p>
            <a:pPr marL="171450" indent="-171450">
              <a:buFont typeface="Wingdings" panose="05000000000000000000" pitchFamily="2" charset="2"/>
              <a:buChar char="ü"/>
            </a:pPr>
            <a:r>
              <a:rPr lang="da-DK" sz="1200" dirty="0">
                <a:solidFill>
                  <a:schemeClr val="bg1"/>
                </a:solidFill>
              </a:rPr>
              <a:t>Patient</a:t>
            </a:r>
          </a:p>
          <a:p>
            <a:pPr marL="171450" indent="-171450">
              <a:buFont typeface="Wingdings" panose="05000000000000000000" pitchFamily="2" charset="2"/>
              <a:buChar char="ü"/>
            </a:pPr>
            <a:r>
              <a:rPr lang="da-DK" sz="1200" dirty="0">
                <a:solidFill>
                  <a:schemeClr val="bg1"/>
                </a:solidFill>
              </a:rPr>
              <a:t>Indberetter </a:t>
            </a:r>
          </a:p>
        </p:txBody>
      </p:sp>
      <p:sp>
        <p:nvSpPr>
          <p:cNvPr id="101" name="Tekstfelt 100">
            <a:extLst>
              <a:ext uri="{FF2B5EF4-FFF2-40B4-BE49-F238E27FC236}">
                <a16:creationId xmlns:a16="http://schemas.microsoft.com/office/drawing/2014/main" id="{0FA4F361-A27B-4CD9-9F1E-E451B35A859E}"/>
              </a:ext>
            </a:extLst>
          </p:cNvPr>
          <p:cNvSpPr txBox="1"/>
          <p:nvPr/>
        </p:nvSpPr>
        <p:spPr>
          <a:xfrm>
            <a:off x="3664888" y="5734614"/>
            <a:ext cx="1948004" cy="461665"/>
          </a:xfrm>
          <a:prstGeom prst="rect">
            <a:avLst/>
          </a:prstGeom>
          <a:noFill/>
        </p:spPr>
        <p:txBody>
          <a:bodyPr wrap="square" rtlCol="0">
            <a:spAutoFit/>
          </a:bodyPr>
          <a:lstStyle/>
          <a:p>
            <a:pPr algn="ctr"/>
            <a:r>
              <a:rPr lang="da-DK" sz="1200" dirty="0"/>
              <a:t>LÆGEMIDDELSTYRELSENS</a:t>
            </a:r>
          </a:p>
          <a:p>
            <a:pPr algn="ctr"/>
            <a:r>
              <a:rPr lang="da-DK" sz="1200" dirty="0"/>
              <a:t>BIVIRKNINGSDATABASE</a:t>
            </a:r>
          </a:p>
        </p:txBody>
      </p:sp>
      <p:sp>
        <p:nvSpPr>
          <p:cNvPr id="121" name="Titel 1">
            <a:extLst>
              <a:ext uri="{FF2B5EF4-FFF2-40B4-BE49-F238E27FC236}">
                <a16:creationId xmlns:a16="http://schemas.microsoft.com/office/drawing/2014/main" id="{314527F1-8692-446A-B9B3-ACE6B2C0404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Inddatering af bivirkning i Lægemiddelstyrelsens bivirkningssystem </a:t>
            </a:r>
            <a:endParaRPr lang="da-DK" dirty="0"/>
          </a:p>
        </p:txBody>
      </p:sp>
      <p:pic>
        <p:nvPicPr>
          <p:cNvPr id="3" name="Grafik 2" descr="Database">
            <a:extLst>
              <a:ext uri="{FF2B5EF4-FFF2-40B4-BE49-F238E27FC236}">
                <a16:creationId xmlns:a16="http://schemas.microsoft.com/office/drawing/2014/main" id="{DBC4D902-5024-48B7-85CD-0C6CEF9E4F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52628" y="4467759"/>
            <a:ext cx="1371601" cy="1371601"/>
          </a:xfrm>
          <a:prstGeom prst="rect">
            <a:avLst/>
          </a:prstGeom>
        </p:spPr>
      </p:pic>
      <p:pic>
        <p:nvPicPr>
          <p:cNvPr id="14" name="Billede 13">
            <a:extLst>
              <a:ext uri="{FF2B5EF4-FFF2-40B4-BE49-F238E27FC236}">
                <a16:creationId xmlns:a16="http://schemas.microsoft.com/office/drawing/2014/main" id="{1FE6D6E5-5720-4558-B92F-EA949EDB4ECD}"/>
              </a:ext>
            </a:extLst>
          </p:cNvPr>
          <p:cNvPicPr>
            <a:picLocks noChangeAspect="1"/>
          </p:cNvPicPr>
          <p:nvPr/>
        </p:nvPicPr>
        <p:blipFill>
          <a:blip r:embed="rId7"/>
          <a:stretch>
            <a:fillRect/>
          </a:stretch>
        </p:blipFill>
        <p:spPr>
          <a:xfrm>
            <a:off x="2899868" y="2297821"/>
            <a:ext cx="1414395" cy="1261981"/>
          </a:xfrm>
          <a:prstGeom prst="rect">
            <a:avLst/>
          </a:prstGeom>
        </p:spPr>
      </p:pic>
    </p:spTree>
    <p:extLst>
      <p:ext uri="{BB962C8B-B14F-4D97-AF65-F5344CB8AC3E}">
        <p14:creationId xmlns:p14="http://schemas.microsoft.com/office/powerpoint/2010/main" val="98888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ktangel 54">
            <a:extLst>
              <a:ext uri="{FF2B5EF4-FFF2-40B4-BE49-F238E27FC236}">
                <a16:creationId xmlns:a16="http://schemas.microsoft.com/office/drawing/2014/main" id="{C43A327E-D2D6-4947-BF5E-9E776F1689CA}"/>
              </a:ext>
            </a:extLst>
          </p:cNvPr>
          <p:cNvSpPr/>
          <p:nvPr/>
        </p:nvSpPr>
        <p:spPr>
          <a:xfrm>
            <a:off x="6494362" y="5080734"/>
            <a:ext cx="5036878" cy="1551528"/>
          </a:xfrm>
          <a:prstGeom prst="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p>
        </p:txBody>
      </p:sp>
      <p:sp>
        <p:nvSpPr>
          <p:cNvPr id="19" name="Rektangel 18">
            <a:extLst>
              <a:ext uri="{FF2B5EF4-FFF2-40B4-BE49-F238E27FC236}">
                <a16:creationId xmlns:a16="http://schemas.microsoft.com/office/drawing/2014/main" id="{60F2838C-823C-482C-8907-F91ECF0D7C74}"/>
              </a:ext>
            </a:extLst>
          </p:cNvPr>
          <p:cNvSpPr/>
          <p:nvPr/>
        </p:nvSpPr>
        <p:spPr>
          <a:xfrm>
            <a:off x="363217" y="5080861"/>
            <a:ext cx="4898098" cy="1569660"/>
          </a:xfrm>
          <a:prstGeom prst="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3D4AA4FF-5ABA-47ED-921D-E1A246B4266D}"/>
              </a:ext>
            </a:extLst>
          </p:cNvPr>
          <p:cNvSpPr/>
          <p:nvPr/>
        </p:nvSpPr>
        <p:spPr>
          <a:xfrm>
            <a:off x="2348267" y="2472597"/>
            <a:ext cx="1090568" cy="755009"/>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kstfelt 20">
            <a:extLst>
              <a:ext uri="{FF2B5EF4-FFF2-40B4-BE49-F238E27FC236}">
                <a16:creationId xmlns:a16="http://schemas.microsoft.com/office/drawing/2014/main" id="{C0723AA0-36A8-4ECC-9E19-2B820FEA031B}"/>
              </a:ext>
            </a:extLst>
          </p:cNvPr>
          <p:cNvSpPr txBox="1"/>
          <p:nvPr/>
        </p:nvSpPr>
        <p:spPr>
          <a:xfrm>
            <a:off x="2428924" y="2598553"/>
            <a:ext cx="1040670" cy="253916"/>
          </a:xfrm>
          <a:prstGeom prst="rect">
            <a:avLst/>
          </a:prstGeom>
          <a:noFill/>
        </p:spPr>
        <p:txBody>
          <a:bodyPr wrap="none" rtlCol="0">
            <a:spAutoFit/>
          </a:bodyPr>
          <a:lstStyle/>
          <a:p>
            <a:r>
              <a:rPr lang="da-DK" sz="1000" b="1" dirty="0"/>
              <a:t>INDBERETNING</a:t>
            </a:r>
          </a:p>
        </p:txBody>
      </p:sp>
      <p:sp>
        <p:nvSpPr>
          <p:cNvPr id="5" name="Rektangel: afrundede hjørner 4">
            <a:extLst>
              <a:ext uri="{FF2B5EF4-FFF2-40B4-BE49-F238E27FC236}">
                <a16:creationId xmlns:a16="http://schemas.microsoft.com/office/drawing/2014/main" id="{8A3558C3-707A-43C3-AA8D-D235922CB273}"/>
              </a:ext>
            </a:extLst>
          </p:cNvPr>
          <p:cNvSpPr/>
          <p:nvPr/>
        </p:nvSpPr>
        <p:spPr>
          <a:xfrm>
            <a:off x="2042049" y="3227606"/>
            <a:ext cx="1703005" cy="4571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afrundede hjørner 5">
            <a:extLst>
              <a:ext uri="{FF2B5EF4-FFF2-40B4-BE49-F238E27FC236}">
                <a16:creationId xmlns:a16="http://schemas.microsoft.com/office/drawing/2014/main" id="{9945CFD5-67A6-443F-A981-A1FC9B7E03B8}"/>
              </a:ext>
            </a:extLst>
          </p:cNvPr>
          <p:cNvSpPr/>
          <p:nvPr/>
        </p:nvSpPr>
        <p:spPr>
          <a:xfrm>
            <a:off x="2112055" y="3273325"/>
            <a:ext cx="45719" cy="8983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afrundede hjørner 6">
            <a:extLst>
              <a:ext uri="{FF2B5EF4-FFF2-40B4-BE49-F238E27FC236}">
                <a16:creationId xmlns:a16="http://schemas.microsoft.com/office/drawing/2014/main" id="{1FE13B89-DE5F-4ED8-8776-95F608FF67C4}"/>
              </a:ext>
            </a:extLst>
          </p:cNvPr>
          <p:cNvSpPr/>
          <p:nvPr/>
        </p:nvSpPr>
        <p:spPr>
          <a:xfrm>
            <a:off x="3610830" y="3273325"/>
            <a:ext cx="45719" cy="8983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4D559237-1ED5-4F10-A0F7-3E54D786877E}"/>
              </a:ext>
            </a:extLst>
          </p:cNvPr>
          <p:cNvSpPr/>
          <p:nvPr/>
        </p:nvSpPr>
        <p:spPr>
          <a:xfrm rot="5400000">
            <a:off x="2396265" y="3068113"/>
            <a:ext cx="954782" cy="39064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9" name="Lige forbindelse 8">
            <a:extLst>
              <a:ext uri="{FF2B5EF4-FFF2-40B4-BE49-F238E27FC236}">
                <a16:creationId xmlns:a16="http://schemas.microsoft.com/office/drawing/2014/main" id="{8A491E4C-648B-445F-8A26-5200DD009AF7}"/>
              </a:ext>
            </a:extLst>
          </p:cNvPr>
          <p:cNvCxnSpPr>
            <a:cxnSpLocks/>
          </p:cNvCxnSpPr>
          <p:nvPr/>
        </p:nvCxnSpPr>
        <p:spPr>
          <a:xfrm flipH="1">
            <a:off x="2870615" y="2595641"/>
            <a:ext cx="2219" cy="17149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0" name="Ellipse 9">
            <a:extLst>
              <a:ext uri="{FF2B5EF4-FFF2-40B4-BE49-F238E27FC236}">
                <a16:creationId xmlns:a16="http://schemas.microsoft.com/office/drawing/2014/main" id="{0895995C-7260-41F3-B5A4-DCC59928303F}"/>
              </a:ext>
            </a:extLst>
          </p:cNvPr>
          <p:cNvSpPr/>
          <p:nvPr/>
        </p:nvSpPr>
        <p:spPr>
          <a:xfrm>
            <a:off x="2688978" y="2143192"/>
            <a:ext cx="339553" cy="51351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4D83D80B-E56A-4366-98E3-020FFF7F5392}"/>
              </a:ext>
            </a:extLst>
          </p:cNvPr>
          <p:cNvPicPr>
            <a:picLocks noChangeAspect="1"/>
          </p:cNvPicPr>
          <p:nvPr/>
        </p:nvPicPr>
        <p:blipFill rotWithShape="1">
          <a:blip r:embed="rId3">
            <a:duotone>
              <a:prstClr val="black"/>
              <a:schemeClr val="accent6">
                <a:tint val="45000"/>
                <a:satMod val="400000"/>
              </a:schemeClr>
            </a:duotone>
          </a:blip>
          <a:srcRect l="1" r="487" b="82404"/>
          <a:stretch/>
        </p:blipFill>
        <p:spPr>
          <a:xfrm>
            <a:off x="2678333" y="2139946"/>
            <a:ext cx="357943" cy="95474"/>
          </a:xfrm>
          <a:prstGeom prst="rect">
            <a:avLst/>
          </a:prstGeom>
        </p:spPr>
      </p:pic>
      <p:cxnSp>
        <p:nvCxnSpPr>
          <p:cNvPr id="12" name="Lige forbindelse 11">
            <a:extLst>
              <a:ext uri="{FF2B5EF4-FFF2-40B4-BE49-F238E27FC236}">
                <a16:creationId xmlns:a16="http://schemas.microsoft.com/office/drawing/2014/main" id="{53539D59-2FBC-40EF-A6C0-49F214314104}"/>
              </a:ext>
            </a:extLst>
          </p:cNvPr>
          <p:cNvCxnSpPr>
            <a:cxnSpLocks/>
          </p:cNvCxnSpPr>
          <p:nvPr/>
        </p:nvCxnSpPr>
        <p:spPr>
          <a:xfrm flipH="1">
            <a:off x="2512466" y="2850101"/>
            <a:ext cx="165866" cy="383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1EC3DE19-B30D-4EFA-A48F-676323E02517}"/>
              </a:ext>
            </a:extLst>
          </p:cNvPr>
          <p:cNvCxnSpPr>
            <a:cxnSpLocks/>
          </p:cNvCxnSpPr>
          <p:nvPr/>
        </p:nvCxnSpPr>
        <p:spPr>
          <a:xfrm flipH="1">
            <a:off x="2516640" y="3153883"/>
            <a:ext cx="78759" cy="80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0E1587CD-3B18-4E9B-9CEF-963A746D1C89}"/>
              </a:ext>
            </a:extLst>
          </p:cNvPr>
          <p:cNvCxnSpPr>
            <a:cxnSpLocks/>
          </p:cNvCxnSpPr>
          <p:nvPr/>
        </p:nvCxnSpPr>
        <p:spPr>
          <a:xfrm>
            <a:off x="3068980" y="2849673"/>
            <a:ext cx="140957" cy="377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788E1800-2B08-4DCC-B06B-47F4CCABDDE9}"/>
              </a:ext>
            </a:extLst>
          </p:cNvPr>
          <p:cNvCxnSpPr>
            <a:cxnSpLocks/>
          </p:cNvCxnSpPr>
          <p:nvPr/>
        </p:nvCxnSpPr>
        <p:spPr>
          <a:xfrm flipH="1" flipV="1">
            <a:off x="3115957" y="3165705"/>
            <a:ext cx="82934" cy="38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FDD4E865-3DCE-4B46-8E16-CE79195F1747}"/>
              </a:ext>
            </a:extLst>
          </p:cNvPr>
          <p:cNvCxnSpPr>
            <a:cxnSpLocks/>
          </p:cNvCxnSpPr>
          <p:nvPr/>
        </p:nvCxnSpPr>
        <p:spPr>
          <a:xfrm flipH="1" flipV="1">
            <a:off x="2589827" y="3645881"/>
            <a:ext cx="109798" cy="100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984D5128-7960-4804-BAAB-6408B7BAAD97}"/>
              </a:ext>
            </a:extLst>
          </p:cNvPr>
          <p:cNvCxnSpPr>
            <a:cxnSpLocks/>
          </p:cNvCxnSpPr>
          <p:nvPr/>
        </p:nvCxnSpPr>
        <p:spPr>
          <a:xfrm flipV="1">
            <a:off x="2579816" y="3645881"/>
            <a:ext cx="0" cy="554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1D850DE1-FBD0-4747-A0A2-6F896BF207BE}"/>
              </a:ext>
            </a:extLst>
          </p:cNvPr>
          <p:cNvCxnSpPr>
            <a:cxnSpLocks/>
          </p:cNvCxnSpPr>
          <p:nvPr/>
        </p:nvCxnSpPr>
        <p:spPr>
          <a:xfrm flipV="1">
            <a:off x="2935496" y="3760056"/>
            <a:ext cx="0" cy="440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Billede 25">
            <a:extLst>
              <a:ext uri="{FF2B5EF4-FFF2-40B4-BE49-F238E27FC236}">
                <a16:creationId xmlns:a16="http://schemas.microsoft.com/office/drawing/2014/main" id="{D3ED7131-D826-4203-861B-7140E785A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987" y="1031570"/>
            <a:ext cx="1703005" cy="1318345"/>
          </a:xfrm>
          <a:prstGeom prst="rect">
            <a:avLst/>
          </a:prstGeom>
        </p:spPr>
      </p:pic>
      <p:sp>
        <p:nvSpPr>
          <p:cNvPr id="27" name="Pil: bøjet nedad 26">
            <a:extLst>
              <a:ext uri="{FF2B5EF4-FFF2-40B4-BE49-F238E27FC236}">
                <a16:creationId xmlns:a16="http://schemas.microsoft.com/office/drawing/2014/main" id="{778F9E3B-99BA-4C4E-AFF5-97E83712C77F}"/>
              </a:ext>
            </a:extLst>
          </p:cNvPr>
          <p:cNvSpPr/>
          <p:nvPr/>
        </p:nvSpPr>
        <p:spPr>
          <a:xfrm rot="8368332">
            <a:off x="3523615" y="2513613"/>
            <a:ext cx="455903" cy="161659"/>
          </a:xfrm>
          <a:prstGeom prst="curvedDownArrow">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8" name="Pil: bøjet nedad 27">
            <a:extLst>
              <a:ext uri="{FF2B5EF4-FFF2-40B4-BE49-F238E27FC236}">
                <a16:creationId xmlns:a16="http://schemas.microsoft.com/office/drawing/2014/main" id="{60D427E8-7A92-4980-BC8B-D1E954477AB9}"/>
              </a:ext>
            </a:extLst>
          </p:cNvPr>
          <p:cNvSpPr/>
          <p:nvPr/>
        </p:nvSpPr>
        <p:spPr>
          <a:xfrm rot="18891489" flipH="1">
            <a:off x="2757962" y="1762458"/>
            <a:ext cx="483619" cy="189081"/>
          </a:xfrm>
          <a:prstGeom prst="curvedDownArrow">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9" name="Tekstfelt 28">
            <a:extLst>
              <a:ext uri="{FF2B5EF4-FFF2-40B4-BE49-F238E27FC236}">
                <a16:creationId xmlns:a16="http://schemas.microsoft.com/office/drawing/2014/main" id="{41A8774E-C1CB-4898-ACF3-C1880494752F}"/>
              </a:ext>
            </a:extLst>
          </p:cNvPr>
          <p:cNvSpPr txBox="1"/>
          <p:nvPr/>
        </p:nvSpPr>
        <p:spPr>
          <a:xfrm>
            <a:off x="3399588" y="1495125"/>
            <a:ext cx="1366070" cy="392415"/>
          </a:xfrm>
          <a:prstGeom prst="rect">
            <a:avLst/>
          </a:prstGeom>
          <a:noFill/>
        </p:spPr>
        <p:txBody>
          <a:bodyPr wrap="square" rtlCol="0">
            <a:spAutoFit/>
          </a:bodyPr>
          <a:lstStyle/>
          <a:p>
            <a:pPr algn="ctr"/>
            <a:r>
              <a:rPr lang="da-DK" sz="1050" b="1" dirty="0"/>
              <a:t>SYGDOMSHISTORIE</a:t>
            </a:r>
            <a:r>
              <a:rPr lang="da-DK" sz="1050" dirty="0"/>
              <a:t> </a:t>
            </a:r>
          </a:p>
          <a:p>
            <a:pPr algn="ctr"/>
            <a:r>
              <a:rPr lang="da-DK" sz="900" dirty="0"/>
              <a:t>KIRSTEN 123456-7890</a:t>
            </a:r>
            <a:endParaRPr lang="da-DK" sz="1050" dirty="0"/>
          </a:p>
        </p:txBody>
      </p:sp>
      <p:pic>
        <p:nvPicPr>
          <p:cNvPr id="38" name="Billede 37">
            <a:extLst>
              <a:ext uri="{FF2B5EF4-FFF2-40B4-BE49-F238E27FC236}">
                <a16:creationId xmlns:a16="http://schemas.microsoft.com/office/drawing/2014/main" id="{986AAAB8-637E-42DF-910C-BF072448297A}"/>
              </a:ext>
            </a:extLst>
          </p:cNvPr>
          <p:cNvPicPr>
            <a:picLocks noChangeAspect="1"/>
          </p:cNvPicPr>
          <p:nvPr/>
        </p:nvPicPr>
        <p:blipFill>
          <a:blip r:embed="rId5"/>
          <a:stretch>
            <a:fillRect/>
          </a:stretch>
        </p:blipFill>
        <p:spPr>
          <a:xfrm>
            <a:off x="9031992" y="977591"/>
            <a:ext cx="1644839" cy="2172975"/>
          </a:xfrm>
          <a:prstGeom prst="rect">
            <a:avLst/>
          </a:prstGeom>
          <a:ln>
            <a:noFill/>
          </a:ln>
          <a:effectLst>
            <a:outerShdw blurRad="292100" dist="139700" dir="2700000" algn="tl" rotWithShape="0">
              <a:srgbClr val="333333">
                <a:alpha val="65000"/>
              </a:srgbClr>
            </a:outerShdw>
          </a:effectLst>
        </p:spPr>
      </p:pic>
      <p:sp>
        <p:nvSpPr>
          <p:cNvPr id="39" name="Rektangel 38">
            <a:extLst>
              <a:ext uri="{FF2B5EF4-FFF2-40B4-BE49-F238E27FC236}">
                <a16:creationId xmlns:a16="http://schemas.microsoft.com/office/drawing/2014/main" id="{26746E20-4870-4123-A65D-53D3DAF790DD}"/>
              </a:ext>
            </a:extLst>
          </p:cNvPr>
          <p:cNvSpPr/>
          <p:nvPr/>
        </p:nvSpPr>
        <p:spPr>
          <a:xfrm>
            <a:off x="7366991" y="2434792"/>
            <a:ext cx="1090568" cy="755009"/>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afrundede hjørner 39">
            <a:extLst>
              <a:ext uri="{FF2B5EF4-FFF2-40B4-BE49-F238E27FC236}">
                <a16:creationId xmlns:a16="http://schemas.microsoft.com/office/drawing/2014/main" id="{FEFB6591-9EB6-4D2C-9326-89799BA0F11D}"/>
              </a:ext>
            </a:extLst>
          </p:cNvPr>
          <p:cNvSpPr/>
          <p:nvPr/>
        </p:nvSpPr>
        <p:spPr>
          <a:xfrm>
            <a:off x="7060773" y="3189801"/>
            <a:ext cx="1703005" cy="4571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afrundede hjørner 40">
            <a:extLst>
              <a:ext uri="{FF2B5EF4-FFF2-40B4-BE49-F238E27FC236}">
                <a16:creationId xmlns:a16="http://schemas.microsoft.com/office/drawing/2014/main" id="{38A76D32-5ECD-46E6-B0E5-58588EE552D6}"/>
              </a:ext>
            </a:extLst>
          </p:cNvPr>
          <p:cNvSpPr/>
          <p:nvPr/>
        </p:nvSpPr>
        <p:spPr>
          <a:xfrm>
            <a:off x="7130779" y="3235520"/>
            <a:ext cx="45719" cy="8983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ektangel: afrundede hjørner 41">
            <a:extLst>
              <a:ext uri="{FF2B5EF4-FFF2-40B4-BE49-F238E27FC236}">
                <a16:creationId xmlns:a16="http://schemas.microsoft.com/office/drawing/2014/main" id="{ECD62F33-89F7-4B8E-96B0-D4E166912C82}"/>
              </a:ext>
            </a:extLst>
          </p:cNvPr>
          <p:cNvSpPr/>
          <p:nvPr/>
        </p:nvSpPr>
        <p:spPr>
          <a:xfrm>
            <a:off x="8629554" y="3235520"/>
            <a:ext cx="45719" cy="8983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2A3116F9-4A94-4804-8CDE-CC234DBE0D07}"/>
              </a:ext>
            </a:extLst>
          </p:cNvPr>
          <p:cNvSpPr/>
          <p:nvPr/>
        </p:nvSpPr>
        <p:spPr>
          <a:xfrm rot="5400000">
            <a:off x="7414989" y="3030308"/>
            <a:ext cx="954782" cy="39064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4" name="Lige forbindelse 43">
            <a:extLst>
              <a:ext uri="{FF2B5EF4-FFF2-40B4-BE49-F238E27FC236}">
                <a16:creationId xmlns:a16="http://schemas.microsoft.com/office/drawing/2014/main" id="{00BEBA0A-8C13-4EFD-ACE5-B243F8998D0C}"/>
              </a:ext>
            </a:extLst>
          </p:cNvPr>
          <p:cNvCxnSpPr>
            <a:cxnSpLocks/>
          </p:cNvCxnSpPr>
          <p:nvPr/>
        </p:nvCxnSpPr>
        <p:spPr>
          <a:xfrm flipH="1">
            <a:off x="7889339" y="2557836"/>
            <a:ext cx="2219" cy="17149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9C153127-4063-45A8-968E-1E583DE0E3F8}"/>
              </a:ext>
            </a:extLst>
          </p:cNvPr>
          <p:cNvSpPr/>
          <p:nvPr/>
        </p:nvSpPr>
        <p:spPr>
          <a:xfrm>
            <a:off x="7707702" y="2105387"/>
            <a:ext cx="339553" cy="51351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6" name="Billede 45">
            <a:extLst>
              <a:ext uri="{FF2B5EF4-FFF2-40B4-BE49-F238E27FC236}">
                <a16:creationId xmlns:a16="http://schemas.microsoft.com/office/drawing/2014/main" id="{BADBE62F-0CD5-4E16-B7EC-9A36B3D29DC8}"/>
              </a:ext>
            </a:extLst>
          </p:cNvPr>
          <p:cNvPicPr>
            <a:picLocks noChangeAspect="1"/>
          </p:cNvPicPr>
          <p:nvPr/>
        </p:nvPicPr>
        <p:blipFill rotWithShape="1">
          <a:blip r:embed="rId3">
            <a:duotone>
              <a:prstClr val="black"/>
              <a:schemeClr val="accent6">
                <a:tint val="45000"/>
                <a:satMod val="400000"/>
              </a:schemeClr>
            </a:duotone>
          </a:blip>
          <a:srcRect l="1" r="487" b="82404"/>
          <a:stretch/>
        </p:blipFill>
        <p:spPr>
          <a:xfrm>
            <a:off x="7697057" y="2102141"/>
            <a:ext cx="357943" cy="95474"/>
          </a:xfrm>
          <a:prstGeom prst="rect">
            <a:avLst/>
          </a:prstGeom>
        </p:spPr>
      </p:pic>
      <p:cxnSp>
        <p:nvCxnSpPr>
          <p:cNvPr id="47" name="Lige forbindelse 46">
            <a:extLst>
              <a:ext uri="{FF2B5EF4-FFF2-40B4-BE49-F238E27FC236}">
                <a16:creationId xmlns:a16="http://schemas.microsoft.com/office/drawing/2014/main" id="{AAC5808C-50BB-4D91-84BF-FD7F3D297D10}"/>
              </a:ext>
            </a:extLst>
          </p:cNvPr>
          <p:cNvCxnSpPr>
            <a:cxnSpLocks/>
          </p:cNvCxnSpPr>
          <p:nvPr/>
        </p:nvCxnSpPr>
        <p:spPr>
          <a:xfrm flipH="1">
            <a:off x="7531190" y="2812296"/>
            <a:ext cx="165866" cy="383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ge forbindelse 47">
            <a:extLst>
              <a:ext uri="{FF2B5EF4-FFF2-40B4-BE49-F238E27FC236}">
                <a16:creationId xmlns:a16="http://schemas.microsoft.com/office/drawing/2014/main" id="{FFE56C08-4A9D-45E9-B2B0-65F0FCE1554E}"/>
              </a:ext>
            </a:extLst>
          </p:cNvPr>
          <p:cNvCxnSpPr>
            <a:cxnSpLocks/>
          </p:cNvCxnSpPr>
          <p:nvPr/>
        </p:nvCxnSpPr>
        <p:spPr>
          <a:xfrm flipH="1">
            <a:off x="7535364" y="3116078"/>
            <a:ext cx="78759" cy="80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Lige forbindelse 48">
            <a:extLst>
              <a:ext uri="{FF2B5EF4-FFF2-40B4-BE49-F238E27FC236}">
                <a16:creationId xmlns:a16="http://schemas.microsoft.com/office/drawing/2014/main" id="{61D9E0AA-45D3-4D4C-B9BA-5242A740F0A0}"/>
              </a:ext>
            </a:extLst>
          </p:cNvPr>
          <p:cNvCxnSpPr>
            <a:cxnSpLocks/>
          </p:cNvCxnSpPr>
          <p:nvPr/>
        </p:nvCxnSpPr>
        <p:spPr>
          <a:xfrm>
            <a:off x="8087704" y="2811868"/>
            <a:ext cx="140957" cy="377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7AC56C52-3E88-40C0-9270-3CB9F11FE31B}"/>
              </a:ext>
            </a:extLst>
          </p:cNvPr>
          <p:cNvCxnSpPr>
            <a:cxnSpLocks/>
          </p:cNvCxnSpPr>
          <p:nvPr/>
        </p:nvCxnSpPr>
        <p:spPr>
          <a:xfrm flipH="1" flipV="1">
            <a:off x="8134681" y="3127900"/>
            <a:ext cx="82934" cy="38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Lige forbindelse 50">
            <a:extLst>
              <a:ext uri="{FF2B5EF4-FFF2-40B4-BE49-F238E27FC236}">
                <a16:creationId xmlns:a16="http://schemas.microsoft.com/office/drawing/2014/main" id="{64C9A3D1-999B-4065-876A-B25F3B4E2454}"/>
              </a:ext>
            </a:extLst>
          </p:cNvPr>
          <p:cNvCxnSpPr>
            <a:cxnSpLocks/>
          </p:cNvCxnSpPr>
          <p:nvPr/>
        </p:nvCxnSpPr>
        <p:spPr>
          <a:xfrm flipH="1" flipV="1">
            <a:off x="7608551" y="3608076"/>
            <a:ext cx="109798" cy="100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Lige forbindelse 51">
            <a:extLst>
              <a:ext uri="{FF2B5EF4-FFF2-40B4-BE49-F238E27FC236}">
                <a16:creationId xmlns:a16="http://schemas.microsoft.com/office/drawing/2014/main" id="{60F588B4-BAE5-4CAA-A017-9B313D4D591E}"/>
              </a:ext>
            </a:extLst>
          </p:cNvPr>
          <p:cNvCxnSpPr>
            <a:cxnSpLocks/>
          </p:cNvCxnSpPr>
          <p:nvPr/>
        </p:nvCxnSpPr>
        <p:spPr>
          <a:xfrm flipV="1">
            <a:off x="7598540" y="3608076"/>
            <a:ext cx="0" cy="554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Lige forbindelse 52">
            <a:extLst>
              <a:ext uri="{FF2B5EF4-FFF2-40B4-BE49-F238E27FC236}">
                <a16:creationId xmlns:a16="http://schemas.microsoft.com/office/drawing/2014/main" id="{A5ADF96F-89BA-4C69-AA65-C087845CF5CF}"/>
              </a:ext>
            </a:extLst>
          </p:cNvPr>
          <p:cNvCxnSpPr>
            <a:cxnSpLocks/>
          </p:cNvCxnSpPr>
          <p:nvPr/>
        </p:nvCxnSpPr>
        <p:spPr>
          <a:xfrm flipV="1">
            <a:off x="7954220" y="3722251"/>
            <a:ext cx="0" cy="440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Lige forbindelse 62">
            <a:extLst>
              <a:ext uri="{FF2B5EF4-FFF2-40B4-BE49-F238E27FC236}">
                <a16:creationId xmlns:a16="http://schemas.microsoft.com/office/drawing/2014/main" id="{BE71D7B2-2D30-45F3-8ABA-784A3AFA623C}"/>
              </a:ext>
            </a:extLst>
          </p:cNvPr>
          <p:cNvCxnSpPr>
            <a:cxnSpLocks/>
          </p:cNvCxnSpPr>
          <p:nvPr/>
        </p:nvCxnSpPr>
        <p:spPr>
          <a:xfrm flipV="1">
            <a:off x="8493473" y="977591"/>
            <a:ext cx="538519" cy="1433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Lige forbindelse 63">
            <a:extLst>
              <a:ext uri="{FF2B5EF4-FFF2-40B4-BE49-F238E27FC236}">
                <a16:creationId xmlns:a16="http://schemas.microsoft.com/office/drawing/2014/main" id="{B92B68A9-53FD-4070-91DE-25D5AD11FA39}"/>
              </a:ext>
            </a:extLst>
          </p:cNvPr>
          <p:cNvCxnSpPr>
            <a:cxnSpLocks/>
          </p:cNvCxnSpPr>
          <p:nvPr/>
        </p:nvCxnSpPr>
        <p:spPr>
          <a:xfrm flipV="1">
            <a:off x="8493473" y="3165705"/>
            <a:ext cx="530774" cy="4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Pil: højre 89">
            <a:extLst>
              <a:ext uri="{FF2B5EF4-FFF2-40B4-BE49-F238E27FC236}">
                <a16:creationId xmlns:a16="http://schemas.microsoft.com/office/drawing/2014/main" id="{41B52A05-F9A6-4894-ACF8-A16EE4AA450D}"/>
              </a:ext>
            </a:extLst>
          </p:cNvPr>
          <p:cNvSpPr/>
          <p:nvPr/>
        </p:nvSpPr>
        <p:spPr>
          <a:xfrm>
            <a:off x="1347790" y="4544741"/>
            <a:ext cx="324069" cy="98103"/>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2" name="Pil: højre 91">
            <a:extLst>
              <a:ext uri="{FF2B5EF4-FFF2-40B4-BE49-F238E27FC236}">
                <a16:creationId xmlns:a16="http://schemas.microsoft.com/office/drawing/2014/main" id="{DF64DA82-6AC1-4496-9C53-95495D913579}"/>
              </a:ext>
            </a:extLst>
          </p:cNvPr>
          <p:cNvSpPr/>
          <p:nvPr/>
        </p:nvSpPr>
        <p:spPr>
          <a:xfrm>
            <a:off x="7559224" y="4522524"/>
            <a:ext cx="2617364" cy="9547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05" name="Lige forbindelse 104">
            <a:extLst>
              <a:ext uri="{FF2B5EF4-FFF2-40B4-BE49-F238E27FC236}">
                <a16:creationId xmlns:a16="http://schemas.microsoft.com/office/drawing/2014/main" id="{896A164A-381F-4941-908F-DB34647CEBB0}"/>
              </a:ext>
            </a:extLst>
          </p:cNvPr>
          <p:cNvCxnSpPr/>
          <p:nvPr/>
        </p:nvCxnSpPr>
        <p:spPr>
          <a:xfrm>
            <a:off x="5948218" y="390226"/>
            <a:ext cx="0" cy="6031684"/>
          </a:xfrm>
          <a:prstGeom prst="line">
            <a:avLst/>
          </a:prstGeom>
          <a:ln w="12700"/>
        </p:spPr>
        <p:style>
          <a:lnRef idx="1">
            <a:schemeClr val="dk1"/>
          </a:lnRef>
          <a:fillRef idx="0">
            <a:schemeClr val="dk1"/>
          </a:fillRef>
          <a:effectRef idx="0">
            <a:schemeClr val="dk1"/>
          </a:effectRef>
          <a:fontRef idx="minor">
            <a:schemeClr val="tx1"/>
          </a:fontRef>
        </p:style>
      </p:cxnSp>
      <p:sp>
        <p:nvSpPr>
          <p:cNvPr id="2" name="Tekstfelt 1">
            <a:extLst>
              <a:ext uri="{FF2B5EF4-FFF2-40B4-BE49-F238E27FC236}">
                <a16:creationId xmlns:a16="http://schemas.microsoft.com/office/drawing/2014/main" id="{9E5D48A5-07D9-4B6F-8721-95652BAF725B}"/>
              </a:ext>
            </a:extLst>
          </p:cNvPr>
          <p:cNvSpPr txBox="1"/>
          <p:nvPr/>
        </p:nvSpPr>
        <p:spPr>
          <a:xfrm>
            <a:off x="415396" y="5062602"/>
            <a:ext cx="4898098" cy="1569660"/>
          </a:xfrm>
          <a:prstGeom prst="rect">
            <a:avLst/>
          </a:prstGeom>
          <a:noFill/>
        </p:spPr>
        <p:txBody>
          <a:bodyPr wrap="square" rtlCol="0">
            <a:spAutoFit/>
          </a:bodyPr>
          <a:lstStyle/>
          <a:p>
            <a:r>
              <a:rPr lang="da-DK" sz="1600" dirty="0"/>
              <a:t>Praktiserende læge Anders Andersen er heldig og ved, at han gennem sit lægepraksissystem kan indberette bivirkningen. Dette letter hans arbejde ved indberetningen, da han kan få overført en masse information vedrørende Kirsten og hendes sygdomshistorie direkte til indberetningen. </a:t>
            </a:r>
          </a:p>
        </p:txBody>
      </p:sp>
      <p:sp>
        <p:nvSpPr>
          <p:cNvPr id="3" name="Tekstfelt 2">
            <a:extLst>
              <a:ext uri="{FF2B5EF4-FFF2-40B4-BE49-F238E27FC236}">
                <a16:creationId xmlns:a16="http://schemas.microsoft.com/office/drawing/2014/main" id="{BF5C71BB-9984-48BC-8577-D7D719A8EEBC}"/>
              </a:ext>
            </a:extLst>
          </p:cNvPr>
          <p:cNvSpPr txBox="1"/>
          <p:nvPr/>
        </p:nvSpPr>
        <p:spPr>
          <a:xfrm>
            <a:off x="6538349" y="5144342"/>
            <a:ext cx="4888605" cy="1323439"/>
          </a:xfrm>
          <a:prstGeom prst="rect">
            <a:avLst/>
          </a:prstGeom>
          <a:noFill/>
        </p:spPr>
        <p:txBody>
          <a:bodyPr wrap="square" rtlCol="0">
            <a:spAutoFit/>
          </a:bodyPr>
          <a:lstStyle/>
          <a:p>
            <a:r>
              <a:rPr lang="da-DK" sz="1600" dirty="0"/>
              <a:t>Læger og sundhedsprofessionelle som ikke har adgang til en IT understøttet løsning til indberetning af bivirkninger i fx et lægepraksissystem, skal indberette via Lægemiddelstyrelsens HCP e-blanket på </a:t>
            </a:r>
            <a:r>
              <a:rPr lang="da-DK" sz="1600" dirty="0">
                <a:hlinkClick r:id="rId6"/>
              </a:rPr>
              <a:t>www.meldenbivirkning.dk</a:t>
            </a:r>
            <a:r>
              <a:rPr lang="da-DK" sz="1600" dirty="0"/>
              <a:t>. </a:t>
            </a:r>
          </a:p>
        </p:txBody>
      </p:sp>
      <p:sp>
        <p:nvSpPr>
          <p:cNvPr id="54" name="Tekstfelt 53">
            <a:extLst>
              <a:ext uri="{FF2B5EF4-FFF2-40B4-BE49-F238E27FC236}">
                <a16:creationId xmlns:a16="http://schemas.microsoft.com/office/drawing/2014/main" id="{D2C3A83F-FB11-4D84-997A-4C40E54570AD}"/>
              </a:ext>
            </a:extLst>
          </p:cNvPr>
          <p:cNvSpPr txBox="1"/>
          <p:nvPr/>
        </p:nvSpPr>
        <p:spPr>
          <a:xfrm>
            <a:off x="7460584" y="2567653"/>
            <a:ext cx="1040670" cy="253916"/>
          </a:xfrm>
          <a:prstGeom prst="rect">
            <a:avLst/>
          </a:prstGeom>
          <a:noFill/>
        </p:spPr>
        <p:txBody>
          <a:bodyPr wrap="none" rtlCol="0">
            <a:spAutoFit/>
          </a:bodyPr>
          <a:lstStyle/>
          <a:p>
            <a:r>
              <a:rPr lang="da-DK" sz="1000" b="1" dirty="0"/>
              <a:t>INDBERETNING</a:t>
            </a:r>
          </a:p>
        </p:txBody>
      </p:sp>
      <p:sp>
        <p:nvSpPr>
          <p:cNvPr id="58" name="Titel 1">
            <a:extLst>
              <a:ext uri="{FF2B5EF4-FFF2-40B4-BE49-F238E27FC236}">
                <a16:creationId xmlns:a16="http://schemas.microsoft.com/office/drawing/2014/main" id="{B7D1F8C1-79DC-4609-A762-5EC35F624AF7}"/>
              </a:ext>
            </a:extLst>
          </p:cNvPr>
          <p:cNvSpPr>
            <a:spLocks noGrp="1"/>
          </p:cNvSpPr>
          <p:nvPr>
            <p:ph type="title"/>
          </p:nvPr>
        </p:nvSpPr>
        <p:spPr>
          <a:xfrm>
            <a:off x="126745" y="309485"/>
            <a:ext cx="10515600" cy="1325563"/>
          </a:xfrm>
        </p:spPr>
        <p:txBody>
          <a:bodyPr/>
          <a:lstStyle/>
          <a:p>
            <a:r>
              <a:rPr lang="da-DK" dirty="0"/>
              <a:t>Indberetning</a:t>
            </a:r>
          </a:p>
        </p:txBody>
      </p:sp>
      <p:pic>
        <p:nvPicPr>
          <p:cNvPr id="20" name="Grafik 19" descr="Stopur">
            <a:extLst>
              <a:ext uri="{FF2B5EF4-FFF2-40B4-BE49-F238E27FC236}">
                <a16:creationId xmlns:a16="http://schemas.microsoft.com/office/drawing/2014/main" id="{5A8EEE55-92D2-4F87-86D8-1DD322E67A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3217" y="4133896"/>
            <a:ext cx="914400" cy="914400"/>
          </a:xfrm>
          <a:prstGeom prst="rect">
            <a:avLst/>
          </a:prstGeom>
        </p:spPr>
      </p:pic>
      <p:pic>
        <p:nvPicPr>
          <p:cNvPr id="36" name="Grafik 35" descr="Åben mappe">
            <a:extLst>
              <a:ext uri="{FF2B5EF4-FFF2-40B4-BE49-F238E27FC236}">
                <a16:creationId xmlns:a16="http://schemas.microsoft.com/office/drawing/2014/main" id="{FCE0A35A-D89D-49F5-A700-972BEADECC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63809" y="1717605"/>
            <a:ext cx="632310" cy="632310"/>
          </a:xfrm>
          <a:prstGeom prst="rect">
            <a:avLst/>
          </a:prstGeom>
        </p:spPr>
      </p:pic>
      <p:pic>
        <p:nvPicPr>
          <p:cNvPr id="62" name="Grafik 61" descr="Stopur">
            <a:extLst>
              <a:ext uri="{FF2B5EF4-FFF2-40B4-BE49-F238E27FC236}">
                <a16:creationId xmlns:a16="http://schemas.microsoft.com/office/drawing/2014/main" id="{482E3117-B775-4502-821A-E21694FF65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38349" y="4087894"/>
            <a:ext cx="914400" cy="914400"/>
          </a:xfrm>
          <a:prstGeom prst="rect">
            <a:avLst/>
          </a:prstGeom>
        </p:spPr>
      </p:pic>
      <p:sp>
        <p:nvSpPr>
          <p:cNvPr id="22" name="Pladsholder til slidenummer 21">
            <a:extLst>
              <a:ext uri="{FF2B5EF4-FFF2-40B4-BE49-F238E27FC236}">
                <a16:creationId xmlns:a16="http://schemas.microsoft.com/office/drawing/2014/main" id="{E3F5CC4C-DE90-430B-8B4B-5DC9FE4955E4}"/>
              </a:ext>
            </a:extLst>
          </p:cNvPr>
          <p:cNvSpPr>
            <a:spLocks noGrp="1"/>
          </p:cNvSpPr>
          <p:nvPr>
            <p:ph type="sldNum" sz="quarter" idx="12"/>
          </p:nvPr>
        </p:nvSpPr>
        <p:spPr/>
        <p:txBody>
          <a:bodyPr/>
          <a:lstStyle/>
          <a:p>
            <a:fld id="{844601DB-ADF3-44C2-834B-2346477CC3E7}" type="slidenum">
              <a:rPr lang="da-DK" smtClean="0"/>
              <a:t>12</a:t>
            </a:fld>
            <a:endParaRPr lang="da-DK" dirty="0"/>
          </a:p>
        </p:txBody>
      </p:sp>
    </p:spTree>
    <p:extLst>
      <p:ext uri="{BB962C8B-B14F-4D97-AF65-F5344CB8AC3E}">
        <p14:creationId xmlns:p14="http://schemas.microsoft.com/office/powerpoint/2010/main" val="25350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par>
                                <p:cTn id="56" presetID="10" presetClass="entr" presetSubtype="0"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9" grpId="0" animBg="1"/>
      <p:bldP spid="40" grpId="0" animBg="1"/>
      <p:bldP spid="41" grpId="0" animBg="1"/>
      <p:bldP spid="42" grpId="0" animBg="1"/>
      <p:bldP spid="43" grpId="0" animBg="1"/>
      <p:bldP spid="45" grpId="0" animBg="1"/>
      <p:bldP spid="92" grpId="0" animBg="1"/>
      <p:bldP spid="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kbue 6">
            <a:extLst>
              <a:ext uri="{FF2B5EF4-FFF2-40B4-BE49-F238E27FC236}">
                <a16:creationId xmlns:a16="http://schemas.microsoft.com/office/drawing/2014/main" id="{9D2DF1C1-8E96-4B12-9DE4-05101C2031EA}"/>
              </a:ext>
            </a:extLst>
          </p:cNvPr>
          <p:cNvSpPr/>
          <p:nvPr/>
        </p:nvSpPr>
        <p:spPr>
          <a:xfrm rot="20685068">
            <a:off x="7850741" y="2757612"/>
            <a:ext cx="2521790" cy="1072132"/>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9" name="Grafik 8" descr="Flag">
            <a:extLst>
              <a:ext uri="{FF2B5EF4-FFF2-40B4-BE49-F238E27FC236}">
                <a16:creationId xmlns:a16="http://schemas.microsoft.com/office/drawing/2014/main" id="{B17B28E2-5C95-4FA7-9EB3-8F6D33822C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1436" y="1740332"/>
            <a:ext cx="1355388" cy="1355388"/>
          </a:xfrm>
          <a:prstGeom prst="rect">
            <a:avLst/>
          </a:prstGeom>
          <a:effectLst>
            <a:outerShdw blurRad="50800" dist="38100" dir="5400000" algn="t" rotWithShape="0">
              <a:prstClr val="black">
                <a:alpha val="40000"/>
              </a:prstClr>
            </a:outerShdw>
          </a:effectLst>
        </p:spPr>
      </p:pic>
      <p:sp>
        <p:nvSpPr>
          <p:cNvPr id="45" name="Rektangel: afrundede hjørner 44">
            <a:extLst>
              <a:ext uri="{FF2B5EF4-FFF2-40B4-BE49-F238E27FC236}">
                <a16:creationId xmlns:a16="http://schemas.microsoft.com/office/drawing/2014/main" id="{2EF39DE1-20A5-469F-BD69-70D4BE792467}"/>
              </a:ext>
            </a:extLst>
          </p:cNvPr>
          <p:cNvSpPr/>
          <p:nvPr/>
        </p:nvSpPr>
        <p:spPr>
          <a:xfrm>
            <a:off x="8658502" y="2313298"/>
            <a:ext cx="781085" cy="11360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Blokbue 5">
            <a:extLst>
              <a:ext uri="{FF2B5EF4-FFF2-40B4-BE49-F238E27FC236}">
                <a16:creationId xmlns:a16="http://schemas.microsoft.com/office/drawing/2014/main" id="{71B5E258-5533-43E9-8D87-B6C421A4B731}"/>
              </a:ext>
            </a:extLst>
          </p:cNvPr>
          <p:cNvSpPr/>
          <p:nvPr/>
        </p:nvSpPr>
        <p:spPr>
          <a:xfrm rot="10180785">
            <a:off x="4676638" y="3206115"/>
            <a:ext cx="3520015" cy="1139125"/>
          </a:xfrm>
          <a:prstGeom prst="blockArc">
            <a:avLst>
              <a:gd name="adj1" fmla="val 10799998"/>
              <a:gd name="adj2" fmla="val 0"/>
              <a:gd name="adj3" fmla="val 25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43" name="Rektangel: afrundede hjørner 42">
            <a:extLst>
              <a:ext uri="{FF2B5EF4-FFF2-40B4-BE49-F238E27FC236}">
                <a16:creationId xmlns:a16="http://schemas.microsoft.com/office/drawing/2014/main" id="{A340B38E-7033-48CD-AC4E-5A5FE985784D}"/>
              </a:ext>
            </a:extLst>
          </p:cNvPr>
          <p:cNvSpPr/>
          <p:nvPr/>
        </p:nvSpPr>
        <p:spPr>
          <a:xfrm>
            <a:off x="7003772" y="3023734"/>
            <a:ext cx="1410932" cy="12166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Blokbue 4">
            <a:extLst>
              <a:ext uri="{FF2B5EF4-FFF2-40B4-BE49-F238E27FC236}">
                <a16:creationId xmlns:a16="http://schemas.microsoft.com/office/drawing/2014/main" id="{FD292A3D-B743-4FD6-97FC-89A8F58E19E9}"/>
              </a:ext>
            </a:extLst>
          </p:cNvPr>
          <p:cNvSpPr/>
          <p:nvPr/>
        </p:nvSpPr>
        <p:spPr>
          <a:xfrm>
            <a:off x="1518973" y="3599972"/>
            <a:ext cx="3469593" cy="1051359"/>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42" name="Rektangel: afrundede hjørner 41">
            <a:extLst>
              <a:ext uri="{FF2B5EF4-FFF2-40B4-BE49-F238E27FC236}">
                <a16:creationId xmlns:a16="http://schemas.microsoft.com/office/drawing/2014/main" id="{9DB193D7-7B56-4C9F-B53B-90595CC93E4B}"/>
              </a:ext>
            </a:extLst>
          </p:cNvPr>
          <p:cNvSpPr/>
          <p:nvPr/>
        </p:nvSpPr>
        <p:spPr>
          <a:xfrm>
            <a:off x="5327766" y="3585981"/>
            <a:ext cx="1410932" cy="1216658"/>
          </a:xfrm>
          <a:prstGeom prst="roundRect">
            <a:avLst/>
          </a:prstGeom>
          <a:solidFill>
            <a:schemeClr val="bg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afrundede hjørner 40">
            <a:extLst>
              <a:ext uri="{FF2B5EF4-FFF2-40B4-BE49-F238E27FC236}">
                <a16:creationId xmlns:a16="http://schemas.microsoft.com/office/drawing/2014/main" id="{626E8BF4-0AAE-4E62-BDEE-3C0B9FD103B3}"/>
              </a:ext>
            </a:extLst>
          </p:cNvPr>
          <p:cNvSpPr/>
          <p:nvPr/>
        </p:nvSpPr>
        <p:spPr>
          <a:xfrm>
            <a:off x="3642801" y="2577058"/>
            <a:ext cx="1149298" cy="15654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afrundede hjørner 39">
            <a:extLst>
              <a:ext uri="{FF2B5EF4-FFF2-40B4-BE49-F238E27FC236}">
                <a16:creationId xmlns:a16="http://schemas.microsoft.com/office/drawing/2014/main" id="{CC9C718C-25DF-4C69-B4CE-DBC1EAF385BE}"/>
              </a:ext>
            </a:extLst>
          </p:cNvPr>
          <p:cNvSpPr/>
          <p:nvPr/>
        </p:nvSpPr>
        <p:spPr>
          <a:xfrm>
            <a:off x="2296962" y="2106258"/>
            <a:ext cx="668145" cy="18349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A30CAB02-84DD-4CC8-8167-FCEAD65690AD}"/>
              </a:ext>
            </a:extLst>
          </p:cNvPr>
          <p:cNvPicPr>
            <a:picLocks noChangeAspect="1"/>
          </p:cNvPicPr>
          <p:nvPr/>
        </p:nvPicPr>
        <p:blipFill>
          <a:blip r:embed="rId4"/>
          <a:stretch>
            <a:fillRect/>
          </a:stretch>
        </p:blipFill>
        <p:spPr>
          <a:xfrm>
            <a:off x="3694523" y="2773818"/>
            <a:ext cx="1004364" cy="1231156"/>
          </a:xfrm>
          <a:prstGeom prst="rect">
            <a:avLst/>
          </a:prstGeom>
        </p:spPr>
      </p:pic>
      <p:pic>
        <p:nvPicPr>
          <p:cNvPr id="13" name="Billede 12">
            <a:extLst>
              <a:ext uri="{FF2B5EF4-FFF2-40B4-BE49-F238E27FC236}">
                <a16:creationId xmlns:a16="http://schemas.microsoft.com/office/drawing/2014/main" id="{75A7BEE3-1BFF-40F0-B009-94E55EF1B7C3}"/>
              </a:ext>
            </a:extLst>
          </p:cNvPr>
          <p:cNvPicPr>
            <a:picLocks noChangeAspect="1"/>
          </p:cNvPicPr>
          <p:nvPr/>
        </p:nvPicPr>
        <p:blipFill>
          <a:blip r:embed="rId5"/>
          <a:stretch>
            <a:fillRect/>
          </a:stretch>
        </p:blipFill>
        <p:spPr>
          <a:xfrm>
            <a:off x="2383331" y="2189902"/>
            <a:ext cx="533486" cy="1751307"/>
          </a:xfrm>
          <a:prstGeom prst="rect">
            <a:avLst/>
          </a:prstGeom>
        </p:spPr>
      </p:pic>
      <p:sp>
        <p:nvSpPr>
          <p:cNvPr id="14" name="Tekstfelt 13">
            <a:extLst>
              <a:ext uri="{FF2B5EF4-FFF2-40B4-BE49-F238E27FC236}">
                <a16:creationId xmlns:a16="http://schemas.microsoft.com/office/drawing/2014/main" id="{B49EC629-BA49-41CE-A0E4-14F826C89524}"/>
              </a:ext>
            </a:extLst>
          </p:cNvPr>
          <p:cNvSpPr txBox="1"/>
          <p:nvPr/>
        </p:nvSpPr>
        <p:spPr>
          <a:xfrm>
            <a:off x="5153473" y="4541028"/>
            <a:ext cx="1775865" cy="261610"/>
          </a:xfrm>
          <a:prstGeom prst="rect">
            <a:avLst/>
          </a:prstGeom>
          <a:noFill/>
        </p:spPr>
        <p:txBody>
          <a:bodyPr wrap="square" rtlCol="0">
            <a:spAutoFit/>
          </a:bodyPr>
          <a:lstStyle/>
          <a:p>
            <a:pPr algn="ctr"/>
            <a:r>
              <a:rPr lang="da-DK" sz="1050" dirty="0"/>
              <a:t>LÆGEMIDDELSTYRELSEN</a:t>
            </a:r>
          </a:p>
        </p:txBody>
      </p:sp>
      <p:pic>
        <p:nvPicPr>
          <p:cNvPr id="15" name="Billede 14">
            <a:extLst>
              <a:ext uri="{FF2B5EF4-FFF2-40B4-BE49-F238E27FC236}">
                <a16:creationId xmlns:a16="http://schemas.microsoft.com/office/drawing/2014/main" id="{2DDF385E-D02A-43FA-9503-FC357260BBF3}"/>
              </a:ext>
            </a:extLst>
          </p:cNvPr>
          <p:cNvPicPr>
            <a:picLocks noChangeAspect="1"/>
          </p:cNvPicPr>
          <p:nvPr/>
        </p:nvPicPr>
        <p:blipFill>
          <a:blip r:embed="rId6"/>
          <a:stretch>
            <a:fillRect/>
          </a:stretch>
        </p:blipFill>
        <p:spPr>
          <a:xfrm>
            <a:off x="5454115" y="3585980"/>
            <a:ext cx="1090708" cy="973174"/>
          </a:xfrm>
          <a:prstGeom prst="rect">
            <a:avLst/>
          </a:prstGeom>
        </p:spPr>
      </p:pic>
      <p:pic>
        <p:nvPicPr>
          <p:cNvPr id="39" name="Billede 38">
            <a:extLst>
              <a:ext uri="{FF2B5EF4-FFF2-40B4-BE49-F238E27FC236}">
                <a16:creationId xmlns:a16="http://schemas.microsoft.com/office/drawing/2014/main" id="{941FBBD9-3883-40C8-A039-1A2AC73C6F31}"/>
              </a:ext>
            </a:extLst>
          </p:cNvPr>
          <p:cNvPicPr>
            <a:picLocks noChangeAspect="1"/>
          </p:cNvPicPr>
          <p:nvPr/>
        </p:nvPicPr>
        <p:blipFill>
          <a:blip r:embed="rId7"/>
          <a:stretch>
            <a:fillRect/>
          </a:stretch>
        </p:blipFill>
        <p:spPr>
          <a:xfrm>
            <a:off x="6895050" y="3023734"/>
            <a:ext cx="1487553" cy="1207113"/>
          </a:xfrm>
          <a:prstGeom prst="rect">
            <a:avLst/>
          </a:prstGeom>
        </p:spPr>
      </p:pic>
      <p:pic>
        <p:nvPicPr>
          <p:cNvPr id="44" name="Billede 43">
            <a:extLst>
              <a:ext uri="{FF2B5EF4-FFF2-40B4-BE49-F238E27FC236}">
                <a16:creationId xmlns:a16="http://schemas.microsoft.com/office/drawing/2014/main" id="{FAD0A722-A5FA-4594-857A-E10CD6C9DF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1351" y="2420288"/>
            <a:ext cx="1355389" cy="1355389"/>
          </a:xfrm>
          <a:prstGeom prst="rect">
            <a:avLst/>
          </a:prstGeom>
        </p:spPr>
      </p:pic>
      <p:pic>
        <p:nvPicPr>
          <p:cNvPr id="46" name="Grafik 45" descr="Mærke">
            <a:extLst>
              <a:ext uri="{FF2B5EF4-FFF2-40B4-BE49-F238E27FC236}">
                <a16:creationId xmlns:a16="http://schemas.microsoft.com/office/drawing/2014/main" id="{2C695A37-7376-4CA7-9528-562DAF71E2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714" y="2728332"/>
            <a:ext cx="1652938" cy="1652938"/>
          </a:xfrm>
          <a:prstGeom prst="rect">
            <a:avLst/>
          </a:prstGeom>
          <a:effectLst>
            <a:outerShdw blurRad="50800" dist="38100" dir="5400000" algn="t" rotWithShape="0">
              <a:prstClr val="black">
                <a:alpha val="40000"/>
              </a:prstClr>
            </a:outerShdw>
          </a:effectLst>
        </p:spPr>
      </p:pic>
      <mc:AlternateContent xmlns:mc="http://schemas.openxmlformats.org/markup-compatibility/2006" xmlns:pslz="http://schemas.microsoft.com/office/powerpoint/2016/slidezoom">
        <mc:Choice Requires="pslz">
          <p:graphicFrame>
            <p:nvGraphicFramePr>
              <p:cNvPr id="4" name="Slidezoom 3">
                <a:extLst>
                  <a:ext uri="{FF2B5EF4-FFF2-40B4-BE49-F238E27FC236}">
                    <a16:creationId xmlns:a16="http://schemas.microsoft.com/office/drawing/2014/main" id="{B12886BA-7690-44CD-A3D5-1D417BAE2281}"/>
                  </a:ext>
                </a:extLst>
              </p:cNvPr>
              <p:cNvGraphicFramePr>
                <a:graphicFrameLocks noChangeAspect="1"/>
              </p:cNvGraphicFramePr>
              <p:nvPr>
                <p:extLst/>
              </p:nvPr>
            </p:nvGraphicFramePr>
            <p:xfrm>
              <a:off x="5458303" y="4869335"/>
              <a:ext cx="1186146" cy="667207"/>
            </p:xfrm>
            <a:graphic>
              <a:graphicData uri="http://schemas.microsoft.com/office/powerpoint/2016/slidezoom">
                <pslz:sldZm>
                  <pslz:sldZmObj sldId="365" cId="988885658">
                    <pslz:zmPr id="{2E58342F-541B-4295-BCD0-59730C976324}" returnToParent="0" transitionDur="1000">
                      <p166:blipFill xmlns:p166="http://schemas.microsoft.com/office/powerpoint/2016/6/main">
                        <a:blip r:embed="rId11"/>
                        <a:stretch>
                          <a:fillRect/>
                        </a:stretch>
                      </p166:blipFill>
                      <p166:spPr xmlns:p166="http://schemas.microsoft.com/office/powerpoint/2016/6/main">
                        <a:xfrm>
                          <a:off x="0" y="0"/>
                          <a:ext cx="1186146" cy="667207"/>
                        </a:xfrm>
                        <a:prstGeom prst="rect">
                          <a:avLst/>
                        </a:prstGeom>
                        <a:ln w="3175">
                          <a:solidFill>
                            <a:prstClr val="ltGray"/>
                          </a:solidFill>
                        </a:ln>
                      </p166:spPr>
                    </pslz:zmPr>
                  </pslz:sldZmObj>
                </pslz:sldZm>
              </a:graphicData>
            </a:graphic>
          </p:graphicFrame>
        </mc:Choice>
        <mc:Fallback xmlns="">
          <p:pic>
            <p:nvPicPr>
              <p:cNvPr id="4" name="Slidezoom 3">
                <a:hlinkClick r:id="rId12" action="ppaction://hlinksldjump"/>
                <a:extLst>
                  <a:ext uri="{FF2B5EF4-FFF2-40B4-BE49-F238E27FC236}">
                    <a16:creationId xmlns:a16="http://schemas.microsoft.com/office/drawing/2014/main" id="{B12886BA-7690-44CD-A3D5-1D417BAE2281}"/>
                  </a:ext>
                </a:extLst>
              </p:cNvPr>
              <p:cNvPicPr>
                <a:picLocks noGrp="1" noRot="1" noChangeAspect="1" noMove="1" noResize="1" noEditPoints="1" noAdjustHandles="1" noChangeArrowheads="1" noChangeShapeType="1"/>
              </p:cNvPicPr>
              <p:nvPr/>
            </p:nvPicPr>
            <p:blipFill>
              <a:blip r:embed="rId13"/>
              <a:stretch>
                <a:fillRect/>
              </a:stretch>
            </p:blipFill>
            <p:spPr>
              <a:xfrm>
                <a:off x="5458303" y="4869335"/>
                <a:ext cx="1186146" cy="667207"/>
              </a:xfrm>
              <a:prstGeom prst="rect">
                <a:avLst/>
              </a:prstGeom>
              <a:ln w="3175">
                <a:solidFill>
                  <a:prstClr val="ltGray"/>
                </a:solidFill>
              </a:ln>
            </p:spPr>
          </p:pic>
        </mc:Fallback>
      </mc:AlternateContent>
      <p:sp>
        <p:nvSpPr>
          <p:cNvPr id="2" name="Pladsholder til slidenummer 1">
            <a:extLst>
              <a:ext uri="{FF2B5EF4-FFF2-40B4-BE49-F238E27FC236}">
                <a16:creationId xmlns:a16="http://schemas.microsoft.com/office/drawing/2014/main" id="{DC808028-7104-44C7-9527-7431FBD38CCA}"/>
              </a:ext>
            </a:extLst>
          </p:cNvPr>
          <p:cNvSpPr>
            <a:spLocks noGrp="1"/>
          </p:cNvSpPr>
          <p:nvPr>
            <p:ph type="sldNum" sz="quarter" idx="12"/>
          </p:nvPr>
        </p:nvSpPr>
        <p:spPr/>
        <p:txBody>
          <a:bodyPr/>
          <a:lstStyle/>
          <a:p>
            <a:fld id="{844601DB-ADF3-44C2-834B-2346477CC3E7}" type="slidenum">
              <a:rPr lang="da-DK" smtClean="0"/>
              <a:t>13</a:t>
            </a:fld>
            <a:endParaRPr lang="da-DK"/>
          </a:p>
        </p:txBody>
      </p:sp>
    </p:spTree>
    <p:extLst>
      <p:ext uri="{BB962C8B-B14F-4D97-AF65-F5344CB8AC3E}">
        <p14:creationId xmlns:p14="http://schemas.microsoft.com/office/powerpoint/2010/main" val="337931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fik 29" descr="Synkroniserer sky">
            <a:extLst>
              <a:ext uri="{FF2B5EF4-FFF2-40B4-BE49-F238E27FC236}">
                <a16:creationId xmlns:a16="http://schemas.microsoft.com/office/drawing/2014/main" id="{EF61CE34-A559-4327-876F-7C43D334D7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8124" y="1751230"/>
            <a:ext cx="729420" cy="729420"/>
          </a:xfrm>
          <a:prstGeom prst="rect">
            <a:avLst/>
          </a:prstGeom>
        </p:spPr>
      </p:pic>
      <p:cxnSp>
        <p:nvCxnSpPr>
          <p:cNvPr id="37" name="Forbindelse: vinklet 36">
            <a:extLst>
              <a:ext uri="{FF2B5EF4-FFF2-40B4-BE49-F238E27FC236}">
                <a16:creationId xmlns:a16="http://schemas.microsoft.com/office/drawing/2014/main" id="{C418DF70-8B6D-4053-8891-6F9082DB24F6}"/>
              </a:ext>
            </a:extLst>
          </p:cNvPr>
          <p:cNvCxnSpPr>
            <a:cxnSpLocks/>
            <a:endCxn id="30" idx="1"/>
          </p:cNvCxnSpPr>
          <p:nvPr/>
        </p:nvCxnSpPr>
        <p:spPr>
          <a:xfrm rot="5400000" flipH="1" flipV="1">
            <a:off x="1049577" y="2167194"/>
            <a:ext cx="779800" cy="677293"/>
          </a:xfrm>
          <a:prstGeom prst="bentConnector2">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40" name="Tekstfelt 39">
            <a:extLst>
              <a:ext uri="{FF2B5EF4-FFF2-40B4-BE49-F238E27FC236}">
                <a16:creationId xmlns:a16="http://schemas.microsoft.com/office/drawing/2014/main" id="{B7B09DE9-0F25-45A2-BFD5-324CB6088614}"/>
              </a:ext>
            </a:extLst>
          </p:cNvPr>
          <p:cNvSpPr txBox="1"/>
          <p:nvPr/>
        </p:nvSpPr>
        <p:spPr>
          <a:xfrm>
            <a:off x="2690886" y="3564189"/>
            <a:ext cx="1948004" cy="276999"/>
          </a:xfrm>
          <a:prstGeom prst="rect">
            <a:avLst/>
          </a:prstGeom>
          <a:noFill/>
        </p:spPr>
        <p:txBody>
          <a:bodyPr wrap="square" rtlCol="0">
            <a:spAutoFit/>
          </a:bodyPr>
          <a:lstStyle/>
          <a:p>
            <a:pPr algn="ctr"/>
            <a:r>
              <a:rPr lang="da-DK" sz="1200" dirty="0"/>
              <a:t>LÆGEMIDDELSTYRELSEN</a:t>
            </a:r>
          </a:p>
        </p:txBody>
      </p:sp>
      <p:cxnSp>
        <p:nvCxnSpPr>
          <p:cNvPr id="42" name="Forbindelse: vinklet 41">
            <a:extLst>
              <a:ext uri="{FF2B5EF4-FFF2-40B4-BE49-F238E27FC236}">
                <a16:creationId xmlns:a16="http://schemas.microsoft.com/office/drawing/2014/main" id="{453DE795-1C00-49BD-BE34-B95D2494FE2B}"/>
              </a:ext>
            </a:extLst>
          </p:cNvPr>
          <p:cNvCxnSpPr>
            <a:cxnSpLocks/>
            <a:stCxn id="30" idx="3"/>
          </p:cNvCxnSpPr>
          <p:nvPr/>
        </p:nvCxnSpPr>
        <p:spPr>
          <a:xfrm>
            <a:off x="2507544" y="2115940"/>
            <a:ext cx="274240" cy="1034872"/>
          </a:xfrm>
          <a:prstGeom prst="bentConnector3">
            <a:avLst>
              <a:gd name="adj1" fmla="val 50000"/>
            </a:avLst>
          </a:prstGeom>
          <a:ln>
            <a:prstDash val="dash"/>
            <a:tailEnd type="triangle"/>
          </a:ln>
        </p:spPr>
        <p:style>
          <a:lnRef idx="3">
            <a:schemeClr val="dk1"/>
          </a:lnRef>
          <a:fillRef idx="0">
            <a:schemeClr val="dk1"/>
          </a:fillRef>
          <a:effectRef idx="2">
            <a:schemeClr val="dk1"/>
          </a:effectRef>
          <a:fontRef idx="minor">
            <a:schemeClr val="tx1"/>
          </a:fontRef>
        </p:style>
      </p:cxnSp>
      <p:pic>
        <p:nvPicPr>
          <p:cNvPr id="61" name="Billede 60">
            <a:extLst>
              <a:ext uri="{FF2B5EF4-FFF2-40B4-BE49-F238E27FC236}">
                <a16:creationId xmlns:a16="http://schemas.microsoft.com/office/drawing/2014/main" id="{5DAE071B-31D4-4876-86C7-C79768A9A41B}"/>
              </a:ext>
            </a:extLst>
          </p:cNvPr>
          <p:cNvPicPr>
            <a:picLocks noChangeAspect="1"/>
          </p:cNvPicPr>
          <p:nvPr/>
        </p:nvPicPr>
        <p:blipFill>
          <a:blip r:embed="rId4"/>
          <a:stretch>
            <a:fillRect/>
          </a:stretch>
        </p:blipFill>
        <p:spPr>
          <a:xfrm>
            <a:off x="152431" y="2681893"/>
            <a:ext cx="1233369" cy="1516292"/>
          </a:xfrm>
          <a:prstGeom prst="rect">
            <a:avLst/>
          </a:prstGeom>
        </p:spPr>
      </p:pic>
      <p:sp>
        <p:nvSpPr>
          <p:cNvPr id="68" name="Tekstfelt 67">
            <a:extLst>
              <a:ext uri="{FF2B5EF4-FFF2-40B4-BE49-F238E27FC236}">
                <a16:creationId xmlns:a16="http://schemas.microsoft.com/office/drawing/2014/main" id="{1F01FEFC-200E-421A-BAEE-8633A4AAAD93}"/>
              </a:ext>
            </a:extLst>
          </p:cNvPr>
          <p:cNvSpPr txBox="1"/>
          <p:nvPr/>
        </p:nvSpPr>
        <p:spPr>
          <a:xfrm>
            <a:off x="5224229" y="3056357"/>
            <a:ext cx="6021443" cy="646331"/>
          </a:xfrm>
          <a:prstGeom prst="rect">
            <a:avLst/>
          </a:prstGeom>
          <a:solidFill>
            <a:schemeClr val="bg2"/>
          </a:solidFill>
        </p:spPr>
        <p:txBody>
          <a:bodyPr wrap="square" rtlCol="0">
            <a:spAutoFit/>
          </a:bodyPr>
          <a:lstStyle/>
          <a:p>
            <a:r>
              <a:rPr lang="da-DK" dirty="0"/>
              <a:t>Bivirkningsindberetningen kvalitetssikres og valideres i Lægemiddelstyrelsen</a:t>
            </a:r>
          </a:p>
        </p:txBody>
      </p:sp>
      <p:cxnSp>
        <p:nvCxnSpPr>
          <p:cNvPr id="80" name="Forbindelse: vinklet 79">
            <a:extLst>
              <a:ext uri="{FF2B5EF4-FFF2-40B4-BE49-F238E27FC236}">
                <a16:creationId xmlns:a16="http://schemas.microsoft.com/office/drawing/2014/main" id="{E4272FF4-3830-4411-8745-9EBA986FFA2E}"/>
              </a:ext>
            </a:extLst>
          </p:cNvPr>
          <p:cNvCxnSpPr>
            <a:cxnSpLocks/>
            <a:stCxn id="40" idx="2"/>
            <a:endCxn id="3" idx="1"/>
          </p:cNvCxnSpPr>
          <p:nvPr/>
        </p:nvCxnSpPr>
        <p:spPr>
          <a:xfrm rot="16200000" flipH="1">
            <a:off x="3102572" y="4403504"/>
            <a:ext cx="1312372" cy="187740"/>
          </a:xfrm>
          <a:prstGeom prst="bentConnector2">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95" name="Tekstfelt 94">
            <a:extLst>
              <a:ext uri="{FF2B5EF4-FFF2-40B4-BE49-F238E27FC236}">
                <a16:creationId xmlns:a16="http://schemas.microsoft.com/office/drawing/2014/main" id="{91B2AE6D-8939-4FCD-9BE2-5DBFFFE611CB}"/>
              </a:ext>
            </a:extLst>
          </p:cNvPr>
          <p:cNvSpPr txBox="1"/>
          <p:nvPr/>
        </p:nvSpPr>
        <p:spPr>
          <a:xfrm>
            <a:off x="5224229" y="4716163"/>
            <a:ext cx="6021443" cy="646331"/>
          </a:xfrm>
          <a:prstGeom prst="rect">
            <a:avLst/>
          </a:prstGeom>
          <a:solidFill>
            <a:schemeClr val="bg2"/>
          </a:solidFill>
        </p:spPr>
        <p:txBody>
          <a:bodyPr wrap="square" rtlCol="0">
            <a:spAutoFit/>
          </a:bodyPr>
          <a:lstStyle/>
          <a:p>
            <a:r>
              <a:rPr lang="da-DK" dirty="0"/>
              <a:t>Alle tilgængelige oplysninger fra indberetningen overføres til bivirkningsdatabasen og bivirkningen kodes i fagtermer</a:t>
            </a:r>
          </a:p>
        </p:txBody>
      </p:sp>
      <p:sp>
        <p:nvSpPr>
          <p:cNvPr id="96" name="Rektangel: afrundede hjørner 95">
            <a:extLst>
              <a:ext uri="{FF2B5EF4-FFF2-40B4-BE49-F238E27FC236}">
                <a16:creationId xmlns:a16="http://schemas.microsoft.com/office/drawing/2014/main" id="{E919D42F-B3E6-42B6-AC04-30C8D76B427C}"/>
              </a:ext>
            </a:extLst>
          </p:cNvPr>
          <p:cNvSpPr/>
          <p:nvPr/>
        </p:nvSpPr>
        <p:spPr>
          <a:xfrm>
            <a:off x="2293288" y="4097006"/>
            <a:ext cx="1235644" cy="942322"/>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da-DK" sz="1200" dirty="0">
                <a:solidFill>
                  <a:schemeClr val="bg1"/>
                </a:solidFill>
              </a:rPr>
              <a:t>Bivirkning</a:t>
            </a:r>
          </a:p>
          <a:p>
            <a:pPr marL="171450" indent="-171450">
              <a:buFont typeface="Wingdings" panose="05000000000000000000" pitchFamily="2" charset="2"/>
              <a:buChar char="ü"/>
            </a:pPr>
            <a:r>
              <a:rPr lang="da-DK" sz="1200" dirty="0">
                <a:solidFill>
                  <a:schemeClr val="bg1"/>
                </a:solidFill>
              </a:rPr>
              <a:t>Mistænkt lægemiddel</a:t>
            </a:r>
          </a:p>
          <a:p>
            <a:pPr marL="171450" indent="-171450">
              <a:buFont typeface="Wingdings" panose="05000000000000000000" pitchFamily="2" charset="2"/>
              <a:buChar char="ü"/>
            </a:pPr>
            <a:r>
              <a:rPr lang="da-DK" sz="1200" dirty="0">
                <a:solidFill>
                  <a:schemeClr val="bg1"/>
                </a:solidFill>
              </a:rPr>
              <a:t>Patient</a:t>
            </a:r>
          </a:p>
          <a:p>
            <a:pPr marL="171450" indent="-171450">
              <a:buFont typeface="Wingdings" panose="05000000000000000000" pitchFamily="2" charset="2"/>
              <a:buChar char="ü"/>
            </a:pPr>
            <a:r>
              <a:rPr lang="da-DK" sz="1200" dirty="0">
                <a:solidFill>
                  <a:schemeClr val="bg1"/>
                </a:solidFill>
              </a:rPr>
              <a:t>Indberetter </a:t>
            </a:r>
          </a:p>
        </p:txBody>
      </p:sp>
      <p:sp>
        <p:nvSpPr>
          <p:cNvPr id="101" name="Tekstfelt 100">
            <a:extLst>
              <a:ext uri="{FF2B5EF4-FFF2-40B4-BE49-F238E27FC236}">
                <a16:creationId xmlns:a16="http://schemas.microsoft.com/office/drawing/2014/main" id="{0FA4F361-A27B-4CD9-9F1E-E451B35A859E}"/>
              </a:ext>
            </a:extLst>
          </p:cNvPr>
          <p:cNvSpPr txBox="1"/>
          <p:nvPr/>
        </p:nvSpPr>
        <p:spPr>
          <a:xfrm>
            <a:off x="3664888" y="5734614"/>
            <a:ext cx="1948004" cy="461665"/>
          </a:xfrm>
          <a:prstGeom prst="rect">
            <a:avLst/>
          </a:prstGeom>
          <a:noFill/>
        </p:spPr>
        <p:txBody>
          <a:bodyPr wrap="square" rtlCol="0">
            <a:spAutoFit/>
          </a:bodyPr>
          <a:lstStyle/>
          <a:p>
            <a:pPr algn="ctr"/>
            <a:r>
              <a:rPr lang="da-DK" sz="1200" dirty="0"/>
              <a:t>LÆGEMIDDELSTYRELSENS</a:t>
            </a:r>
          </a:p>
          <a:p>
            <a:pPr algn="ctr"/>
            <a:r>
              <a:rPr lang="da-DK" sz="1200" dirty="0"/>
              <a:t>BIVIRKNINGSDATABASE</a:t>
            </a:r>
          </a:p>
        </p:txBody>
      </p:sp>
      <p:sp>
        <p:nvSpPr>
          <p:cNvPr id="121" name="Titel 1">
            <a:extLst>
              <a:ext uri="{FF2B5EF4-FFF2-40B4-BE49-F238E27FC236}">
                <a16:creationId xmlns:a16="http://schemas.microsoft.com/office/drawing/2014/main" id="{314527F1-8692-446A-B9B3-ACE6B2C0404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Inddatering af bivirkning i Lægemiddelstyrelsens bivirkningssystem </a:t>
            </a:r>
            <a:endParaRPr lang="da-DK" dirty="0"/>
          </a:p>
        </p:txBody>
      </p:sp>
      <p:pic>
        <p:nvPicPr>
          <p:cNvPr id="3" name="Grafik 2" descr="Database">
            <a:extLst>
              <a:ext uri="{FF2B5EF4-FFF2-40B4-BE49-F238E27FC236}">
                <a16:creationId xmlns:a16="http://schemas.microsoft.com/office/drawing/2014/main" id="{DBC4D902-5024-48B7-85CD-0C6CEF9E4F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52628" y="4467759"/>
            <a:ext cx="1371601" cy="1371601"/>
          </a:xfrm>
          <a:prstGeom prst="rect">
            <a:avLst/>
          </a:prstGeom>
        </p:spPr>
      </p:pic>
      <p:pic>
        <p:nvPicPr>
          <p:cNvPr id="14" name="Billede 13">
            <a:extLst>
              <a:ext uri="{FF2B5EF4-FFF2-40B4-BE49-F238E27FC236}">
                <a16:creationId xmlns:a16="http://schemas.microsoft.com/office/drawing/2014/main" id="{1FE6D6E5-5720-4558-B92F-EA949EDB4ECD}"/>
              </a:ext>
            </a:extLst>
          </p:cNvPr>
          <p:cNvPicPr>
            <a:picLocks noChangeAspect="1"/>
          </p:cNvPicPr>
          <p:nvPr/>
        </p:nvPicPr>
        <p:blipFill>
          <a:blip r:embed="rId7"/>
          <a:stretch>
            <a:fillRect/>
          </a:stretch>
        </p:blipFill>
        <p:spPr>
          <a:xfrm>
            <a:off x="2899868" y="2297821"/>
            <a:ext cx="1414395" cy="1261981"/>
          </a:xfrm>
          <a:prstGeom prst="rect">
            <a:avLst/>
          </a:prstGeom>
        </p:spPr>
      </p:pic>
      <p:sp>
        <p:nvSpPr>
          <p:cNvPr id="2" name="Pladsholder til slidenummer 1">
            <a:extLst>
              <a:ext uri="{FF2B5EF4-FFF2-40B4-BE49-F238E27FC236}">
                <a16:creationId xmlns:a16="http://schemas.microsoft.com/office/drawing/2014/main" id="{E8DFE8DA-DA5C-4ACA-821D-3837293B1180}"/>
              </a:ext>
            </a:extLst>
          </p:cNvPr>
          <p:cNvSpPr>
            <a:spLocks noGrp="1"/>
          </p:cNvSpPr>
          <p:nvPr>
            <p:ph type="sldNum" sz="quarter" idx="12"/>
          </p:nvPr>
        </p:nvSpPr>
        <p:spPr/>
        <p:txBody>
          <a:bodyPr/>
          <a:lstStyle/>
          <a:p>
            <a:fld id="{2F83CC79-D602-4F50-8ABD-50B10D1D752D}" type="slidenum">
              <a:rPr lang="da-DK" smtClean="0"/>
              <a:t>14</a:t>
            </a:fld>
            <a:endParaRPr lang="da-DK"/>
          </a:p>
        </p:txBody>
      </p:sp>
    </p:spTree>
    <p:extLst>
      <p:ext uri="{BB962C8B-B14F-4D97-AF65-F5344CB8AC3E}">
        <p14:creationId xmlns:p14="http://schemas.microsoft.com/office/powerpoint/2010/main" val="98888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kbue 6">
            <a:extLst>
              <a:ext uri="{FF2B5EF4-FFF2-40B4-BE49-F238E27FC236}">
                <a16:creationId xmlns:a16="http://schemas.microsoft.com/office/drawing/2014/main" id="{9D2DF1C1-8E96-4B12-9DE4-05101C2031EA}"/>
              </a:ext>
            </a:extLst>
          </p:cNvPr>
          <p:cNvSpPr/>
          <p:nvPr/>
        </p:nvSpPr>
        <p:spPr>
          <a:xfrm rot="20685068">
            <a:off x="7850741" y="2757612"/>
            <a:ext cx="2521790" cy="1072132"/>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9" name="Grafik 8" descr="Flag">
            <a:extLst>
              <a:ext uri="{FF2B5EF4-FFF2-40B4-BE49-F238E27FC236}">
                <a16:creationId xmlns:a16="http://schemas.microsoft.com/office/drawing/2014/main" id="{B17B28E2-5C95-4FA7-9EB3-8F6D33822C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1436" y="1740332"/>
            <a:ext cx="1355388" cy="1355388"/>
          </a:xfrm>
          <a:prstGeom prst="rect">
            <a:avLst/>
          </a:prstGeom>
          <a:effectLst>
            <a:outerShdw blurRad="50800" dist="38100" dir="5400000" algn="t" rotWithShape="0">
              <a:prstClr val="black">
                <a:alpha val="40000"/>
              </a:prstClr>
            </a:outerShdw>
          </a:effectLst>
        </p:spPr>
      </p:pic>
      <p:sp>
        <p:nvSpPr>
          <p:cNvPr id="45" name="Rektangel: afrundede hjørner 44">
            <a:extLst>
              <a:ext uri="{FF2B5EF4-FFF2-40B4-BE49-F238E27FC236}">
                <a16:creationId xmlns:a16="http://schemas.microsoft.com/office/drawing/2014/main" id="{2EF39DE1-20A5-469F-BD69-70D4BE792467}"/>
              </a:ext>
            </a:extLst>
          </p:cNvPr>
          <p:cNvSpPr/>
          <p:nvPr/>
        </p:nvSpPr>
        <p:spPr>
          <a:xfrm>
            <a:off x="8658502" y="2313298"/>
            <a:ext cx="781085" cy="11360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Blokbue 5">
            <a:extLst>
              <a:ext uri="{FF2B5EF4-FFF2-40B4-BE49-F238E27FC236}">
                <a16:creationId xmlns:a16="http://schemas.microsoft.com/office/drawing/2014/main" id="{71B5E258-5533-43E9-8D87-B6C421A4B731}"/>
              </a:ext>
            </a:extLst>
          </p:cNvPr>
          <p:cNvSpPr/>
          <p:nvPr/>
        </p:nvSpPr>
        <p:spPr>
          <a:xfrm rot="10180785">
            <a:off x="4676638" y="3206115"/>
            <a:ext cx="3520015" cy="1139125"/>
          </a:xfrm>
          <a:prstGeom prst="blockArc">
            <a:avLst>
              <a:gd name="adj1" fmla="val 10799998"/>
              <a:gd name="adj2" fmla="val 0"/>
              <a:gd name="adj3" fmla="val 25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43" name="Rektangel: afrundede hjørner 42">
            <a:extLst>
              <a:ext uri="{FF2B5EF4-FFF2-40B4-BE49-F238E27FC236}">
                <a16:creationId xmlns:a16="http://schemas.microsoft.com/office/drawing/2014/main" id="{A340B38E-7033-48CD-AC4E-5A5FE985784D}"/>
              </a:ext>
            </a:extLst>
          </p:cNvPr>
          <p:cNvSpPr/>
          <p:nvPr/>
        </p:nvSpPr>
        <p:spPr>
          <a:xfrm>
            <a:off x="7003772" y="3023734"/>
            <a:ext cx="1410932" cy="1216658"/>
          </a:xfrm>
          <a:prstGeom prst="roundRect">
            <a:avLst/>
          </a:prstGeom>
          <a:solidFill>
            <a:schemeClr val="bg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Blokbue 4">
            <a:extLst>
              <a:ext uri="{FF2B5EF4-FFF2-40B4-BE49-F238E27FC236}">
                <a16:creationId xmlns:a16="http://schemas.microsoft.com/office/drawing/2014/main" id="{FD292A3D-B743-4FD6-97FC-89A8F58E19E9}"/>
              </a:ext>
            </a:extLst>
          </p:cNvPr>
          <p:cNvSpPr/>
          <p:nvPr/>
        </p:nvSpPr>
        <p:spPr>
          <a:xfrm>
            <a:off x="1518973" y="3599972"/>
            <a:ext cx="3469593" cy="1051359"/>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42" name="Rektangel: afrundede hjørner 41">
            <a:extLst>
              <a:ext uri="{FF2B5EF4-FFF2-40B4-BE49-F238E27FC236}">
                <a16:creationId xmlns:a16="http://schemas.microsoft.com/office/drawing/2014/main" id="{9DB193D7-7B56-4C9F-B53B-90595CC93E4B}"/>
              </a:ext>
            </a:extLst>
          </p:cNvPr>
          <p:cNvSpPr/>
          <p:nvPr/>
        </p:nvSpPr>
        <p:spPr>
          <a:xfrm>
            <a:off x="5327766" y="3585981"/>
            <a:ext cx="1410932" cy="1216658"/>
          </a:xfrm>
          <a:prstGeom prst="round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afrundede hjørner 40">
            <a:extLst>
              <a:ext uri="{FF2B5EF4-FFF2-40B4-BE49-F238E27FC236}">
                <a16:creationId xmlns:a16="http://schemas.microsoft.com/office/drawing/2014/main" id="{626E8BF4-0AAE-4E62-BDEE-3C0B9FD103B3}"/>
              </a:ext>
            </a:extLst>
          </p:cNvPr>
          <p:cNvSpPr/>
          <p:nvPr/>
        </p:nvSpPr>
        <p:spPr>
          <a:xfrm>
            <a:off x="3642801" y="2577058"/>
            <a:ext cx="1149298" cy="15654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afrundede hjørner 39">
            <a:extLst>
              <a:ext uri="{FF2B5EF4-FFF2-40B4-BE49-F238E27FC236}">
                <a16:creationId xmlns:a16="http://schemas.microsoft.com/office/drawing/2014/main" id="{CC9C718C-25DF-4C69-B4CE-DBC1EAF385BE}"/>
              </a:ext>
            </a:extLst>
          </p:cNvPr>
          <p:cNvSpPr/>
          <p:nvPr/>
        </p:nvSpPr>
        <p:spPr>
          <a:xfrm>
            <a:off x="2296962" y="2106258"/>
            <a:ext cx="668145" cy="18349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A30CAB02-84DD-4CC8-8167-FCEAD65690AD}"/>
              </a:ext>
            </a:extLst>
          </p:cNvPr>
          <p:cNvPicPr>
            <a:picLocks noChangeAspect="1"/>
          </p:cNvPicPr>
          <p:nvPr/>
        </p:nvPicPr>
        <p:blipFill>
          <a:blip r:embed="rId4"/>
          <a:stretch>
            <a:fillRect/>
          </a:stretch>
        </p:blipFill>
        <p:spPr>
          <a:xfrm>
            <a:off x="3694523" y="2773818"/>
            <a:ext cx="1004364" cy="1231156"/>
          </a:xfrm>
          <a:prstGeom prst="rect">
            <a:avLst/>
          </a:prstGeom>
        </p:spPr>
      </p:pic>
      <p:pic>
        <p:nvPicPr>
          <p:cNvPr id="13" name="Billede 12">
            <a:extLst>
              <a:ext uri="{FF2B5EF4-FFF2-40B4-BE49-F238E27FC236}">
                <a16:creationId xmlns:a16="http://schemas.microsoft.com/office/drawing/2014/main" id="{75A7BEE3-1BFF-40F0-B009-94E55EF1B7C3}"/>
              </a:ext>
            </a:extLst>
          </p:cNvPr>
          <p:cNvPicPr>
            <a:picLocks noChangeAspect="1"/>
          </p:cNvPicPr>
          <p:nvPr/>
        </p:nvPicPr>
        <p:blipFill>
          <a:blip r:embed="rId5"/>
          <a:stretch>
            <a:fillRect/>
          </a:stretch>
        </p:blipFill>
        <p:spPr>
          <a:xfrm>
            <a:off x="2383331" y="2189902"/>
            <a:ext cx="533486" cy="1751307"/>
          </a:xfrm>
          <a:prstGeom prst="rect">
            <a:avLst/>
          </a:prstGeom>
        </p:spPr>
      </p:pic>
      <p:sp>
        <p:nvSpPr>
          <p:cNvPr id="14" name="Tekstfelt 13">
            <a:extLst>
              <a:ext uri="{FF2B5EF4-FFF2-40B4-BE49-F238E27FC236}">
                <a16:creationId xmlns:a16="http://schemas.microsoft.com/office/drawing/2014/main" id="{B49EC629-BA49-41CE-A0E4-14F826C89524}"/>
              </a:ext>
            </a:extLst>
          </p:cNvPr>
          <p:cNvSpPr txBox="1"/>
          <p:nvPr/>
        </p:nvSpPr>
        <p:spPr>
          <a:xfrm>
            <a:off x="5153473" y="4541028"/>
            <a:ext cx="1775865" cy="261610"/>
          </a:xfrm>
          <a:prstGeom prst="rect">
            <a:avLst/>
          </a:prstGeom>
          <a:noFill/>
        </p:spPr>
        <p:txBody>
          <a:bodyPr wrap="square" rtlCol="0">
            <a:spAutoFit/>
          </a:bodyPr>
          <a:lstStyle/>
          <a:p>
            <a:pPr algn="ctr"/>
            <a:r>
              <a:rPr lang="da-DK" sz="1050" dirty="0"/>
              <a:t>LÆGEMIDDELSTYRELSEN</a:t>
            </a:r>
          </a:p>
        </p:txBody>
      </p:sp>
      <p:pic>
        <p:nvPicPr>
          <p:cNvPr id="15" name="Billede 14">
            <a:extLst>
              <a:ext uri="{FF2B5EF4-FFF2-40B4-BE49-F238E27FC236}">
                <a16:creationId xmlns:a16="http://schemas.microsoft.com/office/drawing/2014/main" id="{2DDF385E-D02A-43FA-9503-FC357260BBF3}"/>
              </a:ext>
            </a:extLst>
          </p:cNvPr>
          <p:cNvPicPr>
            <a:picLocks noChangeAspect="1"/>
          </p:cNvPicPr>
          <p:nvPr/>
        </p:nvPicPr>
        <p:blipFill>
          <a:blip r:embed="rId6"/>
          <a:stretch>
            <a:fillRect/>
          </a:stretch>
        </p:blipFill>
        <p:spPr>
          <a:xfrm>
            <a:off x="5454115" y="3585980"/>
            <a:ext cx="1090708" cy="973174"/>
          </a:xfrm>
          <a:prstGeom prst="rect">
            <a:avLst/>
          </a:prstGeom>
        </p:spPr>
      </p:pic>
      <p:pic>
        <p:nvPicPr>
          <p:cNvPr id="39" name="Billede 38">
            <a:extLst>
              <a:ext uri="{FF2B5EF4-FFF2-40B4-BE49-F238E27FC236}">
                <a16:creationId xmlns:a16="http://schemas.microsoft.com/office/drawing/2014/main" id="{941FBBD9-3883-40C8-A039-1A2AC73C6F31}"/>
              </a:ext>
            </a:extLst>
          </p:cNvPr>
          <p:cNvPicPr>
            <a:picLocks noChangeAspect="1"/>
          </p:cNvPicPr>
          <p:nvPr/>
        </p:nvPicPr>
        <p:blipFill>
          <a:blip r:embed="rId7"/>
          <a:stretch>
            <a:fillRect/>
          </a:stretch>
        </p:blipFill>
        <p:spPr>
          <a:xfrm>
            <a:off x="6926240" y="3028506"/>
            <a:ext cx="1487553" cy="1207113"/>
          </a:xfrm>
          <a:prstGeom prst="rect">
            <a:avLst/>
          </a:prstGeom>
        </p:spPr>
      </p:pic>
      <p:pic>
        <p:nvPicPr>
          <p:cNvPr id="44" name="Billede 43">
            <a:extLst>
              <a:ext uri="{FF2B5EF4-FFF2-40B4-BE49-F238E27FC236}">
                <a16:creationId xmlns:a16="http://schemas.microsoft.com/office/drawing/2014/main" id="{FAD0A722-A5FA-4594-857A-E10CD6C9DF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1351" y="2420288"/>
            <a:ext cx="1355389" cy="1355389"/>
          </a:xfrm>
          <a:prstGeom prst="rect">
            <a:avLst/>
          </a:prstGeom>
        </p:spPr>
      </p:pic>
      <p:pic>
        <p:nvPicPr>
          <p:cNvPr id="46" name="Grafik 45" descr="Mærke">
            <a:extLst>
              <a:ext uri="{FF2B5EF4-FFF2-40B4-BE49-F238E27FC236}">
                <a16:creationId xmlns:a16="http://schemas.microsoft.com/office/drawing/2014/main" id="{2C695A37-7376-4CA7-9528-562DAF71E2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714" y="2728332"/>
            <a:ext cx="1652938" cy="1652938"/>
          </a:xfrm>
          <a:prstGeom prst="rect">
            <a:avLst/>
          </a:prstGeom>
          <a:effectLst>
            <a:outerShdw blurRad="50800" dist="38100" dir="5400000" algn="t" rotWithShape="0">
              <a:prstClr val="black">
                <a:alpha val="40000"/>
              </a:prstClr>
            </a:outerShdw>
          </a:effectLst>
        </p:spPr>
      </p:pic>
      <mc:AlternateContent xmlns:mc="http://schemas.openxmlformats.org/markup-compatibility/2006" xmlns:pslz="http://schemas.microsoft.com/office/powerpoint/2016/slidezoom">
        <mc:Choice Requires="pslz">
          <p:graphicFrame>
            <p:nvGraphicFramePr>
              <p:cNvPr id="3" name="Slidezoom 2">
                <a:extLst>
                  <a:ext uri="{FF2B5EF4-FFF2-40B4-BE49-F238E27FC236}">
                    <a16:creationId xmlns:a16="http://schemas.microsoft.com/office/drawing/2014/main" id="{225B99B9-3909-4EA1-822E-4FB36CFBFEC2}"/>
                  </a:ext>
                </a:extLst>
              </p:cNvPr>
              <p:cNvGraphicFramePr>
                <a:graphicFrameLocks noChangeAspect="1"/>
              </p:cNvGraphicFramePr>
              <p:nvPr>
                <p:extLst>
                  <p:ext uri="{D42A27DB-BD31-4B8C-83A1-F6EECF244321}">
                    <p14:modId xmlns:p14="http://schemas.microsoft.com/office/powerpoint/2010/main" val="874671157"/>
                  </p:ext>
                </p:extLst>
              </p:nvPr>
            </p:nvGraphicFramePr>
            <p:xfrm>
              <a:off x="7093971" y="4354557"/>
              <a:ext cx="1319822" cy="742400"/>
            </p:xfrm>
            <a:graphic>
              <a:graphicData uri="http://schemas.microsoft.com/office/powerpoint/2016/slidezoom">
                <pslz:sldZm>
                  <pslz:sldZmObj sldId="343" cId="3801350485">
                    <pslz:zmPr id="{091438C1-EDDE-430B-B1FB-B3457698B291}" returnToParent="0" transitionDur="1000">
                      <p166:blipFill xmlns:p166="http://schemas.microsoft.com/office/powerpoint/2016/6/main">
                        <a:blip r:embed="rId11"/>
                        <a:stretch>
                          <a:fillRect/>
                        </a:stretch>
                      </p166:blipFill>
                      <p166:spPr xmlns:p166="http://schemas.microsoft.com/office/powerpoint/2016/6/main">
                        <a:xfrm>
                          <a:off x="0" y="0"/>
                          <a:ext cx="1319822" cy="742400"/>
                        </a:xfrm>
                        <a:prstGeom prst="rect">
                          <a:avLst/>
                        </a:prstGeom>
                        <a:ln w="3175">
                          <a:solidFill>
                            <a:prstClr val="ltGray"/>
                          </a:solidFill>
                        </a:ln>
                      </p166:spPr>
                    </pslz:zmPr>
                  </pslz:sldZmObj>
                </pslz:sldZm>
              </a:graphicData>
            </a:graphic>
          </p:graphicFrame>
        </mc:Choice>
        <mc:Fallback xmlns="">
          <p:pic>
            <p:nvPicPr>
              <p:cNvPr id="3" name="Slidezoom 2">
                <a:hlinkClick r:id="rId12" action="ppaction://hlinksldjump"/>
                <a:extLst>
                  <a:ext uri="{FF2B5EF4-FFF2-40B4-BE49-F238E27FC236}">
                    <a16:creationId xmlns:a16="http://schemas.microsoft.com/office/drawing/2014/main" id="{225B99B9-3909-4EA1-822E-4FB36CFBFEC2}"/>
                  </a:ext>
                </a:extLst>
              </p:cNvPr>
              <p:cNvPicPr>
                <a:picLocks noGrp="1" noRot="1" noChangeAspect="1" noMove="1" noResize="1" noEditPoints="1" noAdjustHandles="1" noChangeArrowheads="1" noChangeShapeType="1"/>
              </p:cNvPicPr>
              <p:nvPr/>
            </p:nvPicPr>
            <p:blipFill>
              <a:blip r:embed="rId13"/>
              <a:stretch>
                <a:fillRect/>
              </a:stretch>
            </p:blipFill>
            <p:spPr>
              <a:xfrm>
                <a:off x="7093971" y="4354557"/>
                <a:ext cx="1319822" cy="742400"/>
              </a:xfrm>
              <a:prstGeom prst="rect">
                <a:avLst/>
              </a:prstGeom>
              <a:ln w="3175">
                <a:solidFill>
                  <a:prstClr val="ltGray"/>
                </a:solidFill>
              </a:ln>
            </p:spPr>
          </p:pic>
        </mc:Fallback>
      </mc:AlternateContent>
      <p:sp>
        <p:nvSpPr>
          <p:cNvPr id="2" name="Pladsholder til slidenummer 1">
            <a:extLst>
              <a:ext uri="{FF2B5EF4-FFF2-40B4-BE49-F238E27FC236}">
                <a16:creationId xmlns:a16="http://schemas.microsoft.com/office/drawing/2014/main" id="{803EDF7B-0A16-4C71-9D62-0D4CE147D038}"/>
              </a:ext>
            </a:extLst>
          </p:cNvPr>
          <p:cNvSpPr>
            <a:spLocks noGrp="1"/>
          </p:cNvSpPr>
          <p:nvPr>
            <p:ph type="sldNum" sz="quarter" idx="12"/>
          </p:nvPr>
        </p:nvSpPr>
        <p:spPr/>
        <p:txBody>
          <a:bodyPr/>
          <a:lstStyle/>
          <a:p>
            <a:fld id="{844601DB-ADF3-44C2-834B-2346477CC3E7}" type="slidenum">
              <a:rPr lang="da-DK" smtClean="0"/>
              <a:t>15</a:t>
            </a:fld>
            <a:endParaRPr lang="da-DK"/>
          </a:p>
        </p:txBody>
      </p:sp>
    </p:spTree>
    <p:extLst>
      <p:ext uri="{BB962C8B-B14F-4D97-AF65-F5344CB8AC3E}">
        <p14:creationId xmlns:p14="http://schemas.microsoft.com/office/powerpoint/2010/main" val="105574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10B3D68-35BE-4236-A802-A64628B74220}"/>
              </a:ext>
            </a:extLst>
          </p:cNvPr>
          <p:cNvGraphicFramePr>
            <a:graphicFrameLocks noChangeAspect="1"/>
          </p:cNvGraphicFramePr>
          <p:nvPr>
            <p:custDataLst>
              <p:tags r:id="rId2"/>
            </p:custDataLst>
            <p:extLst>
              <p:ext uri="{D42A27DB-BD31-4B8C-83A1-F6EECF244321}">
                <p14:modId xmlns:p14="http://schemas.microsoft.com/office/powerpoint/2010/main" val="3390989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05"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430C373C-95C7-4549-AAC9-95DAA74FD13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400" dirty="0">
              <a:latin typeface="Calibri Light" panose="020F0302020204030204" pitchFamily="34" charset="0"/>
              <a:ea typeface="+mj-ea"/>
              <a:cs typeface="+mj-cs"/>
              <a:sym typeface="Calibri Light" panose="020F0302020204030204" pitchFamily="34" charset="0"/>
            </a:endParaRPr>
          </a:p>
        </p:txBody>
      </p:sp>
      <p:sp>
        <p:nvSpPr>
          <p:cNvPr id="2" name="Titel 1">
            <a:extLst>
              <a:ext uri="{FF2B5EF4-FFF2-40B4-BE49-F238E27FC236}">
                <a16:creationId xmlns:a16="http://schemas.microsoft.com/office/drawing/2014/main" id="{B20BCBF4-8902-4556-8A90-C90088B9FC03}"/>
              </a:ext>
            </a:extLst>
          </p:cNvPr>
          <p:cNvSpPr>
            <a:spLocks noGrp="1"/>
          </p:cNvSpPr>
          <p:nvPr>
            <p:ph type="title"/>
          </p:nvPr>
        </p:nvSpPr>
        <p:spPr/>
        <p:txBody>
          <a:bodyPr/>
          <a:lstStyle/>
          <a:p>
            <a:r>
              <a:rPr lang="da-DK" dirty="0"/>
              <a:t>Bivirkningsdata sendes til andre databaser</a:t>
            </a:r>
          </a:p>
        </p:txBody>
      </p:sp>
      <p:sp>
        <p:nvSpPr>
          <p:cNvPr id="3" name="Pladsholder til indhold 2">
            <a:extLst>
              <a:ext uri="{FF2B5EF4-FFF2-40B4-BE49-F238E27FC236}">
                <a16:creationId xmlns:a16="http://schemas.microsoft.com/office/drawing/2014/main" id="{935F8354-328B-4BE0-BB26-3F71E7CA0302}"/>
              </a:ext>
            </a:extLst>
          </p:cNvPr>
          <p:cNvSpPr>
            <a:spLocks noGrp="1"/>
          </p:cNvSpPr>
          <p:nvPr>
            <p:ph idx="1"/>
          </p:nvPr>
        </p:nvSpPr>
        <p:spPr>
          <a:xfrm>
            <a:off x="894655" y="1396555"/>
            <a:ext cx="10866501" cy="1253477"/>
          </a:xfrm>
        </p:spPr>
        <p:txBody>
          <a:bodyPr/>
          <a:lstStyle/>
          <a:p>
            <a:pPr marL="0" indent="0">
              <a:buNone/>
            </a:pPr>
            <a:r>
              <a:rPr lang="da-DK" dirty="0"/>
              <a:t>Når bivirkningsdata er validerede og inddaterede i Lægemiddelstyrelsens bivirkningsdatabase, deles disse med andre bivirkningsdatabaser: </a:t>
            </a:r>
          </a:p>
          <a:p>
            <a:pPr marL="0" indent="0">
              <a:buNone/>
            </a:pPr>
            <a:endParaRPr lang="da-DK" dirty="0"/>
          </a:p>
        </p:txBody>
      </p:sp>
      <p:sp>
        <p:nvSpPr>
          <p:cNvPr id="7" name="Tekstfelt 6">
            <a:extLst>
              <a:ext uri="{FF2B5EF4-FFF2-40B4-BE49-F238E27FC236}">
                <a16:creationId xmlns:a16="http://schemas.microsoft.com/office/drawing/2014/main" id="{E5C1B557-0A0E-4AA7-9C00-2324BFEAE952}"/>
              </a:ext>
            </a:extLst>
          </p:cNvPr>
          <p:cNvSpPr txBox="1"/>
          <p:nvPr/>
        </p:nvSpPr>
        <p:spPr>
          <a:xfrm>
            <a:off x="6161536" y="3192271"/>
            <a:ext cx="3699640" cy="646331"/>
          </a:xfrm>
          <a:prstGeom prst="rect">
            <a:avLst/>
          </a:prstGeom>
          <a:solidFill>
            <a:schemeClr val="bg2"/>
          </a:solidFill>
        </p:spPr>
        <p:txBody>
          <a:bodyPr wrap="square" rtlCol="0">
            <a:spAutoFit/>
          </a:bodyPr>
          <a:lstStyle/>
          <a:p>
            <a:pPr marL="0" lvl="1"/>
            <a:r>
              <a:rPr lang="da-DK" b="1" dirty="0" err="1"/>
              <a:t>EudraVigilance</a:t>
            </a:r>
            <a:r>
              <a:rPr lang="da-DK" dirty="0"/>
              <a:t> </a:t>
            </a:r>
            <a:r>
              <a:rPr lang="da-DK" b="1" dirty="0"/>
              <a:t>– EV </a:t>
            </a:r>
            <a:r>
              <a:rPr lang="da-DK" dirty="0"/>
              <a:t>(EMA) </a:t>
            </a:r>
          </a:p>
          <a:p>
            <a:pPr marL="0" lvl="1"/>
            <a:r>
              <a:rPr lang="da-DK" dirty="0"/>
              <a:t>Den europæiske bivirkningsdatabase</a:t>
            </a:r>
          </a:p>
        </p:txBody>
      </p:sp>
      <p:pic>
        <p:nvPicPr>
          <p:cNvPr id="9" name="Grafik 8" descr="Database">
            <a:extLst>
              <a:ext uri="{FF2B5EF4-FFF2-40B4-BE49-F238E27FC236}">
                <a16:creationId xmlns:a16="http://schemas.microsoft.com/office/drawing/2014/main" id="{0CC52C2A-C0D6-4DDE-81EE-128489EBC3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91018" y="3482360"/>
            <a:ext cx="2080727" cy="2080727"/>
          </a:xfrm>
          <a:prstGeom prst="rect">
            <a:avLst/>
          </a:prstGeom>
        </p:spPr>
      </p:pic>
      <p:pic>
        <p:nvPicPr>
          <p:cNvPr id="13" name="Grafik 12" descr="Database">
            <a:extLst>
              <a:ext uri="{FF2B5EF4-FFF2-40B4-BE49-F238E27FC236}">
                <a16:creationId xmlns:a16="http://schemas.microsoft.com/office/drawing/2014/main" id="{9CB3CF80-CA47-4425-87D8-4358ACA729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88121" y="2277056"/>
            <a:ext cx="2639785" cy="2639785"/>
          </a:xfrm>
          <a:prstGeom prst="rect">
            <a:avLst/>
          </a:prstGeom>
        </p:spPr>
      </p:pic>
      <p:pic>
        <p:nvPicPr>
          <p:cNvPr id="15" name="Grafik 14" descr="Database">
            <a:extLst>
              <a:ext uri="{FF2B5EF4-FFF2-40B4-BE49-F238E27FC236}">
                <a16:creationId xmlns:a16="http://schemas.microsoft.com/office/drawing/2014/main" id="{FD960A24-1761-460B-9921-9B9723565B4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88121" y="4517113"/>
            <a:ext cx="2544931" cy="2544931"/>
          </a:xfrm>
          <a:prstGeom prst="rect">
            <a:avLst/>
          </a:prstGeom>
        </p:spPr>
      </p:pic>
      <p:sp>
        <p:nvSpPr>
          <p:cNvPr id="16" name="Tekstfelt 15">
            <a:extLst>
              <a:ext uri="{FF2B5EF4-FFF2-40B4-BE49-F238E27FC236}">
                <a16:creationId xmlns:a16="http://schemas.microsoft.com/office/drawing/2014/main" id="{14973BF2-30CA-4499-AF12-3B4552BE4CF1}"/>
              </a:ext>
            </a:extLst>
          </p:cNvPr>
          <p:cNvSpPr txBox="1"/>
          <p:nvPr/>
        </p:nvSpPr>
        <p:spPr>
          <a:xfrm flipH="1">
            <a:off x="6109489" y="5272186"/>
            <a:ext cx="3755238" cy="646331"/>
          </a:xfrm>
          <a:prstGeom prst="rect">
            <a:avLst/>
          </a:prstGeom>
          <a:solidFill>
            <a:schemeClr val="bg2"/>
          </a:solidFill>
        </p:spPr>
        <p:txBody>
          <a:bodyPr wrap="square" rtlCol="0">
            <a:spAutoFit/>
          </a:bodyPr>
          <a:lstStyle>
            <a:defPPr>
              <a:defRPr lang="da-DK"/>
            </a:defPPr>
            <a:lvl2pPr marL="0" lvl="1"/>
          </a:lstStyle>
          <a:p>
            <a:r>
              <a:rPr lang="da-DK" b="1" dirty="0" err="1"/>
              <a:t>VigiBase</a:t>
            </a:r>
            <a:r>
              <a:rPr lang="da-DK" dirty="0"/>
              <a:t> (UMC/WHO) </a:t>
            </a:r>
          </a:p>
          <a:p>
            <a:r>
              <a:rPr lang="da-DK" dirty="0"/>
              <a:t>Den globale bivirkningsdatabase</a:t>
            </a:r>
          </a:p>
        </p:txBody>
      </p:sp>
      <p:cxnSp>
        <p:nvCxnSpPr>
          <p:cNvPr id="18" name="Lige pilforbindelse 17">
            <a:extLst>
              <a:ext uri="{FF2B5EF4-FFF2-40B4-BE49-F238E27FC236}">
                <a16:creationId xmlns:a16="http://schemas.microsoft.com/office/drawing/2014/main" id="{23424390-CB9C-4715-BD17-74492E6225A7}"/>
              </a:ext>
            </a:extLst>
          </p:cNvPr>
          <p:cNvCxnSpPr>
            <a:cxnSpLocks/>
            <a:stCxn id="9" idx="3"/>
          </p:cNvCxnSpPr>
          <p:nvPr/>
        </p:nvCxnSpPr>
        <p:spPr>
          <a:xfrm>
            <a:off x="3271745" y="4522724"/>
            <a:ext cx="855899" cy="64072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9" name="Lige pilforbindelse 18">
            <a:extLst>
              <a:ext uri="{FF2B5EF4-FFF2-40B4-BE49-F238E27FC236}">
                <a16:creationId xmlns:a16="http://schemas.microsoft.com/office/drawing/2014/main" id="{7FC74253-79CB-4BAB-967F-6CB116B1A396}"/>
              </a:ext>
            </a:extLst>
          </p:cNvPr>
          <p:cNvCxnSpPr>
            <a:cxnSpLocks/>
            <a:stCxn id="9" idx="3"/>
          </p:cNvCxnSpPr>
          <p:nvPr/>
        </p:nvCxnSpPr>
        <p:spPr>
          <a:xfrm flipV="1">
            <a:off x="3271745" y="3753614"/>
            <a:ext cx="936379" cy="76911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0" name="Tekstfelt 19">
            <a:extLst>
              <a:ext uri="{FF2B5EF4-FFF2-40B4-BE49-F238E27FC236}">
                <a16:creationId xmlns:a16="http://schemas.microsoft.com/office/drawing/2014/main" id="{7EC77063-F3E5-4CE1-958D-0E05AD606A86}"/>
              </a:ext>
            </a:extLst>
          </p:cNvPr>
          <p:cNvSpPr txBox="1"/>
          <p:nvPr/>
        </p:nvSpPr>
        <p:spPr>
          <a:xfrm>
            <a:off x="1191018" y="3121177"/>
            <a:ext cx="2070375" cy="523220"/>
          </a:xfrm>
          <a:prstGeom prst="rect">
            <a:avLst/>
          </a:prstGeom>
          <a:noFill/>
        </p:spPr>
        <p:txBody>
          <a:bodyPr wrap="none" rtlCol="0">
            <a:spAutoFit/>
          </a:bodyPr>
          <a:lstStyle/>
          <a:p>
            <a:pPr algn="ctr"/>
            <a:r>
              <a:rPr lang="da-DK" sz="1400" dirty="0"/>
              <a:t>LÆGEMIDDELSTYRELSENS</a:t>
            </a:r>
          </a:p>
          <a:p>
            <a:pPr algn="ctr"/>
            <a:r>
              <a:rPr lang="da-DK" sz="1400" dirty="0"/>
              <a:t>BIVIRKNINGSDATABASE</a:t>
            </a:r>
          </a:p>
        </p:txBody>
      </p:sp>
      <p:sp>
        <p:nvSpPr>
          <p:cNvPr id="6" name="Tekstfelt 5">
            <a:extLst>
              <a:ext uri="{FF2B5EF4-FFF2-40B4-BE49-F238E27FC236}">
                <a16:creationId xmlns:a16="http://schemas.microsoft.com/office/drawing/2014/main" id="{3BA875EA-43EC-4399-AF49-E97EA0A818F9}"/>
              </a:ext>
            </a:extLst>
          </p:cNvPr>
          <p:cNvSpPr txBox="1"/>
          <p:nvPr/>
        </p:nvSpPr>
        <p:spPr>
          <a:xfrm>
            <a:off x="8363944" y="6167115"/>
            <a:ext cx="2437462" cy="646331"/>
          </a:xfrm>
          <a:prstGeom prst="rect">
            <a:avLst/>
          </a:prstGeom>
          <a:noFill/>
        </p:spPr>
        <p:txBody>
          <a:bodyPr wrap="none" rtlCol="0">
            <a:spAutoFit/>
          </a:bodyPr>
          <a:lstStyle/>
          <a:p>
            <a:r>
              <a:rPr lang="da-DK" sz="1200" dirty="0"/>
              <a:t>EMA = European </a:t>
            </a:r>
            <a:r>
              <a:rPr lang="da-DK" sz="1200" dirty="0" err="1"/>
              <a:t>Medicines</a:t>
            </a:r>
            <a:r>
              <a:rPr lang="da-DK" sz="1200" dirty="0"/>
              <a:t> Agency </a:t>
            </a:r>
          </a:p>
          <a:p>
            <a:r>
              <a:rPr lang="da-DK" sz="1200" dirty="0"/>
              <a:t>UMC = Uppsala </a:t>
            </a:r>
            <a:r>
              <a:rPr lang="da-DK" sz="1200" dirty="0" err="1"/>
              <a:t>Monitoring</a:t>
            </a:r>
            <a:r>
              <a:rPr lang="da-DK" sz="1200" dirty="0"/>
              <a:t> Centre</a:t>
            </a:r>
          </a:p>
          <a:p>
            <a:r>
              <a:rPr lang="da-DK" sz="1200" dirty="0"/>
              <a:t>WHO = World Health Organization </a:t>
            </a:r>
          </a:p>
        </p:txBody>
      </p:sp>
      <p:sp>
        <p:nvSpPr>
          <p:cNvPr id="8" name="Pladsholder til slidenummer 7">
            <a:extLst>
              <a:ext uri="{FF2B5EF4-FFF2-40B4-BE49-F238E27FC236}">
                <a16:creationId xmlns:a16="http://schemas.microsoft.com/office/drawing/2014/main" id="{A828A36E-2819-4B03-A549-7A9BD6B67B41}"/>
              </a:ext>
            </a:extLst>
          </p:cNvPr>
          <p:cNvSpPr>
            <a:spLocks noGrp="1"/>
          </p:cNvSpPr>
          <p:nvPr>
            <p:ph type="sldNum" sz="quarter" idx="12"/>
          </p:nvPr>
        </p:nvSpPr>
        <p:spPr/>
        <p:txBody>
          <a:bodyPr/>
          <a:lstStyle/>
          <a:p>
            <a:fld id="{2F83CC79-D602-4F50-8ABD-50B10D1D752D}" type="slidenum">
              <a:rPr lang="da-DK" smtClean="0"/>
              <a:t>16</a:t>
            </a:fld>
            <a:endParaRPr lang="da-DK"/>
          </a:p>
        </p:txBody>
      </p:sp>
    </p:spTree>
    <p:extLst>
      <p:ext uri="{BB962C8B-B14F-4D97-AF65-F5344CB8AC3E}">
        <p14:creationId xmlns:p14="http://schemas.microsoft.com/office/powerpoint/2010/main" val="3801350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kbue 6">
            <a:extLst>
              <a:ext uri="{FF2B5EF4-FFF2-40B4-BE49-F238E27FC236}">
                <a16:creationId xmlns:a16="http://schemas.microsoft.com/office/drawing/2014/main" id="{9D2DF1C1-8E96-4B12-9DE4-05101C2031EA}"/>
              </a:ext>
            </a:extLst>
          </p:cNvPr>
          <p:cNvSpPr/>
          <p:nvPr/>
        </p:nvSpPr>
        <p:spPr>
          <a:xfrm rot="20685068">
            <a:off x="7850741" y="2757612"/>
            <a:ext cx="2521790" cy="1072132"/>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9" name="Grafik 8" descr="Flag">
            <a:extLst>
              <a:ext uri="{FF2B5EF4-FFF2-40B4-BE49-F238E27FC236}">
                <a16:creationId xmlns:a16="http://schemas.microsoft.com/office/drawing/2014/main" id="{B17B28E2-5C95-4FA7-9EB3-8F6D33822C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1436" y="1740332"/>
            <a:ext cx="1355388" cy="1355388"/>
          </a:xfrm>
          <a:prstGeom prst="rect">
            <a:avLst/>
          </a:prstGeom>
          <a:effectLst>
            <a:outerShdw blurRad="50800" dist="38100" dir="5400000" algn="t" rotWithShape="0">
              <a:prstClr val="black">
                <a:alpha val="40000"/>
              </a:prstClr>
            </a:outerShdw>
          </a:effectLst>
        </p:spPr>
      </p:pic>
      <p:sp>
        <p:nvSpPr>
          <p:cNvPr id="45" name="Rektangel: afrundede hjørner 44">
            <a:extLst>
              <a:ext uri="{FF2B5EF4-FFF2-40B4-BE49-F238E27FC236}">
                <a16:creationId xmlns:a16="http://schemas.microsoft.com/office/drawing/2014/main" id="{2EF39DE1-20A5-469F-BD69-70D4BE792467}"/>
              </a:ext>
            </a:extLst>
          </p:cNvPr>
          <p:cNvSpPr/>
          <p:nvPr/>
        </p:nvSpPr>
        <p:spPr>
          <a:xfrm>
            <a:off x="8658502" y="2313298"/>
            <a:ext cx="781085" cy="1136030"/>
          </a:xfrm>
          <a:prstGeom prst="roundRect">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Blokbue 5">
            <a:extLst>
              <a:ext uri="{FF2B5EF4-FFF2-40B4-BE49-F238E27FC236}">
                <a16:creationId xmlns:a16="http://schemas.microsoft.com/office/drawing/2014/main" id="{71B5E258-5533-43E9-8D87-B6C421A4B731}"/>
              </a:ext>
            </a:extLst>
          </p:cNvPr>
          <p:cNvSpPr/>
          <p:nvPr/>
        </p:nvSpPr>
        <p:spPr>
          <a:xfrm rot="10180785">
            <a:off x="4676638" y="3206115"/>
            <a:ext cx="3520015" cy="1139125"/>
          </a:xfrm>
          <a:prstGeom prst="blockArc">
            <a:avLst>
              <a:gd name="adj1" fmla="val 10799998"/>
              <a:gd name="adj2" fmla="val 0"/>
              <a:gd name="adj3" fmla="val 25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43" name="Rektangel: afrundede hjørner 42">
            <a:extLst>
              <a:ext uri="{FF2B5EF4-FFF2-40B4-BE49-F238E27FC236}">
                <a16:creationId xmlns:a16="http://schemas.microsoft.com/office/drawing/2014/main" id="{A340B38E-7033-48CD-AC4E-5A5FE985784D}"/>
              </a:ext>
            </a:extLst>
          </p:cNvPr>
          <p:cNvSpPr/>
          <p:nvPr/>
        </p:nvSpPr>
        <p:spPr>
          <a:xfrm>
            <a:off x="7003772" y="3023734"/>
            <a:ext cx="1410932" cy="1216658"/>
          </a:xfrm>
          <a:prstGeom prst="round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Blokbue 4">
            <a:extLst>
              <a:ext uri="{FF2B5EF4-FFF2-40B4-BE49-F238E27FC236}">
                <a16:creationId xmlns:a16="http://schemas.microsoft.com/office/drawing/2014/main" id="{FD292A3D-B743-4FD6-97FC-89A8F58E19E9}"/>
              </a:ext>
            </a:extLst>
          </p:cNvPr>
          <p:cNvSpPr/>
          <p:nvPr/>
        </p:nvSpPr>
        <p:spPr>
          <a:xfrm>
            <a:off x="1518973" y="3599972"/>
            <a:ext cx="3469593" cy="1051359"/>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42" name="Rektangel: afrundede hjørner 41">
            <a:extLst>
              <a:ext uri="{FF2B5EF4-FFF2-40B4-BE49-F238E27FC236}">
                <a16:creationId xmlns:a16="http://schemas.microsoft.com/office/drawing/2014/main" id="{9DB193D7-7B56-4C9F-B53B-90595CC93E4B}"/>
              </a:ext>
            </a:extLst>
          </p:cNvPr>
          <p:cNvSpPr/>
          <p:nvPr/>
        </p:nvSpPr>
        <p:spPr>
          <a:xfrm>
            <a:off x="5327766" y="3585981"/>
            <a:ext cx="1410932" cy="1216658"/>
          </a:xfrm>
          <a:prstGeom prst="round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afrundede hjørner 40">
            <a:extLst>
              <a:ext uri="{FF2B5EF4-FFF2-40B4-BE49-F238E27FC236}">
                <a16:creationId xmlns:a16="http://schemas.microsoft.com/office/drawing/2014/main" id="{626E8BF4-0AAE-4E62-BDEE-3C0B9FD103B3}"/>
              </a:ext>
            </a:extLst>
          </p:cNvPr>
          <p:cNvSpPr/>
          <p:nvPr/>
        </p:nvSpPr>
        <p:spPr>
          <a:xfrm>
            <a:off x="3642801" y="2577058"/>
            <a:ext cx="1149298" cy="15654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afrundede hjørner 39">
            <a:extLst>
              <a:ext uri="{FF2B5EF4-FFF2-40B4-BE49-F238E27FC236}">
                <a16:creationId xmlns:a16="http://schemas.microsoft.com/office/drawing/2014/main" id="{CC9C718C-25DF-4C69-B4CE-DBC1EAF385BE}"/>
              </a:ext>
            </a:extLst>
          </p:cNvPr>
          <p:cNvSpPr/>
          <p:nvPr/>
        </p:nvSpPr>
        <p:spPr>
          <a:xfrm>
            <a:off x="2296962" y="2106258"/>
            <a:ext cx="668145" cy="18349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A30CAB02-84DD-4CC8-8167-FCEAD65690AD}"/>
              </a:ext>
            </a:extLst>
          </p:cNvPr>
          <p:cNvPicPr>
            <a:picLocks noChangeAspect="1"/>
          </p:cNvPicPr>
          <p:nvPr/>
        </p:nvPicPr>
        <p:blipFill>
          <a:blip r:embed="rId4"/>
          <a:stretch>
            <a:fillRect/>
          </a:stretch>
        </p:blipFill>
        <p:spPr>
          <a:xfrm>
            <a:off x="3694523" y="2773818"/>
            <a:ext cx="1004364" cy="1231156"/>
          </a:xfrm>
          <a:prstGeom prst="rect">
            <a:avLst/>
          </a:prstGeom>
        </p:spPr>
      </p:pic>
      <p:pic>
        <p:nvPicPr>
          <p:cNvPr id="13" name="Billede 12">
            <a:extLst>
              <a:ext uri="{FF2B5EF4-FFF2-40B4-BE49-F238E27FC236}">
                <a16:creationId xmlns:a16="http://schemas.microsoft.com/office/drawing/2014/main" id="{75A7BEE3-1BFF-40F0-B009-94E55EF1B7C3}"/>
              </a:ext>
            </a:extLst>
          </p:cNvPr>
          <p:cNvPicPr>
            <a:picLocks noChangeAspect="1"/>
          </p:cNvPicPr>
          <p:nvPr/>
        </p:nvPicPr>
        <p:blipFill>
          <a:blip r:embed="rId5"/>
          <a:stretch>
            <a:fillRect/>
          </a:stretch>
        </p:blipFill>
        <p:spPr>
          <a:xfrm>
            <a:off x="2383331" y="2189902"/>
            <a:ext cx="533486" cy="1751307"/>
          </a:xfrm>
          <a:prstGeom prst="rect">
            <a:avLst/>
          </a:prstGeom>
        </p:spPr>
      </p:pic>
      <p:sp>
        <p:nvSpPr>
          <p:cNvPr id="14" name="Tekstfelt 13">
            <a:extLst>
              <a:ext uri="{FF2B5EF4-FFF2-40B4-BE49-F238E27FC236}">
                <a16:creationId xmlns:a16="http://schemas.microsoft.com/office/drawing/2014/main" id="{B49EC629-BA49-41CE-A0E4-14F826C89524}"/>
              </a:ext>
            </a:extLst>
          </p:cNvPr>
          <p:cNvSpPr txBox="1"/>
          <p:nvPr/>
        </p:nvSpPr>
        <p:spPr>
          <a:xfrm>
            <a:off x="5153473" y="4541028"/>
            <a:ext cx="1775865" cy="261610"/>
          </a:xfrm>
          <a:prstGeom prst="rect">
            <a:avLst/>
          </a:prstGeom>
          <a:noFill/>
        </p:spPr>
        <p:txBody>
          <a:bodyPr wrap="square" rtlCol="0">
            <a:spAutoFit/>
          </a:bodyPr>
          <a:lstStyle/>
          <a:p>
            <a:pPr algn="ctr"/>
            <a:r>
              <a:rPr lang="da-DK" sz="1050" dirty="0"/>
              <a:t>LÆGEMIDDELSTYRELSEN</a:t>
            </a:r>
          </a:p>
        </p:txBody>
      </p:sp>
      <p:pic>
        <p:nvPicPr>
          <p:cNvPr id="15" name="Billede 14">
            <a:extLst>
              <a:ext uri="{FF2B5EF4-FFF2-40B4-BE49-F238E27FC236}">
                <a16:creationId xmlns:a16="http://schemas.microsoft.com/office/drawing/2014/main" id="{2DDF385E-D02A-43FA-9503-FC357260BBF3}"/>
              </a:ext>
            </a:extLst>
          </p:cNvPr>
          <p:cNvPicPr>
            <a:picLocks noChangeAspect="1"/>
          </p:cNvPicPr>
          <p:nvPr/>
        </p:nvPicPr>
        <p:blipFill>
          <a:blip r:embed="rId6"/>
          <a:stretch>
            <a:fillRect/>
          </a:stretch>
        </p:blipFill>
        <p:spPr>
          <a:xfrm>
            <a:off x="5454115" y="3585980"/>
            <a:ext cx="1090708" cy="973174"/>
          </a:xfrm>
          <a:prstGeom prst="rect">
            <a:avLst/>
          </a:prstGeom>
        </p:spPr>
      </p:pic>
      <p:pic>
        <p:nvPicPr>
          <p:cNvPr id="39" name="Billede 38">
            <a:extLst>
              <a:ext uri="{FF2B5EF4-FFF2-40B4-BE49-F238E27FC236}">
                <a16:creationId xmlns:a16="http://schemas.microsoft.com/office/drawing/2014/main" id="{941FBBD9-3883-40C8-A039-1A2AC73C6F31}"/>
              </a:ext>
            </a:extLst>
          </p:cNvPr>
          <p:cNvPicPr>
            <a:picLocks noChangeAspect="1"/>
          </p:cNvPicPr>
          <p:nvPr/>
        </p:nvPicPr>
        <p:blipFill>
          <a:blip r:embed="rId7"/>
          <a:stretch>
            <a:fillRect/>
          </a:stretch>
        </p:blipFill>
        <p:spPr>
          <a:xfrm>
            <a:off x="6928217" y="3063211"/>
            <a:ext cx="1487553" cy="1207113"/>
          </a:xfrm>
          <a:prstGeom prst="rect">
            <a:avLst/>
          </a:prstGeom>
          <a:effectLst/>
        </p:spPr>
      </p:pic>
      <p:pic>
        <p:nvPicPr>
          <p:cNvPr id="44" name="Billede 43">
            <a:extLst>
              <a:ext uri="{FF2B5EF4-FFF2-40B4-BE49-F238E27FC236}">
                <a16:creationId xmlns:a16="http://schemas.microsoft.com/office/drawing/2014/main" id="{FAD0A722-A5FA-4594-857A-E10CD6C9DF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1351" y="2420288"/>
            <a:ext cx="1355389" cy="1355389"/>
          </a:xfrm>
          <a:prstGeom prst="rect">
            <a:avLst/>
          </a:prstGeom>
        </p:spPr>
      </p:pic>
      <p:pic>
        <p:nvPicPr>
          <p:cNvPr id="46" name="Grafik 45" descr="Mærke">
            <a:extLst>
              <a:ext uri="{FF2B5EF4-FFF2-40B4-BE49-F238E27FC236}">
                <a16:creationId xmlns:a16="http://schemas.microsoft.com/office/drawing/2014/main" id="{2C695A37-7376-4CA7-9528-562DAF71E2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714" y="2728332"/>
            <a:ext cx="1652938" cy="1652938"/>
          </a:xfrm>
          <a:prstGeom prst="rect">
            <a:avLst/>
          </a:prstGeom>
          <a:effectLst>
            <a:outerShdw blurRad="50800" dist="38100" dir="5400000" algn="t" rotWithShape="0">
              <a:prstClr val="black">
                <a:alpha val="40000"/>
              </a:prstClr>
            </a:outerShdw>
          </a:effectLst>
        </p:spPr>
      </p:pic>
      <mc:AlternateContent xmlns:mc="http://schemas.openxmlformats.org/markup-compatibility/2006" xmlns:pslz="http://schemas.microsoft.com/office/powerpoint/2016/slidezoom">
        <mc:Choice Requires="pslz">
          <p:graphicFrame>
            <p:nvGraphicFramePr>
              <p:cNvPr id="4" name="Slidezoom 3">
                <a:extLst>
                  <a:ext uri="{FF2B5EF4-FFF2-40B4-BE49-F238E27FC236}">
                    <a16:creationId xmlns:a16="http://schemas.microsoft.com/office/drawing/2014/main" id="{ED650227-756C-428F-82DC-78353B4267AE}"/>
                  </a:ext>
                </a:extLst>
              </p:cNvPr>
              <p:cNvGraphicFramePr>
                <a:graphicFrameLocks noChangeAspect="1"/>
              </p:cNvGraphicFramePr>
              <p:nvPr>
                <p:extLst>
                  <p:ext uri="{D42A27DB-BD31-4B8C-83A1-F6EECF244321}">
                    <p14:modId xmlns:p14="http://schemas.microsoft.com/office/powerpoint/2010/main" val="1407311083"/>
                  </p:ext>
                </p:extLst>
              </p:nvPr>
            </p:nvGraphicFramePr>
            <p:xfrm>
              <a:off x="8484576" y="3535215"/>
              <a:ext cx="1306860" cy="735109"/>
            </p:xfrm>
            <a:graphic>
              <a:graphicData uri="http://schemas.microsoft.com/office/powerpoint/2016/slidezoom">
                <pslz:sldZm>
                  <pslz:sldZmObj sldId="372" cId="49262895">
                    <pslz:zmPr id="{8A8BC18C-6457-4956-B88B-E57843C1162E}" returnToParent="0" transitionDur="1000">
                      <p166:blipFill xmlns:p166="http://schemas.microsoft.com/office/powerpoint/2016/6/main">
                        <a:blip r:embed="rId11"/>
                        <a:stretch>
                          <a:fillRect/>
                        </a:stretch>
                      </p166:blipFill>
                      <p166:spPr xmlns:p166="http://schemas.microsoft.com/office/powerpoint/2016/6/main">
                        <a:xfrm>
                          <a:off x="0" y="0"/>
                          <a:ext cx="1306860" cy="735109"/>
                        </a:xfrm>
                        <a:prstGeom prst="rect">
                          <a:avLst/>
                        </a:prstGeom>
                        <a:ln w="3175">
                          <a:solidFill>
                            <a:prstClr val="ltGray"/>
                          </a:solidFill>
                        </a:ln>
                      </p166:spPr>
                    </pslz:zmPr>
                  </pslz:sldZmObj>
                </pslz:sldZm>
              </a:graphicData>
            </a:graphic>
          </p:graphicFrame>
        </mc:Choice>
        <mc:Fallback xmlns="">
          <p:pic>
            <p:nvPicPr>
              <p:cNvPr id="4" name="Slidezoom 3">
                <a:hlinkClick r:id="rId12" action="ppaction://hlinksldjump"/>
                <a:extLst>
                  <a:ext uri="{FF2B5EF4-FFF2-40B4-BE49-F238E27FC236}">
                    <a16:creationId xmlns:a16="http://schemas.microsoft.com/office/drawing/2014/main" id="{ED650227-756C-428F-82DC-78353B4267AE}"/>
                  </a:ext>
                </a:extLst>
              </p:cNvPr>
              <p:cNvPicPr>
                <a:picLocks noGrp="1" noRot="1" noChangeAspect="1" noMove="1" noResize="1" noEditPoints="1" noAdjustHandles="1" noChangeArrowheads="1" noChangeShapeType="1"/>
              </p:cNvPicPr>
              <p:nvPr/>
            </p:nvPicPr>
            <p:blipFill>
              <a:blip r:embed="rId13"/>
              <a:stretch>
                <a:fillRect/>
              </a:stretch>
            </p:blipFill>
            <p:spPr>
              <a:xfrm>
                <a:off x="8484576" y="3535215"/>
                <a:ext cx="1306860" cy="735109"/>
              </a:xfrm>
              <a:prstGeom prst="rect">
                <a:avLst/>
              </a:prstGeom>
              <a:ln w="3175">
                <a:solidFill>
                  <a:prstClr val="ltGray"/>
                </a:solidFill>
              </a:ln>
            </p:spPr>
          </p:pic>
        </mc:Fallback>
      </mc:AlternateContent>
      <p:sp>
        <p:nvSpPr>
          <p:cNvPr id="2" name="Pladsholder til slidenummer 1">
            <a:extLst>
              <a:ext uri="{FF2B5EF4-FFF2-40B4-BE49-F238E27FC236}">
                <a16:creationId xmlns:a16="http://schemas.microsoft.com/office/drawing/2014/main" id="{8BB7F31B-4266-4BBF-9EA9-6C1EE2696F8D}"/>
              </a:ext>
            </a:extLst>
          </p:cNvPr>
          <p:cNvSpPr>
            <a:spLocks noGrp="1"/>
          </p:cNvSpPr>
          <p:nvPr>
            <p:ph type="sldNum" sz="quarter" idx="12"/>
          </p:nvPr>
        </p:nvSpPr>
        <p:spPr/>
        <p:txBody>
          <a:bodyPr/>
          <a:lstStyle/>
          <a:p>
            <a:fld id="{844601DB-ADF3-44C2-834B-2346477CC3E7}" type="slidenum">
              <a:rPr lang="da-DK" smtClean="0"/>
              <a:t>17</a:t>
            </a:fld>
            <a:endParaRPr lang="da-DK"/>
          </a:p>
        </p:txBody>
      </p:sp>
    </p:spTree>
    <p:extLst>
      <p:ext uri="{BB962C8B-B14F-4D97-AF65-F5344CB8AC3E}">
        <p14:creationId xmlns:p14="http://schemas.microsoft.com/office/powerpoint/2010/main" val="405854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Billede 62">
            <a:extLst>
              <a:ext uri="{FF2B5EF4-FFF2-40B4-BE49-F238E27FC236}">
                <a16:creationId xmlns:a16="http://schemas.microsoft.com/office/drawing/2014/main" id="{03A79BE4-4A9C-4273-BEB1-EE1249AE3F03}"/>
              </a:ext>
            </a:extLst>
          </p:cNvPr>
          <p:cNvPicPr>
            <a:picLocks noChangeAspect="1"/>
          </p:cNvPicPr>
          <p:nvPr/>
        </p:nvPicPr>
        <p:blipFill>
          <a:blip r:embed="rId5"/>
          <a:stretch>
            <a:fillRect/>
          </a:stretch>
        </p:blipFill>
        <p:spPr>
          <a:xfrm>
            <a:off x="3865677" y="1422234"/>
            <a:ext cx="1171345" cy="1977847"/>
          </a:xfrm>
          <a:prstGeom prst="rect">
            <a:avLst/>
          </a:prstGeom>
        </p:spPr>
      </p:pic>
      <p:graphicFrame>
        <p:nvGraphicFramePr>
          <p:cNvPr id="4" name="Objekt 3" hidden="1">
            <a:extLst>
              <a:ext uri="{FF2B5EF4-FFF2-40B4-BE49-F238E27FC236}">
                <a16:creationId xmlns:a16="http://schemas.microsoft.com/office/drawing/2014/main" id="{4BB89726-1AD4-4B7F-A352-3331C457CC7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229" name="think-cell Slide" r:id="rId6" imgW="530" imgH="531" progId="TCLayout.ActiveDocument.1">
                  <p:embed/>
                </p:oleObj>
              </mc:Choice>
              <mc:Fallback>
                <p:oleObj name="think-cell Slide" r:id="rId6" imgW="530" imgH="531" progId="TCLayout.ActiveDocument.1">
                  <p:embed/>
                  <p:pic>
                    <p:nvPicPr>
                      <p:cNvPr id="4" name="Objekt 3" hidden="1">
                        <a:extLst>
                          <a:ext uri="{FF2B5EF4-FFF2-40B4-BE49-F238E27FC236}">
                            <a16:creationId xmlns:a16="http://schemas.microsoft.com/office/drawing/2014/main" id="{4BB89726-1AD4-4B7F-A352-3331C457CC7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834C438-A722-4BDF-8936-BBAAA798000D}"/>
              </a:ext>
            </a:extLst>
          </p:cNvPr>
          <p:cNvSpPr>
            <a:spLocks noGrp="1"/>
          </p:cNvSpPr>
          <p:nvPr>
            <p:ph type="title"/>
          </p:nvPr>
        </p:nvSpPr>
        <p:spPr>
          <a:xfrm>
            <a:off x="838200" y="365125"/>
            <a:ext cx="10515600" cy="1325563"/>
          </a:xfrm>
        </p:spPr>
        <p:txBody>
          <a:bodyPr/>
          <a:lstStyle/>
          <a:p>
            <a:r>
              <a:rPr lang="da-DK" dirty="0"/>
              <a:t>Signaldetektion</a:t>
            </a:r>
          </a:p>
        </p:txBody>
      </p:sp>
      <p:sp>
        <p:nvSpPr>
          <p:cNvPr id="9" name="Tekstfelt 8">
            <a:extLst>
              <a:ext uri="{FF2B5EF4-FFF2-40B4-BE49-F238E27FC236}">
                <a16:creationId xmlns:a16="http://schemas.microsoft.com/office/drawing/2014/main" id="{21738907-4BB7-4D2C-A174-C7531EFB5A32}"/>
              </a:ext>
            </a:extLst>
          </p:cNvPr>
          <p:cNvSpPr txBox="1"/>
          <p:nvPr/>
        </p:nvSpPr>
        <p:spPr>
          <a:xfrm>
            <a:off x="5665843" y="1796829"/>
            <a:ext cx="5916039" cy="1938992"/>
          </a:xfrm>
          <a:prstGeom prst="rect">
            <a:avLst/>
          </a:prstGeom>
          <a:solidFill>
            <a:schemeClr val="bg2"/>
          </a:solidFill>
        </p:spPr>
        <p:txBody>
          <a:bodyPr wrap="square" rtlCol="0">
            <a:spAutoFit/>
          </a:bodyPr>
          <a:lstStyle/>
          <a:p>
            <a:r>
              <a:rPr lang="da-DK" sz="2000" dirty="0"/>
              <a:t>For hurtigt at kunne identificere og håndtere information om en </a:t>
            </a:r>
            <a:r>
              <a:rPr lang="da-DK" sz="2000" u="sng" dirty="0"/>
              <a:t>ny mulig kausal sammenhæng </a:t>
            </a:r>
            <a:r>
              <a:rPr lang="da-DK" sz="2000" dirty="0"/>
              <a:t>mellem et lægemiddel og en bivirkning, eller </a:t>
            </a:r>
            <a:r>
              <a:rPr lang="da-DK" sz="2000" u="sng" dirty="0"/>
              <a:t>nye aspekter ved allerede kendte sammenhænge</a:t>
            </a:r>
            <a:r>
              <a:rPr lang="da-DK" sz="2000" dirty="0"/>
              <a:t>, foregår der i Lægemiddelstyrelsen en kontinuerlig overvågning af indkomne bivirkningsindberetninger</a:t>
            </a:r>
          </a:p>
        </p:txBody>
      </p:sp>
      <p:sp>
        <p:nvSpPr>
          <p:cNvPr id="38" name="Tekstfelt 37">
            <a:extLst>
              <a:ext uri="{FF2B5EF4-FFF2-40B4-BE49-F238E27FC236}">
                <a16:creationId xmlns:a16="http://schemas.microsoft.com/office/drawing/2014/main" id="{683439E2-E690-44EC-A13A-66FE2DD9762D}"/>
              </a:ext>
            </a:extLst>
          </p:cNvPr>
          <p:cNvSpPr txBox="1"/>
          <p:nvPr/>
        </p:nvSpPr>
        <p:spPr>
          <a:xfrm>
            <a:off x="210694" y="3449324"/>
            <a:ext cx="1896427" cy="461665"/>
          </a:xfrm>
          <a:prstGeom prst="rect">
            <a:avLst/>
          </a:prstGeom>
          <a:noFill/>
        </p:spPr>
        <p:txBody>
          <a:bodyPr wrap="square" rtlCol="0">
            <a:spAutoFit/>
          </a:bodyPr>
          <a:lstStyle/>
          <a:p>
            <a:pPr algn="ctr"/>
            <a:r>
              <a:rPr lang="da-DK" sz="1200" dirty="0"/>
              <a:t>LÆGEMIDDELSTYRELSENS</a:t>
            </a:r>
            <a:br>
              <a:rPr lang="da-DK" sz="1200" dirty="0"/>
            </a:br>
            <a:r>
              <a:rPr lang="da-DK" sz="1200" dirty="0"/>
              <a:t>BIVIRKNINGSDATABASE</a:t>
            </a:r>
          </a:p>
        </p:txBody>
      </p:sp>
      <p:pic>
        <p:nvPicPr>
          <p:cNvPr id="39" name="Grafik 38" descr="Database">
            <a:extLst>
              <a:ext uri="{FF2B5EF4-FFF2-40B4-BE49-F238E27FC236}">
                <a16:creationId xmlns:a16="http://schemas.microsoft.com/office/drawing/2014/main" id="{32209259-6274-48E0-A43D-E0A523BBE0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200" y="2202260"/>
            <a:ext cx="1371601" cy="1371601"/>
          </a:xfrm>
          <a:prstGeom prst="rect">
            <a:avLst/>
          </a:prstGeom>
        </p:spPr>
      </p:pic>
      <p:cxnSp>
        <p:nvCxnSpPr>
          <p:cNvPr id="40" name="Lige pilforbindelse 39">
            <a:extLst>
              <a:ext uri="{FF2B5EF4-FFF2-40B4-BE49-F238E27FC236}">
                <a16:creationId xmlns:a16="http://schemas.microsoft.com/office/drawing/2014/main" id="{57ED6CBD-8E41-4257-BB50-A6552140F2A3}"/>
              </a:ext>
            </a:extLst>
          </p:cNvPr>
          <p:cNvCxnSpPr>
            <a:cxnSpLocks/>
            <a:stCxn id="39" idx="3"/>
          </p:cNvCxnSpPr>
          <p:nvPr/>
        </p:nvCxnSpPr>
        <p:spPr>
          <a:xfrm flipV="1">
            <a:off x="1828801" y="2888060"/>
            <a:ext cx="1053081" cy="1"/>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pic>
        <p:nvPicPr>
          <p:cNvPr id="13" name="Grafik 12" descr="Cirkel med pil">
            <a:extLst>
              <a:ext uri="{FF2B5EF4-FFF2-40B4-BE49-F238E27FC236}">
                <a16:creationId xmlns:a16="http://schemas.microsoft.com/office/drawing/2014/main" id="{A95AEA7B-4329-421B-9CA5-BBAB3E62B0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23966" y="1961280"/>
            <a:ext cx="914400" cy="914400"/>
          </a:xfrm>
          <a:prstGeom prst="rect">
            <a:avLst/>
          </a:prstGeom>
        </p:spPr>
      </p:pic>
      <p:sp>
        <p:nvSpPr>
          <p:cNvPr id="7" name="Rektangel 6">
            <a:extLst>
              <a:ext uri="{FF2B5EF4-FFF2-40B4-BE49-F238E27FC236}">
                <a16:creationId xmlns:a16="http://schemas.microsoft.com/office/drawing/2014/main" id="{2F6EA256-9550-47E2-9F1D-C93F6F6399A1}"/>
              </a:ext>
            </a:extLst>
          </p:cNvPr>
          <p:cNvSpPr/>
          <p:nvPr/>
        </p:nvSpPr>
        <p:spPr>
          <a:xfrm>
            <a:off x="5658288" y="4616956"/>
            <a:ext cx="5916039" cy="1323439"/>
          </a:xfrm>
          <a:prstGeom prst="rect">
            <a:avLst/>
          </a:prstGeom>
          <a:solidFill>
            <a:schemeClr val="bg2"/>
          </a:solidFill>
        </p:spPr>
        <p:txBody>
          <a:bodyPr wrap="square">
            <a:spAutoFit/>
          </a:bodyPr>
          <a:lstStyle/>
          <a:p>
            <a:r>
              <a:rPr lang="da-DK" sz="2000" dirty="0"/>
              <a:t>Kirstens sag dukker op på signallisten, hvilket betyder, at sagen er udvalgt til gennemgang på baggrund af foruddefinerede kriterier, som f.eks. </a:t>
            </a:r>
            <a:r>
              <a:rPr lang="da-DK" sz="2000" dirty="0" err="1"/>
              <a:t>disproportionalitet</a:t>
            </a:r>
            <a:r>
              <a:rPr lang="da-DK" sz="2000" dirty="0"/>
              <a:t>, alvorlighed af bivirkningen m.fl. </a:t>
            </a:r>
          </a:p>
        </p:txBody>
      </p:sp>
      <p:pic>
        <p:nvPicPr>
          <p:cNvPr id="49" name="Billede 48">
            <a:extLst>
              <a:ext uri="{FF2B5EF4-FFF2-40B4-BE49-F238E27FC236}">
                <a16:creationId xmlns:a16="http://schemas.microsoft.com/office/drawing/2014/main" id="{72335A6A-B538-443B-8597-5D1EACE1B776}"/>
              </a:ext>
            </a:extLst>
          </p:cNvPr>
          <p:cNvPicPr>
            <a:picLocks noChangeAspect="1"/>
          </p:cNvPicPr>
          <p:nvPr/>
        </p:nvPicPr>
        <p:blipFill>
          <a:blip r:embed="rId12"/>
          <a:stretch>
            <a:fillRect/>
          </a:stretch>
        </p:blipFill>
        <p:spPr>
          <a:xfrm>
            <a:off x="2924117" y="2310624"/>
            <a:ext cx="836725" cy="1025079"/>
          </a:xfrm>
          <a:prstGeom prst="rect">
            <a:avLst/>
          </a:prstGeom>
        </p:spPr>
      </p:pic>
      <p:pic>
        <p:nvPicPr>
          <p:cNvPr id="55" name="Billede 54">
            <a:extLst>
              <a:ext uri="{FF2B5EF4-FFF2-40B4-BE49-F238E27FC236}">
                <a16:creationId xmlns:a16="http://schemas.microsoft.com/office/drawing/2014/main" id="{14AF2FB6-424A-4739-852A-1EC9F8170720}"/>
              </a:ext>
            </a:extLst>
          </p:cNvPr>
          <p:cNvPicPr>
            <a:picLocks noChangeAspect="1"/>
          </p:cNvPicPr>
          <p:nvPr/>
        </p:nvPicPr>
        <p:blipFill>
          <a:blip r:embed="rId12"/>
          <a:stretch>
            <a:fillRect/>
          </a:stretch>
        </p:blipFill>
        <p:spPr>
          <a:xfrm>
            <a:off x="591089" y="4609996"/>
            <a:ext cx="1645264" cy="2015627"/>
          </a:xfrm>
          <a:prstGeom prst="rect">
            <a:avLst/>
          </a:prstGeom>
        </p:spPr>
      </p:pic>
      <p:pic>
        <p:nvPicPr>
          <p:cNvPr id="62" name="Grafik 61" descr="Forstørrelsesglas">
            <a:extLst>
              <a:ext uri="{FF2B5EF4-FFF2-40B4-BE49-F238E27FC236}">
                <a16:creationId xmlns:a16="http://schemas.microsoft.com/office/drawing/2014/main" id="{705A7E02-90FC-4B8D-8576-D34CD469EDC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9953096">
            <a:off x="1047004" y="4469077"/>
            <a:ext cx="1003645" cy="1003645"/>
          </a:xfrm>
          <a:prstGeom prst="rect">
            <a:avLst/>
          </a:prstGeom>
          <a:effectLst>
            <a:outerShdw blurRad="50800" dist="38100" dir="5400000" algn="t" rotWithShape="0">
              <a:prstClr val="black">
                <a:alpha val="40000"/>
              </a:prstClr>
            </a:outerShdw>
          </a:effectLst>
        </p:spPr>
      </p:pic>
      <p:sp>
        <p:nvSpPr>
          <p:cNvPr id="28" name="Tekstfelt 27">
            <a:extLst>
              <a:ext uri="{FF2B5EF4-FFF2-40B4-BE49-F238E27FC236}">
                <a16:creationId xmlns:a16="http://schemas.microsoft.com/office/drawing/2014/main" id="{BF06E754-3E0F-4F4D-8DA8-9EFDF305B9AF}"/>
              </a:ext>
            </a:extLst>
          </p:cNvPr>
          <p:cNvSpPr txBox="1"/>
          <p:nvPr/>
        </p:nvSpPr>
        <p:spPr>
          <a:xfrm>
            <a:off x="1880467" y="5086076"/>
            <a:ext cx="3308683" cy="276999"/>
          </a:xfrm>
          <a:prstGeom prst="rect">
            <a:avLst/>
          </a:prstGeom>
          <a:solidFill>
            <a:schemeClr val="bg1"/>
          </a:solidFill>
          <a:ln>
            <a:solidFill>
              <a:schemeClr val="tx1"/>
            </a:solidFill>
          </a:ln>
        </p:spPr>
        <p:txBody>
          <a:bodyPr wrap="square" rtlCol="0">
            <a:spAutoFit/>
          </a:bodyPr>
          <a:lstStyle/>
          <a:p>
            <a:r>
              <a:rPr lang="da-DK" sz="1200" dirty="0"/>
              <a:t>MEDICIN A, NYREPÅVIRKNING, SAG NR. 12345678 </a:t>
            </a:r>
          </a:p>
        </p:txBody>
      </p:sp>
      <p:sp>
        <p:nvSpPr>
          <p:cNvPr id="64" name="Tekstfelt 63">
            <a:extLst>
              <a:ext uri="{FF2B5EF4-FFF2-40B4-BE49-F238E27FC236}">
                <a16:creationId xmlns:a16="http://schemas.microsoft.com/office/drawing/2014/main" id="{99FE94E2-90CD-41D0-9448-53D66027C163}"/>
              </a:ext>
            </a:extLst>
          </p:cNvPr>
          <p:cNvSpPr txBox="1"/>
          <p:nvPr/>
        </p:nvSpPr>
        <p:spPr>
          <a:xfrm>
            <a:off x="2433420" y="3449324"/>
            <a:ext cx="1896427" cy="461665"/>
          </a:xfrm>
          <a:prstGeom prst="rect">
            <a:avLst/>
          </a:prstGeom>
          <a:noFill/>
        </p:spPr>
        <p:txBody>
          <a:bodyPr wrap="square" rtlCol="0">
            <a:spAutoFit/>
          </a:bodyPr>
          <a:lstStyle/>
          <a:p>
            <a:pPr algn="ctr"/>
            <a:r>
              <a:rPr lang="da-DK" sz="1200" dirty="0"/>
              <a:t>UGENTLIG LISTE OVER UDVALGTE BIVIRKNINGER</a:t>
            </a:r>
          </a:p>
        </p:txBody>
      </p:sp>
      <p:cxnSp>
        <p:nvCxnSpPr>
          <p:cNvPr id="51" name="Forbindelse: vinklet 50">
            <a:extLst>
              <a:ext uri="{FF2B5EF4-FFF2-40B4-BE49-F238E27FC236}">
                <a16:creationId xmlns:a16="http://schemas.microsoft.com/office/drawing/2014/main" id="{A706FE80-6167-4BE0-9D7D-58B42A0DC911}"/>
              </a:ext>
            </a:extLst>
          </p:cNvPr>
          <p:cNvCxnSpPr>
            <a:cxnSpLocks/>
            <a:stCxn id="64" idx="2"/>
          </p:cNvCxnSpPr>
          <p:nvPr/>
        </p:nvCxnSpPr>
        <p:spPr>
          <a:xfrm rot="5400000">
            <a:off x="2328093" y="3819250"/>
            <a:ext cx="961803" cy="1145281"/>
          </a:xfrm>
          <a:prstGeom prst="bentConnector2">
            <a:avLst/>
          </a:prstGeom>
          <a:ln>
            <a:solidFill>
              <a:schemeClr val="tx1"/>
            </a:solidFill>
            <a:prstDash val="dash"/>
            <a:tailEnd type="triangle"/>
          </a:ln>
        </p:spPr>
        <p:style>
          <a:lnRef idx="3">
            <a:schemeClr val="dk1"/>
          </a:lnRef>
          <a:fillRef idx="0">
            <a:schemeClr val="dk1"/>
          </a:fillRef>
          <a:effectRef idx="2">
            <a:schemeClr val="dk1"/>
          </a:effectRef>
          <a:fontRef idx="minor">
            <a:schemeClr val="tx1"/>
          </a:fontRef>
        </p:style>
      </p:cxnSp>
      <p:sp>
        <p:nvSpPr>
          <p:cNvPr id="3" name="Pladsholder til slidenummer 2">
            <a:extLst>
              <a:ext uri="{FF2B5EF4-FFF2-40B4-BE49-F238E27FC236}">
                <a16:creationId xmlns:a16="http://schemas.microsoft.com/office/drawing/2014/main" id="{5C0FF149-AFB0-4D12-816B-87B416C6B7D9}"/>
              </a:ext>
            </a:extLst>
          </p:cNvPr>
          <p:cNvSpPr>
            <a:spLocks noGrp="1"/>
          </p:cNvSpPr>
          <p:nvPr>
            <p:ph type="sldNum" sz="quarter" idx="12"/>
          </p:nvPr>
        </p:nvSpPr>
        <p:spPr/>
        <p:txBody>
          <a:bodyPr/>
          <a:lstStyle/>
          <a:p>
            <a:fld id="{2F83CC79-D602-4F50-8ABD-50B10D1D752D}" type="slidenum">
              <a:rPr lang="da-DK" smtClean="0"/>
              <a:t>18</a:t>
            </a:fld>
            <a:endParaRPr lang="da-DK"/>
          </a:p>
        </p:txBody>
      </p:sp>
    </p:spTree>
    <p:extLst>
      <p:ext uri="{BB962C8B-B14F-4D97-AF65-F5344CB8AC3E}">
        <p14:creationId xmlns:p14="http://schemas.microsoft.com/office/powerpoint/2010/main" val="492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1)">
                                      <p:cBhvr>
                                        <p:cTn id="7" dur="10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
                                        <p:tgtEl>
                                          <p:spTgt spid="62"/>
                                        </p:tgtEl>
                                      </p:cBhvr>
                                    </p:animEffect>
                                  </p:childTnLst>
                                </p:cTn>
                              </p:par>
                              <p:par>
                                <p:cTn id="15" presetID="10"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D0A257F8-082C-416F-BC9C-9CEB6455E9DD}"/>
              </a:ext>
            </a:extLst>
          </p:cNvPr>
          <p:cNvPicPr>
            <a:picLocks noChangeAspect="1"/>
          </p:cNvPicPr>
          <p:nvPr/>
        </p:nvPicPr>
        <p:blipFill>
          <a:blip r:embed="rId4"/>
          <a:stretch>
            <a:fillRect/>
          </a:stretch>
        </p:blipFill>
        <p:spPr>
          <a:xfrm>
            <a:off x="1267140" y="1572050"/>
            <a:ext cx="3189886" cy="2520725"/>
          </a:xfrm>
          <a:prstGeom prst="rect">
            <a:avLst/>
          </a:prstGeom>
        </p:spPr>
      </p:pic>
      <p:graphicFrame>
        <p:nvGraphicFramePr>
          <p:cNvPr id="4" name="Objekt 3" hidden="1">
            <a:extLst>
              <a:ext uri="{FF2B5EF4-FFF2-40B4-BE49-F238E27FC236}">
                <a16:creationId xmlns:a16="http://schemas.microsoft.com/office/drawing/2014/main" id="{8526712D-79E3-41AB-B5D4-548FD3C1C8AE}"/>
              </a:ext>
            </a:extLst>
          </p:cNvPr>
          <p:cNvGraphicFramePr>
            <a:graphicFrameLocks noChangeAspect="1"/>
          </p:cNvGraphicFramePr>
          <p:nvPr>
            <p:custDataLst>
              <p:tags r:id="rId2"/>
            </p:custDataLst>
            <p:extLst>
              <p:ext uri="{D42A27DB-BD31-4B8C-83A1-F6EECF244321}">
                <p14:modId xmlns:p14="http://schemas.microsoft.com/office/powerpoint/2010/main" val="4048331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131"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8BFB4AD-2E3E-4873-A730-602C15C30F97}"/>
              </a:ext>
            </a:extLst>
          </p:cNvPr>
          <p:cNvSpPr>
            <a:spLocks noGrp="1"/>
          </p:cNvSpPr>
          <p:nvPr>
            <p:ph type="title"/>
          </p:nvPr>
        </p:nvSpPr>
        <p:spPr/>
        <p:txBody>
          <a:bodyPr/>
          <a:lstStyle/>
          <a:p>
            <a:r>
              <a:rPr lang="da-DK" dirty="0"/>
              <a:t>Signaldetektion</a:t>
            </a:r>
          </a:p>
        </p:txBody>
      </p:sp>
      <p:sp>
        <p:nvSpPr>
          <p:cNvPr id="3" name="Pladsholder til indhold 2">
            <a:extLst>
              <a:ext uri="{FF2B5EF4-FFF2-40B4-BE49-F238E27FC236}">
                <a16:creationId xmlns:a16="http://schemas.microsoft.com/office/drawing/2014/main" id="{334EE6D4-3D8B-4246-865D-055A3A5C7621}"/>
              </a:ext>
            </a:extLst>
          </p:cNvPr>
          <p:cNvSpPr>
            <a:spLocks noGrp="1"/>
          </p:cNvSpPr>
          <p:nvPr>
            <p:ph idx="1"/>
          </p:nvPr>
        </p:nvSpPr>
        <p:spPr>
          <a:xfrm>
            <a:off x="5344679" y="2122895"/>
            <a:ext cx="5269197" cy="1121466"/>
          </a:xfrm>
          <a:solidFill>
            <a:schemeClr val="bg2"/>
          </a:solidFill>
        </p:spPr>
        <p:txBody>
          <a:bodyPr>
            <a:noAutofit/>
          </a:bodyPr>
          <a:lstStyle/>
          <a:p>
            <a:pPr marL="0" indent="0">
              <a:buNone/>
            </a:pPr>
            <a:r>
              <a:rPr lang="da-DK" sz="1800" dirty="0"/>
              <a:t>Signalassessor i Lægemiddelstyrelsen gennemgår sagen og tjekker om bivirkningen (nyrepåvirkning) allerede er kendt og beskrevet i produktinformationen for Medicin A.</a:t>
            </a:r>
          </a:p>
          <a:p>
            <a:pPr marL="0" indent="0">
              <a:buNone/>
            </a:pPr>
            <a:endParaRPr lang="da-DK" sz="1800" dirty="0"/>
          </a:p>
        </p:txBody>
      </p:sp>
      <p:sp>
        <p:nvSpPr>
          <p:cNvPr id="9" name="Rektangel: afrundede hjørner 8">
            <a:extLst>
              <a:ext uri="{FF2B5EF4-FFF2-40B4-BE49-F238E27FC236}">
                <a16:creationId xmlns:a16="http://schemas.microsoft.com/office/drawing/2014/main" id="{DCBC6CCA-CD85-411C-9462-1A1C6A011D0D}"/>
              </a:ext>
            </a:extLst>
          </p:cNvPr>
          <p:cNvSpPr/>
          <p:nvPr/>
        </p:nvSpPr>
        <p:spPr>
          <a:xfrm>
            <a:off x="3243104" y="2577366"/>
            <a:ext cx="1339533" cy="696077"/>
          </a:xfrm>
          <a:prstGeom prst="round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Er nyrepåvirkning beskrevet i SPC for Medicin A?</a:t>
            </a:r>
          </a:p>
        </p:txBody>
      </p:sp>
      <p:sp>
        <p:nvSpPr>
          <p:cNvPr id="69" name="Tekstfelt 68">
            <a:extLst>
              <a:ext uri="{FF2B5EF4-FFF2-40B4-BE49-F238E27FC236}">
                <a16:creationId xmlns:a16="http://schemas.microsoft.com/office/drawing/2014/main" id="{3E67424A-DE98-4727-AA3E-B7DC34D578A6}"/>
              </a:ext>
            </a:extLst>
          </p:cNvPr>
          <p:cNvSpPr txBox="1"/>
          <p:nvPr/>
        </p:nvSpPr>
        <p:spPr>
          <a:xfrm>
            <a:off x="1511992" y="1614207"/>
            <a:ext cx="1215397" cy="261610"/>
          </a:xfrm>
          <a:prstGeom prst="rect">
            <a:avLst/>
          </a:prstGeom>
          <a:noFill/>
        </p:spPr>
        <p:txBody>
          <a:bodyPr wrap="none" rtlCol="0">
            <a:spAutoFit/>
          </a:bodyPr>
          <a:lstStyle/>
          <a:p>
            <a:r>
              <a:rPr lang="da-DK" sz="1100" dirty="0"/>
              <a:t>SIGNAL ASSESSOR</a:t>
            </a:r>
          </a:p>
        </p:txBody>
      </p:sp>
      <p:sp>
        <p:nvSpPr>
          <p:cNvPr id="16" name="Pladsholder til indhold 2">
            <a:extLst>
              <a:ext uri="{FF2B5EF4-FFF2-40B4-BE49-F238E27FC236}">
                <a16:creationId xmlns:a16="http://schemas.microsoft.com/office/drawing/2014/main" id="{4FD5F2B3-2D16-4276-A16B-B7DCE064C58B}"/>
              </a:ext>
            </a:extLst>
          </p:cNvPr>
          <p:cNvSpPr txBox="1">
            <a:spLocks/>
          </p:cNvSpPr>
          <p:nvPr/>
        </p:nvSpPr>
        <p:spPr>
          <a:xfrm>
            <a:off x="5344678" y="4134932"/>
            <a:ext cx="5269197" cy="1248917"/>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800" dirty="0"/>
              <a:t>Produktinformation er et myndighedsgodkendt dokument som indeholder oplysninger om Medicin A. Produktinformation kan findes på: </a:t>
            </a:r>
          </a:p>
          <a:p>
            <a:pPr marL="0" indent="0">
              <a:buFont typeface="Arial" panose="020B0604020202020204" pitchFamily="34" charset="0"/>
              <a:buNone/>
            </a:pPr>
            <a:r>
              <a:rPr lang="da-DK" sz="1800" dirty="0">
                <a:hlinkClick r:id="rId7"/>
              </a:rPr>
              <a:t>www.produktresume.dk</a:t>
            </a:r>
            <a:r>
              <a:rPr lang="da-DK" sz="1800" dirty="0"/>
              <a:t> eller </a:t>
            </a:r>
            <a:r>
              <a:rPr lang="da-DK" sz="1800" dirty="0">
                <a:hlinkClick r:id="rId8"/>
              </a:rPr>
              <a:t>www.ema.europa.eu</a:t>
            </a:r>
            <a:r>
              <a:rPr lang="da-DK" sz="1800" dirty="0"/>
              <a:t> </a:t>
            </a:r>
          </a:p>
        </p:txBody>
      </p:sp>
      <p:pic>
        <p:nvPicPr>
          <p:cNvPr id="7" name="Billede 6">
            <a:extLst>
              <a:ext uri="{FF2B5EF4-FFF2-40B4-BE49-F238E27FC236}">
                <a16:creationId xmlns:a16="http://schemas.microsoft.com/office/drawing/2014/main" id="{8016F3CB-839F-4C0A-AA55-3ED14E19FBB2}"/>
              </a:ext>
            </a:extLst>
          </p:cNvPr>
          <p:cNvPicPr>
            <a:picLocks noChangeAspect="1"/>
          </p:cNvPicPr>
          <p:nvPr/>
        </p:nvPicPr>
        <p:blipFill>
          <a:blip r:embed="rId9"/>
          <a:stretch>
            <a:fillRect/>
          </a:stretch>
        </p:blipFill>
        <p:spPr>
          <a:xfrm>
            <a:off x="2351320" y="4025587"/>
            <a:ext cx="2792444" cy="2595541"/>
          </a:xfrm>
          <a:prstGeom prst="rect">
            <a:avLst/>
          </a:prstGeom>
        </p:spPr>
      </p:pic>
      <p:sp>
        <p:nvSpPr>
          <p:cNvPr id="5" name="Pladsholder til slidenummer 4">
            <a:extLst>
              <a:ext uri="{FF2B5EF4-FFF2-40B4-BE49-F238E27FC236}">
                <a16:creationId xmlns:a16="http://schemas.microsoft.com/office/drawing/2014/main" id="{97AC0FA0-B730-4840-96A2-9149C204026B}"/>
              </a:ext>
            </a:extLst>
          </p:cNvPr>
          <p:cNvSpPr>
            <a:spLocks noGrp="1"/>
          </p:cNvSpPr>
          <p:nvPr>
            <p:ph type="sldNum" sz="quarter" idx="12"/>
          </p:nvPr>
        </p:nvSpPr>
        <p:spPr/>
        <p:txBody>
          <a:bodyPr/>
          <a:lstStyle/>
          <a:p>
            <a:fld id="{2F83CC79-D602-4F50-8ABD-50B10D1D752D}" type="slidenum">
              <a:rPr lang="da-DK" smtClean="0"/>
              <a:t>19</a:t>
            </a:fld>
            <a:endParaRPr lang="da-DK"/>
          </a:p>
        </p:txBody>
      </p:sp>
    </p:spTree>
    <p:extLst>
      <p:ext uri="{BB962C8B-B14F-4D97-AF65-F5344CB8AC3E}">
        <p14:creationId xmlns:p14="http://schemas.microsoft.com/office/powerpoint/2010/main" val="5965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bue 4">
            <a:extLst>
              <a:ext uri="{FF2B5EF4-FFF2-40B4-BE49-F238E27FC236}">
                <a16:creationId xmlns:a16="http://schemas.microsoft.com/office/drawing/2014/main" id="{FD292A3D-B743-4FD6-97FC-89A8F58E19E9}"/>
              </a:ext>
            </a:extLst>
          </p:cNvPr>
          <p:cNvSpPr/>
          <p:nvPr/>
        </p:nvSpPr>
        <p:spPr>
          <a:xfrm>
            <a:off x="1714282" y="5135808"/>
            <a:ext cx="3469593" cy="1051359"/>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 name="Blokbue 5">
            <a:extLst>
              <a:ext uri="{FF2B5EF4-FFF2-40B4-BE49-F238E27FC236}">
                <a16:creationId xmlns:a16="http://schemas.microsoft.com/office/drawing/2014/main" id="{71B5E258-5533-43E9-8D87-B6C421A4B731}"/>
              </a:ext>
            </a:extLst>
          </p:cNvPr>
          <p:cNvSpPr/>
          <p:nvPr/>
        </p:nvSpPr>
        <p:spPr>
          <a:xfrm rot="10180785">
            <a:off x="4871947" y="4741951"/>
            <a:ext cx="3520015" cy="1139125"/>
          </a:xfrm>
          <a:prstGeom prst="blockArc">
            <a:avLst>
              <a:gd name="adj1" fmla="val 10799998"/>
              <a:gd name="adj2" fmla="val 0"/>
              <a:gd name="adj3" fmla="val 25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7" name="Blokbue 6">
            <a:extLst>
              <a:ext uri="{FF2B5EF4-FFF2-40B4-BE49-F238E27FC236}">
                <a16:creationId xmlns:a16="http://schemas.microsoft.com/office/drawing/2014/main" id="{9D2DF1C1-8E96-4B12-9DE4-05101C2031EA}"/>
              </a:ext>
            </a:extLst>
          </p:cNvPr>
          <p:cNvSpPr/>
          <p:nvPr/>
        </p:nvSpPr>
        <p:spPr>
          <a:xfrm rot="20685068">
            <a:off x="8046050" y="4293448"/>
            <a:ext cx="2521790" cy="1072132"/>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4" name="Grafik 3" descr="Mærke">
            <a:extLst>
              <a:ext uri="{FF2B5EF4-FFF2-40B4-BE49-F238E27FC236}">
                <a16:creationId xmlns:a16="http://schemas.microsoft.com/office/drawing/2014/main" id="{1B9A6191-D5C3-4F10-BE94-A263046026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810" y="4137577"/>
            <a:ext cx="1652938" cy="1652938"/>
          </a:xfrm>
          <a:prstGeom prst="rect">
            <a:avLst/>
          </a:prstGeom>
          <a:effectLst>
            <a:outerShdw blurRad="50800" dist="38100" dir="5400000" algn="t" rotWithShape="0">
              <a:prstClr val="black">
                <a:alpha val="40000"/>
              </a:prstClr>
            </a:outerShdw>
          </a:effectLst>
        </p:spPr>
      </p:pic>
      <p:pic>
        <p:nvPicPr>
          <p:cNvPr id="8" name="Billede 7">
            <a:extLst>
              <a:ext uri="{FF2B5EF4-FFF2-40B4-BE49-F238E27FC236}">
                <a16:creationId xmlns:a16="http://schemas.microsoft.com/office/drawing/2014/main" id="{55A677F3-7EAE-4182-BBF4-DF24FC441DFE}"/>
              </a:ext>
            </a:extLst>
          </p:cNvPr>
          <p:cNvPicPr>
            <a:picLocks noChangeAspect="1"/>
          </p:cNvPicPr>
          <p:nvPr/>
        </p:nvPicPr>
        <p:blipFill rotWithShape="1">
          <a:blip r:embed="rId4">
            <a:grayscl/>
            <a:extLst>
              <a:ext uri="{28A0092B-C50C-407E-A947-70E740481C1C}">
                <a14:useLocalDpi xmlns:a14="http://schemas.microsoft.com/office/drawing/2010/main" val="0"/>
              </a:ext>
            </a:extLst>
          </a:blip>
          <a:srcRect t="75349" r="69909"/>
          <a:stretch/>
        </p:blipFill>
        <p:spPr>
          <a:xfrm rot="634800">
            <a:off x="1412027" y="4911332"/>
            <a:ext cx="1380221" cy="1097162"/>
          </a:xfrm>
          <a:prstGeom prst="rect">
            <a:avLst/>
          </a:prstGeom>
          <a:ln>
            <a:noFill/>
          </a:ln>
          <a:effectLst>
            <a:outerShdw blurRad="292100" dist="139700" dir="2700000" algn="tl" rotWithShape="0">
              <a:srgbClr val="333333">
                <a:alpha val="65000"/>
              </a:srgbClr>
            </a:outerShdw>
          </a:effectLst>
        </p:spPr>
      </p:pic>
      <p:pic>
        <p:nvPicPr>
          <p:cNvPr id="9" name="Grafik 8" descr="Flag">
            <a:extLst>
              <a:ext uri="{FF2B5EF4-FFF2-40B4-BE49-F238E27FC236}">
                <a16:creationId xmlns:a16="http://schemas.microsoft.com/office/drawing/2014/main" id="{B17B28E2-5C95-4FA7-9EB3-8F6D33822C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0467" y="3302996"/>
            <a:ext cx="1355388" cy="1355388"/>
          </a:xfrm>
          <a:prstGeom prst="rect">
            <a:avLst/>
          </a:prstGeom>
          <a:effectLst>
            <a:outerShdw blurRad="50800" dist="38100" dir="5400000" algn="t" rotWithShape="0">
              <a:prstClr val="black">
                <a:alpha val="40000"/>
              </a:prstClr>
            </a:outerShdw>
          </a:effectLst>
        </p:spPr>
      </p:pic>
      <p:sp>
        <p:nvSpPr>
          <p:cNvPr id="10" name="Titel 1">
            <a:extLst>
              <a:ext uri="{FF2B5EF4-FFF2-40B4-BE49-F238E27FC236}">
                <a16:creationId xmlns:a16="http://schemas.microsoft.com/office/drawing/2014/main" id="{CA4AA271-5CC9-479E-BAF9-A52F98125AC9}"/>
              </a:ext>
            </a:extLst>
          </p:cNvPr>
          <p:cNvSpPr txBox="1">
            <a:spLocks/>
          </p:cNvSpPr>
          <p:nvPr/>
        </p:nvSpPr>
        <p:spPr>
          <a:xfrm>
            <a:off x="0" y="1772892"/>
            <a:ext cx="12192000" cy="185553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6000" dirty="0">
                <a:latin typeface="+mn-lt"/>
              </a:rPr>
              <a:t>Bivirkningens rejse igennem overvågningssystemet</a:t>
            </a:r>
          </a:p>
        </p:txBody>
      </p:sp>
      <p:sp>
        <p:nvSpPr>
          <p:cNvPr id="2" name="Pladsholder til slidenummer 1">
            <a:extLst>
              <a:ext uri="{FF2B5EF4-FFF2-40B4-BE49-F238E27FC236}">
                <a16:creationId xmlns:a16="http://schemas.microsoft.com/office/drawing/2014/main" id="{5D70ADC5-08D1-4885-A6C4-9A69B4D528C8}"/>
              </a:ext>
            </a:extLst>
          </p:cNvPr>
          <p:cNvSpPr>
            <a:spLocks noGrp="1"/>
          </p:cNvSpPr>
          <p:nvPr>
            <p:ph type="sldNum" sz="quarter" idx="12"/>
          </p:nvPr>
        </p:nvSpPr>
        <p:spPr/>
        <p:txBody>
          <a:bodyPr/>
          <a:lstStyle/>
          <a:p>
            <a:fld id="{844601DB-ADF3-44C2-834B-2346477CC3E7}" type="slidenum">
              <a:rPr lang="da-DK" smtClean="0"/>
              <a:t>2</a:t>
            </a:fld>
            <a:endParaRPr lang="da-DK"/>
          </a:p>
        </p:txBody>
      </p:sp>
    </p:spTree>
    <p:extLst>
      <p:ext uri="{BB962C8B-B14F-4D97-AF65-F5344CB8AC3E}">
        <p14:creationId xmlns:p14="http://schemas.microsoft.com/office/powerpoint/2010/main" val="4269250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8183F995-ED75-447B-ACD9-948B07668DCF}"/>
              </a:ext>
            </a:extLst>
          </p:cNvPr>
          <p:cNvPicPr>
            <a:picLocks noChangeAspect="1"/>
          </p:cNvPicPr>
          <p:nvPr/>
        </p:nvPicPr>
        <p:blipFill>
          <a:blip r:embed="rId4"/>
          <a:stretch>
            <a:fillRect/>
          </a:stretch>
        </p:blipFill>
        <p:spPr>
          <a:xfrm>
            <a:off x="1267140" y="1572050"/>
            <a:ext cx="3189886" cy="2520725"/>
          </a:xfrm>
          <a:prstGeom prst="rect">
            <a:avLst/>
          </a:prstGeom>
        </p:spPr>
      </p:pic>
      <p:graphicFrame>
        <p:nvGraphicFramePr>
          <p:cNvPr id="4" name="Objekt 3" hidden="1">
            <a:extLst>
              <a:ext uri="{FF2B5EF4-FFF2-40B4-BE49-F238E27FC236}">
                <a16:creationId xmlns:a16="http://schemas.microsoft.com/office/drawing/2014/main" id="{8526712D-79E3-41AB-B5D4-548FD3C1C8A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05" name="think-cell Slide" r:id="rId5" imgW="353" imgH="353" progId="TCLayout.ActiveDocument.1">
                  <p:embed/>
                </p:oleObj>
              </mc:Choice>
              <mc:Fallback>
                <p:oleObj name="think-cell Slide" r:id="rId5" imgW="353" imgH="353" progId="TCLayout.ActiveDocument.1">
                  <p:embed/>
                  <p:pic>
                    <p:nvPicPr>
                      <p:cNvPr id="4" name="Objekt 3" hidden="1">
                        <a:extLst>
                          <a:ext uri="{FF2B5EF4-FFF2-40B4-BE49-F238E27FC236}">
                            <a16:creationId xmlns:a16="http://schemas.microsoft.com/office/drawing/2014/main" id="{8526712D-79E3-41AB-B5D4-548FD3C1C8A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8BFB4AD-2E3E-4873-A730-602C15C30F97}"/>
              </a:ext>
            </a:extLst>
          </p:cNvPr>
          <p:cNvSpPr>
            <a:spLocks noGrp="1"/>
          </p:cNvSpPr>
          <p:nvPr>
            <p:ph type="title"/>
          </p:nvPr>
        </p:nvSpPr>
        <p:spPr/>
        <p:txBody>
          <a:bodyPr/>
          <a:lstStyle/>
          <a:p>
            <a:r>
              <a:rPr lang="da-DK" dirty="0"/>
              <a:t>Signaldetektion</a:t>
            </a:r>
          </a:p>
        </p:txBody>
      </p:sp>
      <p:sp>
        <p:nvSpPr>
          <p:cNvPr id="3" name="Pladsholder til indhold 2">
            <a:extLst>
              <a:ext uri="{FF2B5EF4-FFF2-40B4-BE49-F238E27FC236}">
                <a16:creationId xmlns:a16="http://schemas.microsoft.com/office/drawing/2014/main" id="{334EE6D4-3D8B-4246-865D-055A3A5C7621}"/>
              </a:ext>
            </a:extLst>
          </p:cNvPr>
          <p:cNvSpPr>
            <a:spLocks noGrp="1"/>
          </p:cNvSpPr>
          <p:nvPr>
            <p:ph idx="1"/>
          </p:nvPr>
        </p:nvSpPr>
        <p:spPr>
          <a:xfrm>
            <a:off x="5344679" y="2122895"/>
            <a:ext cx="5269197" cy="1121466"/>
          </a:xfrm>
          <a:solidFill>
            <a:schemeClr val="bg2"/>
          </a:solidFill>
        </p:spPr>
        <p:txBody>
          <a:bodyPr>
            <a:noAutofit/>
          </a:bodyPr>
          <a:lstStyle/>
          <a:p>
            <a:pPr marL="0" indent="0">
              <a:buNone/>
            </a:pPr>
            <a:r>
              <a:rPr lang="da-DK" sz="1800" dirty="0"/>
              <a:t>Signalassessor i Lægemiddelstyrelsen gennemgår sagen og tjekker om bivirkningen (nyrepåvirkning) allerede er kendt og beskrevet i produktinformationen for Medicin A.</a:t>
            </a:r>
          </a:p>
          <a:p>
            <a:pPr marL="0" indent="0">
              <a:buNone/>
            </a:pPr>
            <a:endParaRPr lang="da-DK" sz="1800" dirty="0"/>
          </a:p>
        </p:txBody>
      </p:sp>
      <p:sp>
        <p:nvSpPr>
          <p:cNvPr id="28" name="Tekstfelt 27">
            <a:extLst>
              <a:ext uri="{FF2B5EF4-FFF2-40B4-BE49-F238E27FC236}">
                <a16:creationId xmlns:a16="http://schemas.microsoft.com/office/drawing/2014/main" id="{1DD1A497-AD50-4012-9D91-DF8C443F3570}"/>
              </a:ext>
            </a:extLst>
          </p:cNvPr>
          <p:cNvSpPr txBox="1"/>
          <p:nvPr/>
        </p:nvSpPr>
        <p:spPr>
          <a:xfrm>
            <a:off x="5344680" y="4467858"/>
            <a:ext cx="5269196" cy="1754326"/>
          </a:xfrm>
          <a:prstGeom prst="rect">
            <a:avLst/>
          </a:prstGeom>
          <a:solidFill>
            <a:schemeClr val="bg2"/>
          </a:solidFill>
        </p:spPr>
        <p:txBody>
          <a:bodyPr wrap="square" rtlCol="0">
            <a:spAutoFit/>
          </a:bodyPr>
          <a:lstStyle/>
          <a:p>
            <a:r>
              <a:rPr lang="da-DK" dirty="0"/>
              <a:t>Nyrepåvirkning er IKKE kendt og dermed heller ikke beskrevet i produktinformationen for Medicin A. Derfor udfærdiger signalassessoren en kausalitetsvurdering af sagen.</a:t>
            </a:r>
          </a:p>
          <a:p>
            <a:r>
              <a:rPr lang="da-DK" dirty="0"/>
              <a:t>I denne vurdering er mængden af relevant information, som er indberettet, meget væsentlig. </a:t>
            </a:r>
          </a:p>
        </p:txBody>
      </p:sp>
      <p:sp>
        <p:nvSpPr>
          <p:cNvPr id="9" name="Rektangel: afrundede hjørner 8">
            <a:extLst>
              <a:ext uri="{FF2B5EF4-FFF2-40B4-BE49-F238E27FC236}">
                <a16:creationId xmlns:a16="http://schemas.microsoft.com/office/drawing/2014/main" id="{DCBC6CCA-CD85-411C-9462-1A1C6A011D0D}"/>
              </a:ext>
            </a:extLst>
          </p:cNvPr>
          <p:cNvSpPr/>
          <p:nvPr/>
        </p:nvSpPr>
        <p:spPr>
          <a:xfrm>
            <a:off x="3243104" y="2727818"/>
            <a:ext cx="1339533" cy="696077"/>
          </a:xfrm>
          <a:prstGeom prst="round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Er nyrepåvirkning beskrevet i SPC for Medicin A?</a:t>
            </a:r>
          </a:p>
        </p:txBody>
      </p:sp>
      <p:pic>
        <p:nvPicPr>
          <p:cNvPr id="64" name="Billede 63">
            <a:extLst>
              <a:ext uri="{FF2B5EF4-FFF2-40B4-BE49-F238E27FC236}">
                <a16:creationId xmlns:a16="http://schemas.microsoft.com/office/drawing/2014/main" id="{B1E4A343-139F-4A1B-8AFB-3BF289775509}"/>
              </a:ext>
            </a:extLst>
          </p:cNvPr>
          <p:cNvPicPr>
            <a:picLocks noChangeAspect="1"/>
          </p:cNvPicPr>
          <p:nvPr/>
        </p:nvPicPr>
        <p:blipFill>
          <a:blip r:embed="rId7"/>
          <a:stretch>
            <a:fillRect/>
          </a:stretch>
        </p:blipFill>
        <p:spPr>
          <a:xfrm>
            <a:off x="3263830" y="4637921"/>
            <a:ext cx="1100484" cy="1679258"/>
          </a:xfrm>
          <a:prstGeom prst="rect">
            <a:avLst/>
          </a:prstGeom>
        </p:spPr>
      </p:pic>
      <p:pic>
        <p:nvPicPr>
          <p:cNvPr id="65" name="Grafik 64" descr="Forstørrelsesglas">
            <a:extLst>
              <a:ext uri="{FF2B5EF4-FFF2-40B4-BE49-F238E27FC236}">
                <a16:creationId xmlns:a16="http://schemas.microsoft.com/office/drawing/2014/main" id="{7729D455-E685-4A34-99A3-44C5CCE515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5830" y="5498141"/>
            <a:ext cx="488427" cy="488427"/>
          </a:xfrm>
          <a:prstGeom prst="rect">
            <a:avLst/>
          </a:prstGeom>
          <a:effectLst>
            <a:outerShdw blurRad="50800" dist="38100" dir="5400000" algn="t" rotWithShape="0">
              <a:prstClr val="black">
                <a:alpha val="40000"/>
              </a:prstClr>
            </a:outerShdw>
          </a:effectLst>
        </p:spPr>
      </p:pic>
      <p:sp>
        <p:nvSpPr>
          <p:cNvPr id="66" name="Rektangel: afrundede hjørner 65">
            <a:extLst>
              <a:ext uri="{FF2B5EF4-FFF2-40B4-BE49-F238E27FC236}">
                <a16:creationId xmlns:a16="http://schemas.microsoft.com/office/drawing/2014/main" id="{4FDB85EF-9E88-4A59-BBE9-83E89F73845E}"/>
              </a:ext>
            </a:extLst>
          </p:cNvPr>
          <p:cNvSpPr/>
          <p:nvPr/>
        </p:nvSpPr>
        <p:spPr>
          <a:xfrm flipH="1">
            <a:off x="1570207" y="4785418"/>
            <a:ext cx="1467623" cy="924972"/>
          </a:xfrm>
          <a:prstGeom prst="round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Er der en kausal sammenhæng mellem Medicin A og nyrepåvirkning?</a:t>
            </a:r>
          </a:p>
        </p:txBody>
      </p:sp>
      <p:sp>
        <p:nvSpPr>
          <p:cNvPr id="67" name="Gangetegn 66">
            <a:extLst>
              <a:ext uri="{FF2B5EF4-FFF2-40B4-BE49-F238E27FC236}">
                <a16:creationId xmlns:a16="http://schemas.microsoft.com/office/drawing/2014/main" id="{A4F942B4-A1A8-4740-BC83-E733B754DD7E}"/>
              </a:ext>
            </a:extLst>
          </p:cNvPr>
          <p:cNvSpPr/>
          <p:nvPr/>
        </p:nvSpPr>
        <p:spPr>
          <a:xfrm>
            <a:off x="3355954" y="2664444"/>
            <a:ext cx="1113831" cy="82282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8" name="Tekstfelt 67">
            <a:extLst>
              <a:ext uri="{FF2B5EF4-FFF2-40B4-BE49-F238E27FC236}">
                <a16:creationId xmlns:a16="http://schemas.microsoft.com/office/drawing/2014/main" id="{F3175ABD-4D74-41DF-AF08-B01B4AA24C55}"/>
              </a:ext>
            </a:extLst>
          </p:cNvPr>
          <p:cNvSpPr txBox="1"/>
          <p:nvPr/>
        </p:nvSpPr>
        <p:spPr>
          <a:xfrm>
            <a:off x="3158219" y="4408708"/>
            <a:ext cx="1215397" cy="261610"/>
          </a:xfrm>
          <a:prstGeom prst="rect">
            <a:avLst/>
          </a:prstGeom>
          <a:noFill/>
        </p:spPr>
        <p:txBody>
          <a:bodyPr wrap="none" rtlCol="0">
            <a:spAutoFit/>
          </a:bodyPr>
          <a:lstStyle/>
          <a:p>
            <a:r>
              <a:rPr lang="da-DK" sz="1100" dirty="0"/>
              <a:t>SIGNAL ASSESSOR</a:t>
            </a:r>
          </a:p>
        </p:txBody>
      </p:sp>
      <p:sp>
        <p:nvSpPr>
          <p:cNvPr id="16" name="Tekstfelt 15">
            <a:extLst>
              <a:ext uri="{FF2B5EF4-FFF2-40B4-BE49-F238E27FC236}">
                <a16:creationId xmlns:a16="http://schemas.microsoft.com/office/drawing/2014/main" id="{F1041E23-93F7-4F66-812E-675A4F18090C}"/>
              </a:ext>
            </a:extLst>
          </p:cNvPr>
          <p:cNvSpPr txBox="1"/>
          <p:nvPr/>
        </p:nvSpPr>
        <p:spPr>
          <a:xfrm>
            <a:off x="1511992" y="1614207"/>
            <a:ext cx="1215397" cy="261610"/>
          </a:xfrm>
          <a:prstGeom prst="rect">
            <a:avLst/>
          </a:prstGeom>
          <a:noFill/>
        </p:spPr>
        <p:txBody>
          <a:bodyPr wrap="none" rtlCol="0">
            <a:spAutoFit/>
          </a:bodyPr>
          <a:lstStyle/>
          <a:p>
            <a:r>
              <a:rPr lang="da-DK" sz="1100" dirty="0"/>
              <a:t>SIGNAL ASSESSOR</a:t>
            </a:r>
          </a:p>
        </p:txBody>
      </p:sp>
      <p:sp>
        <p:nvSpPr>
          <p:cNvPr id="5" name="Pladsholder til slidenummer 4">
            <a:extLst>
              <a:ext uri="{FF2B5EF4-FFF2-40B4-BE49-F238E27FC236}">
                <a16:creationId xmlns:a16="http://schemas.microsoft.com/office/drawing/2014/main" id="{73C983D9-C0A3-4FA5-A06B-4D7EA693B302}"/>
              </a:ext>
            </a:extLst>
          </p:cNvPr>
          <p:cNvSpPr>
            <a:spLocks noGrp="1"/>
          </p:cNvSpPr>
          <p:nvPr>
            <p:ph type="sldNum" sz="quarter" idx="12"/>
          </p:nvPr>
        </p:nvSpPr>
        <p:spPr/>
        <p:txBody>
          <a:bodyPr/>
          <a:lstStyle/>
          <a:p>
            <a:fld id="{2F83CC79-D602-4F50-8ABD-50B10D1D752D}" type="slidenum">
              <a:rPr lang="da-DK" smtClean="0"/>
              <a:t>20</a:t>
            </a:fld>
            <a:endParaRPr lang="da-DK"/>
          </a:p>
        </p:txBody>
      </p:sp>
    </p:spTree>
    <p:extLst>
      <p:ext uri="{BB962C8B-B14F-4D97-AF65-F5344CB8AC3E}">
        <p14:creationId xmlns:p14="http://schemas.microsoft.com/office/powerpoint/2010/main" val="4061154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AD66D0A-811B-49EA-ACFF-7642D318AE5C}"/>
              </a:ext>
            </a:extLst>
          </p:cNvPr>
          <p:cNvGraphicFramePr>
            <a:graphicFrameLocks noChangeAspect="1"/>
          </p:cNvGraphicFramePr>
          <p:nvPr>
            <p:custDataLst>
              <p:tags r:id="rId2"/>
            </p:custDataLst>
            <p:extLst>
              <p:ext uri="{D42A27DB-BD31-4B8C-83A1-F6EECF244321}">
                <p14:modId xmlns:p14="http://schemas.microsoft.com/office/powerpoint/2010/main" val="1423436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6" name="think-cell Slide" r:id="rId6" imgW="663" imgH="664" progId="TCLayout.ActiveDocument.1">
                  <p:embed/>
                </p:oleObj>
              </mc:Choice>
              <mc:Fallback>
                <p:oleObj name="think-cell Slide" r:id="rId6" imgW="663" imgH="66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B4204021-8C33-4F10-8A27-CC56F8E5ED8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2999" dirty="0">
              <a:latin typeface="Calibri Light" panose="020F0302020204030204" pitchFamily="34" charset="0"/>
              <a:ea typeface="+mj-ea"/>
              <a:cs typeface="+mj-cs"/>
              <a:sym typeface="Calibri Light" panose="020F0302020204030204" pitchFamily="34" charset="0"/>
            </a:endParaRPr>
          </a:p>
        </p:txBody>
      </p:sp>
      <p:sp>
        <p:nvSpPr>
          <p:cNvPr id="2" name="Titel 1"/>
          <p:cNvSpPr>
            <a:spLocks noGrp="1"/>
          </p:cNvSpPr>
          <p:nvPr>
            <p:ph type="title"/>
          </p:nvPr>
        </p:nvSpPr>
        <p:spPr>
          <a:xfrm>
            <a:off x="270650" y="136525"/>
            <a:ext cx="11517001" cy="1259964"/>
          </a:xfrm>
        </p:spPr>
        <p:txBody>
          <a:bodyPr>
            <a:normAutofit/>
          </a:bodyPr>
          <a:lstStyle/>
          <a:p>
            <a:r>
              <a:rPr lang="da-DK" sz="2999" dirty="0"/>
              <a:t>Ved gennemgang af sagen kigges på følgende</a:t>
            </a:r>
          </a:p>
        </p:txBody>
      </p:sp>
      <p:sp>
        <p:nvSpPr>
          <p:cNvPr id="4" name="Pladsholder til slidenummer 3"/>
          <p:cNvSpPr>
            <a:spLocks noGrp="1"/>
          </p:cNvSpPr>
          <p:nvPr>
            <p:ph type="sldNum" sz="quarter" idx="12"/>
          </p:nvPr>
        </p:nvSpPr>
        <p:spPr/>
        <p:txBody>
          <a:bodyPr/>
          <a:lstStyle/>
          <a:p>
            <a:fld id="{844601DB-ADF3-44C2-834B-2346477CC3E7}" type="slidenum">
              <a:rPr lang="da-DK" smtClean="0"/>
              <a:t>21</a:t>
            </a:fld>
            <a:endParaRPr lang="da-DK"/>
          </a:p>
        </p:txBody>
      </p:sp>
      <p:sp>
        <p:nvSpPr>
          <p:cNvPr id="8" name="Afrundet rektangel 7"/>
          <p:cNvSpPr/>
          <p:nvPr/>
        </p:nvSpPr>
        <p:spPr>
          <a:xfrm>
            <a:off x="2319710" y="4856979"/>
            <a:ext cx="3459971" cy="784856"/>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ysClr val="windowText" lastClr="000000"/>
                </a:solidFill>
              </a:rPr>
              <a:t>Dechallenge</a:t>
            </a:r>
            <a:r>
              <a:rPr lang="da-DK" dirty="0">
                <a:solidFill>
                  <a:sysClr val="windowText" lastClr="000000"/>
                </a:solidFill>
              </a:rPr>
              <a:t> og </a:t>
            </a:r>
            <a:r>
              <a:rPr lang="da-DK" dirty="0" err="1">
                <a:solidFill>
                  <a:sysClr val="windowText" lastClr="000000"/>
                </a:solidFill>
              </a:rPr>
              <a:t>rechallenge</a:t>
            </a:r>
            <a:endParaRPr lang="da-DK" dirty="0">
              <a:solidFill>
                <a:sysClr val="windowText" lastClr="000000"/>
              </a:solidFill>
            </a:endParaRPr>
          </a:p>
          <a:p>
            <a:pPr algn="ctr"/>
            <a:r>
              <a:rPr lang="da-DK" sz="1100" dirty="0">
                <a:solidFill>
                  <a:sysClr val="windowText" lastClr="000000"/>
                </a:solidFill>
              </a:rPr>
              <a:t>(Forsvinder bivirkningen ved hhv. </a:t>
            </a:r>
            <a:r>
              <a:rPr lang="da-DK" sz="1100" dirty="0" err="1">
                <a:solidFill>
                  <a:sysClr val="windowText" lastClr="000000"/>
                </a:solidFill>
              </a:rPr>
              <a:t>seponering</a:t>
            </a:r>
            <a:r>
              <a:rPr lang="da-DK" sz="1100" dirty="0">
                <a:solidFill>
                  <a:sysClr val="windowText" lastClr="000000"/>
                </a:solidFill>
              </a:rPr>
              <a:t> og </a:t>
            </a:r>
            <a:r>
              <a:rPr lang="da-DK" sz="1100" dirty="0" err="1">
                <a:solidFill>
                  <a:sysClr val="windowText" lastClr="000000"/>
                </a:solidFill>
              </a:rPr>
              <a:t>readministration</a:t>
            </a:r>
            <a:r>
              <a:rPr lang="da-DK" sz="1100" dirty="0">
                <a:solidFill>
                  <a:sysClr val="windowText" lastClr="000000"/>
                </a:solidFill>
              </a:rPr>
              <a:t> af lægemidlet?)</a:t>
            </a:r>
          </a:p>
        </p:txBody>
      </p:sp>
      <p:sp>
        <p:nvSpPr>
          <p:cNvPr id="9" name="Afrundet rektangel 8"/>
          <p:cNvSpPr/>
          <p:nvPr/>
        </p:nvSpPr>
        <p:spPr>
          <a:xfrm>
            <a:off x="2319710" y="4169060"/>
            <a:ext cx="3459150" cy="574884"/>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ysClr val="windowText" lastClr="000000"/>
                </a:solidFill>
              </a:rPr>
              <a:t>Plausibel tidsmæssig sammenhæng </a:t>
            </a:r>
            <a:r>
              <a:rPr lang="da-DK" sz="1100" dirty="0">
                <a:solidFill>
                  <a:sysClr val="windowText" lastClr="000000"/>
                </a:solidFill>
              </a:rPr>
              <a:t>(TTO)</a:t>
            </a:r>
          </a:p>
        </p:txBody>
      </p:sp>
      <p:sp>
        <p:nvSpPr>
          <p:cNvPr id="11" name="Afrundet rektangel 10"/>
          <p:cNvSpPr/>
          <p:nvPr/>
        </p:nvSpPr>
        <p:spPr>
          <a:xfrm>
            <a:off x="1780562" y="1197179"/>
            <a:ext cx="4539086" cy="566144"/>
          </a:xfrm>
          <a:prstGeom prst="round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t>På sagsniveau undersøges</a:t>
            </a:r>
          </a:p>
        </p:txBody>
      </p:sp>
      <p:sp>
        <p:nvSpPr>
          <p:cNvPr id="12" name="Afrundet rektangel 11"/>
          <p:cNvSpPr/>
          <p:nvPr/>
        </p:nvSpPr>
        <p:spPr>
          <a:xfrm>
            <a:off x="2319710" y="1879096"/>
            <a:ext cx="3459151" cy="648391"/>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ysClr val="windowText" lastClr="000000"/>
                </a:solidFill>
              </a:rPr>
              <a:t>Mistænkt lægemiddel, dosis, formulering og administrationsvej</a:t>
            </a:r>
          </a:p>
        </p:txBody>
      </p:sp>
      <p:sp>
        <p:nvSpPr>
          <p:cNvPr id="13" name="Afrundet rektangel 12"/>
          <p:cNvSpPr/>
          <p:nvPr/>
        </p:nvSpPr>
        <p:spPr>
          <a:xfrm>
            <a:off x="2319710" y="2635988"/>
            <a:ext cx="3459970" cy="648391"/>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ysClr val="windowText" lastClr="000000"/>
                </a:solidFill>
              </a:rPr>
              <a:t>Indikation og mulig </a:t>
            </a:r>
            <a:r>
              <a:rPr lang="da-DK" dirty="0" err="1">
                <a:solidFill>
                  <a:sysClr val="windowText" lastClr="000000"/>
                </a:solidFill>
              </a:rPr>
              <a:t>confounding</a:t>
            </a:r>
            <a:r>
              <a:rPr lang="da-DK" dirty="0">
                <a:solidFill>
                  <a:sysClr val="windowText" lastClr="000000"/>
                </a:solidFill>
              </a:rPr>
              <a:t> </a:t>
            </a:r>
            <a:r>
              <a:rPr lang="da-DK" sz="1100" dirty="0">
                <a:solidFill>
                  <a:sysClr val="windowText" lastClr="000000"/>
                </a:solidFill>
              </a:rPr>
              <a:t>(f.eks. sygdom, andre lægemidler og </a:t>
            </a:r>
            <a:r>
              <a:rPr lang="da-DK" sz="1100" dirty="0" err="1">
                <a:solidFill>
                  <a:sysClr val="windowText" lastClr="000000"/>
                </a:solidFill>
              </a:rPr>
              <a:t>co</a:t>
            </a:r>
            <a:r>
              <a:rPr lang="da-DK" sz="1100" dirty="0">
                <a:solidFill>
                  <a:sysClr val="windowText" lastClr="000000"/>
                </a:solidFill>
              </a:rPr>
              <a:t>-morbiditet)</a:t>
            </a:r>
          </a:p>
        </p:txBody>
      </p:sp>
      <p:sp>
        <p:nvSpPr>
          <p:cNvPr id="14" name="Afrundet rektangel 13"/>
          <p:cNvSpPr/>
          <p:nvPr/>
        </p:nvSpPr>
        <p:spPr>
          <a:xfrm>
            <a:off x="2319710" y="3390222"/>
            <a:ext cx="3476927" cy="676282"/>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ysClr val="windowText" lastClr="000000"/>
                </a:solidFill>
              </a:rPr>
              <a:t>Formodet bivirkning og symptomer </a:t>
            </a:r>
            <a:r>
              <a:rPr lang="da-DK" sz="1100" dirty="0">
                <a:solidFill>
                  <a:sysClr val="windowText" lastClr="000000"/>
                </a:solidFill>
              </a:rPr>
              <a:t>(konsekvens af kendt bivirkning?)</a:t>
            </a:r>
          </a:p>
        </p:txBody>
      </p:sp>
      <p:sp>
        <p:nvSpPr>
          <p:cNvPr id="15" name="Afrundet rektangel 14"/>
          <p:cNvSpPr/>
          <p:nvPr/>
        </p:nvSpPr>
        <p:spPr>
          <a:xfrm>
            <a:off x="6964534" y="3357391"/>
            <a:ext cx="3292132" cy="836391"/>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t>Kausalitet (WHO-UMC)</a:t>
            </a:r>
          </a:p>
        </p:txBody>
      </p:sp>
      <p:sp>
        <p:nvSpPr>
          <p:cNvPr id="32" name="Afrundet rektangel 31"/>
          <p:cNvSpPr/>
          <p:nvPr/>
        </p:nvSpPr>
        <p:spPr>
          <a:xfrm>
            <a:off x="2328187" y="5754870"/>
            <a:ext cx="3459971" cy="648391"/>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ysClr val="windowText" lastClr="000000"/>
              </a:solidFill>
            </a:endParaRPr>
          </a:p>
          <a:p>
            <a:pPr algn="ctr"/>
            <a:r>
              <a:rPr lang="da-DK" dirty="0">
                <a:solidFill>
                  <a:sysClr val="windowText" lastClr="000000"/>
                </a:solidFill>
              </a:rPr>
              <a:t>Biologisk eller farmakologisk virkningsmekanisme</a:t>
            </a:r>
          </a:p>
          <a:p>
            <a:pPr algn="ctr"/>
            <a:endParaRPr lang="da-DK" dirty="0">
              <a:solidFill>
                <a:sysClr val="windowText" lastClr="000000"/>
              </a:solidFill>
            </a:endParaRPr>
          </a:p>
        </p:txBody>
      </p:sp>
      <p:sp>
        <p:nvSpPr>
          <p:cNvPr id="22" name="Pil: højre 21">
            <a:extLst>
              <a:ext uri="{FF2B5EF4-FFF2-40B4-BE49-F238E27FC236}">
                <a16:creationId xmlns:a16="http://schemas.microsoft.com/office/drawing/2014/main" id="{F89981FA-A0CE-4DF8-B38B-118C08461482}"/>
              </a:ext>
            </a:extLst>
          </p:cNvPr>
          <p:cNvSpPr/>
          <p:nvPr/>
        </p:nvSpPr>
        <p:spPr>
          <a:xfrm>
            <a:off x="6179510" y="3541315"/>
            <a:ext cx="606669" cy="466485"/>
          </a:xfrm>
          <a:prstGeom prst="rightArrow">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3592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32"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B92AE272-94DC-4F0E-96E5-3A818FAF906B}"/>
              </a:ext>
            </a:extLst>
          </p:cNvPr>
          <p:cNvGraphicFramePr>
            <a:graphicFrameLocks noChangeAspect="1"/>
          </p:cNvGraphicFramePr>
          <p:nvPr>
            <p:custDataLst>
              <p:tags r:id="rId2"/>
            </p:custDataLst>
            <p:extLst>
              <p:ext uri="{D42A27DB-BD31-4B8C-83A1-F6EECF244321}">
                <p14:modId xmlns:p14="http://schemas.microsoft.com/office/powerpoint/2010/main" val="1201566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43" name="think-cell Slide" r:id="rId6" imgW="530" imgH="531" progId="TCLayout.ActiveDocument.1">
                  <p:embed/>
                </p:oleObj>
              </mc:Choice>
              <mc:Fallback>
                <p:oleObj name="think-cell Slide" r:id="rId6" imgW="530" imgH="53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F26A7C4F-2FD3-4FC5-B747-28F3C4BC04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400" dirty="0">
              <a:latin typeface="Calibri Light" panose="020F0302020204030204" pitchFamily="34" charset="0"/>
              <a:ea typeface="+mj-ea"/>
              <a:cs typeface="+mj-cs"/>
              <a:sym typeface="Calibri Light" panose="020F0302020204030204" pitchFamily="34" charset="0"/>
            </a:endParaRPr>
          </a:p>
        </p:txBody>
      </p:sp>
      <p:sp>
        <p:nvSpPr>
          <p:cNvPr id="2" name="Titel 1"/>
          <p:cNvSpPr>
            <a:spLocks noGrp="1"/>
          </p:cNvSpPr>
          <p:nvPr>
            <p:ph type="title"/>
          </p:nvPr>
        </p:nvSpPr>
        <p:spPr>
          <a:xfrm>
            <a:off x="838200" y="258124"/>
            <a:ext cx="10515600" cy="1325563"/>
          </a:xfrm>
        </p:spPr>
        <p:txBody>
          <a:bodyPr/>
          <a:lstStyle/>
          <a:p>
            <a:r>
              <a:rPr lang="da-DK" dirty="0"/>
              <a:t>Vi benytter WHO-UMC kausalitetsvurderings score til vurdering af sagen</a:t>
            </a:r>
          </a:p>
        </p:txBody>
      </p:sp>
      <p:sp>
        <p:nvSpPr>
          <p:cNvPr id="4" name="Pladsholder til slidenummer 3"/>
          <p:cNvSpPr>
            <a:spLocks noGrp="1"/>
          </p:cNvSpPr>
          <p:nvPr>
            <p:ph type="sldNum" sz="quarter" idx="12"/>
          </p:nvPr>
        </p:nvSpPr>
        <p:spPr/>
        <p:txBody>
          <a:bodyPr/>
          <a:lstStyle/>
          <a:p>
            <a:fld id="{844601DB-ADF3-44C2-834B-2346477CC3E7}" type="slidenum">
              <a:rPr lang="da-DK" smtClean="0"/>
              <a:t>22</a:t>
            </a:fld>
            <a:endParaRPr lang="da-DK"/>
          </a:p>
        </p:txBody>
      </p:sp>
      <p:graphicFrame>
        <p:nvGraphicFramePr>
          <p:cNvPr id="7" name="Tabel 6"/>
          <p:cNvGraphicFramePr>
            <a:graphicFrameLocks noGrp="1"/>
          </p:cNvGraphicFramePr>
          <p:nvPr>
            <p:extLst>
              <p:ext uri="{D42A27DB-BD31-4B8C-83A1-F6EECF244321}">
                <p14:modId xmlns:p14="http://schemas.microsoft.com/office/powerpoint/2010/main" val="3131209529"/>
              </p:ext>
            </p:extLst>
          </p:nvPr>
        </p:nvGraphicFramePr>
        <p:xfrm>
          <a:off x="2379181" y="1510293"/>
          <a:ext cx="7742719" cy="4846057"/>
        </p:xfrm>
        <a:graphic>
          <a:graphicData uri="http://schemas.openxmlformats.org/drawingml/2006/table">
            <a:tbl>
              <a:tblPr firstRow="1" bandRow="1">
                <a:tableStyleId>{21E4AEA4-8DFA-4A89-87EB-49C32662AFE0}</a:tableStyleId>
              </a:tblPr>
              <a:tblGrid>
                <a:gridCol w="2680762">
                  <a:extLst>
                    <a:ext uri="{9D8B030D-6E8A-4147-A177-3AD203B41FA5}">
                      <a16:colId xmlns:a16="http://schemas.microsoft.com/office/drawing/2014/main" val="20000"/>
                    </a:ext>
                  </a:extLst>
                </a:gridCol>
                <a:gridCol w="5061957">
                  <a:extLst>
                    <a:ext uri="{9D8B030D-6E8A-4147-A177-3AD203B41FA5}">
                      <a16:colId xmlns:a16="http://schemas.microsoft.com/office/drawing/2014/main" val="20001"/>
                    </a:ext>
                  </a:extLst>
                </a:gridCol>
              </a:tblGrid>
              <a:tr h="274249">
                <a:tc>
                  <a:txBody>
                    <a:bodyPr/>
                    <a:lstStyle/>
                    <a:p>
                      <a:r>
                        <a:rPr lang="da-DK" sz="1400" dirty="0"/>
                        <a:t>Kausalitetsvurdering</a:t>
                      </a:r>
                    </a:p>
                  </a:txBody>
                  <a:tcPr marL="91416" marR="91416" marT="45708" marB="45708"/>
                </a:tc>
                <a:tc>
                  <a:txBody>
                    <a:bodyPr/>
                    <a:lstStyle/>
                    <a:p>
                      <a:r>
                        <a:rPr lang="da-DK" sz="1400" dirty="0"/>
                        <a:t>Kriterier*</a:t>
                      </a:r>
                    </a:p>
                  </a:txBody>
                  <a:tcPr marL="91416" marR="91416" marT="45708" marB="45708"/>
                </a:tc>
                <a:extLst>
                  <a:ext uri="{0D108BD9-81ED-4DB2-BD59-A6C34878D82A}">
                    <a16:rowId xmlns:a16="http://schemas.microsoft.com/office/drawing/2014/main" val="10000"/>
                  </a:ext>
                </a:extLst>
              </a:tr>
              <a:tr h="1005578">
                <a:tc>
                  <a:txBody>
                    <a:bodyPr/>
                    <a:lstStyle/>
                    <a:p>
                      <a:r>
                        <a:rPr lang="da-DK" sz="1400" dirty="0" err="1"/>
                        <a:t>Certain</a:t>
                      </a:r>
                      <a:endParaRPr lang="da-DK" sz="1400" dirty="0"/>
                    </a:p>
                  </a:txBody>
                  <a:tcPr marL="91416" marR="91416" marT="45708" marB="45708"/>
                </a:tc>
                <a:tc>
                  <a:txBody>
                    <a:bodyPr/>
                    <a:lstStyle/>
                    <a:p>
                      <a:r>
                        <a:rPr lang="da-DK" sz="1400" dirty="0"/>
                        <a:t>Understøttende fund/laboratorieresultater</a:t>
                      </a:r>
                    </a:p>
                    <a:p>
                      <a:r>
                        <a:rPr lang="da-DK" sz="1400" dirty="0"/>
                        <a:t>Plausibel</a:t>
                      </a:r>
                      <a:r>
                        <a:rPr lang="da-DK" sz="1400" baseline="0" dirty="0"/>
                        <a:t> tidsmæssig sammenhæng</a:t>
                      </a:r>
                    </a:p>
                    <a:p>
                      <a:r>
                        <a:rPr lang="da-DK" sz="1400" baseline="0" dirty="0"/>
                        <a:t>Kan ikke forklares af andre sygdomme/lægemidler</a:t>
                      </a:r>
                    </a:p>
                    <a:p>
                      <a:r>
                        <a:rPr lang="da-DK" sz="1400" baseline="0" dirty="0"/>
                        <a:t>Positiv </a:t>
                      </a:r>
                      <a:r>
                        <a:rPr lang="da-DK" sz="1400" baseline="0" dirty="0" err="1"/>
                        <a:t>dechallenge</a:t>
                      </a:r>
                      <a:endParaRPr lang="da-DK" sz="1400" baseline="0" dirty="0"/>
                    </a:p>
                    <a:p>
                      <a:r>
                        <a:rPr lang="da-DK" sz="1400" baseline="0" dirty="0"/>
                        <a:t>Positiv </a:t>
                      </a:r>
                      <a:r>
                        <a:rPr lang="da-DK" sz="1400" baseline="0" dirty="0" err="1"/>
                        <a:t>rechallenge</a:t>
                      </a:r>
                      <a:endParaRPr lang="da-DK" sz="1400" baseline="0" dirty="0"/>
                    </a:p>
                  </a:txBody>
                  <a:tcPr marL="91416" marR="91416" marT="45708" marB="45708"/>
                </a:tc>
                <a:extLst>
                  <a:ext uri="{0D108BD9-81ED-4DB2-BD59-A6C34878D82A}">
                    <a16:rowId xmlns:a16="http://schemas.microsoft.com/office/drawing/2014/main" val="10001"/>
                  </a:ext>
                </a:extLst>
              </a:tr>
              <a:tr h="822746">
                <a:tc>
                  <a:txBody>
                    <a:bodyPr/>
                    <a:lstStyle/>
                    <a:p>
                      <a:r>
                        <a:rPr lang="da-DK" sz="1400" dirty="0" err="1"/>
                        <a:t>Probable</a:t>
                      </a:r>
                      <a:r>
                        <a:rPr lang="da-DK" sz="1400" dirty="0"/>
                        <a:t>/</a:t>
                      </a:r>
                      <a:r>
                        <a:rPr lang="da-DK" sz="1400" dirty="0" err="1"/>
                        <a:t>Likely</a:t>
                      </a:r>
                      <a:endParaRPr lang="da-DK" sz="1400" dirty="0"/>
                    </a:p>
                  </a:txBody>
                  <a:tcPr marL="91416" marR="91416" marT="45708" marB="45708"/>
                </a:tc>
                <a:tc>
                  <a:txBody>
                    <a:bodyPr/>
                    <a:lstStyle/>
                    <a:p>
                      <a:r>
                        <a:rPr lang="da-DK" sz="1400" dirty="0"/>
                        <a:t>Understøttende fund/laboratorieresultater</a:t>
                      </a:r>
                    </a:p>
                    <a:p>
                      <a:r>
                        <a:rPr lang="da-DK" sz="1400" dirty="0"/>
                        <a:t>Plausibel</a:t>
                      </a:r>
                      <a:r>
                        <a:rPr lang="da-DK" sz="1400" baseline="0" dirty="0"/>
                        <a:t> tidsmæssig sammenhæng</a:t>
                      </a:r>
                    </a:p>
                    <a:p>
                      <a:r>
                        <a:rPr lang="da-DK" sz="1400" dirty="0"/>
                        <a:t>Skyldes</a:t>
                      </a:r>
                      <a:r>
                        <a:rPr lang="da-DK" sz="1400" baseline="0" dirty="0"/>
                        <a:t> højst sandsynligt ikke andre årsager</a:t>
                      </a:r>
                    </a:p>
                    <a:p>
                      <a:r>
                        <a:rPr lang="da-DK" sz="1400" baseline="0" dirty="0"/>
                        <a:t>Positiv </a:t>
                      </a:r>
                      <a:r>
                        <a:rPr lang="da-DK" sz="1400" baseline="0" dirty="0" err="1"/>
                        <a:t>dechallenge</a:t>
                      </a:r>
                      <a:endParaRPr lang="da-DK" sz="1400" dirty="0"/>
                    </a:p>
                  </a:txBody>
                  <a:tcPr marL="91416" marR="91416" marT="45708" marB="45708"/>
                </a:tc>
                <a:extLst>
                  <a:ext uri="{0D108BD9-81ED-4DB2-BD59-A6C34878D82A}">
                    <a16:rowId xmlns:a16="http://schemas.microsoft.com/office/drawing/2014/main" val="10002"/>
                  </a:ext>
                </a:extLst>
              </a:tr>
              <a:tr h="639913">
                <a:tc>
                  <a:txBody>
                    <a:bodyPr/>
                    <a:lstStyle/>
                    <a:p>
                      <a:r>
                        <a:rPr lang="da-DK" sz="1400" dirty="0" err="1"/>
                        <a:t>Possible</a:t>
                      </a:r>
                      <a:endParaRPr lang="da-DK" sz="1400" dirty="0"/>
                    </a:p>
                  </a:txBody>
                  <a:tcPr marL="91416" marR="91416" marT="45708" marB="45708"/>
                </a:tc>
                <a:tc>
                  <a:txBody>
                    <a:bodyPr/>
                    <a:lstStyle/>
                    <a:p>
                      <a:r>
                        <a:rPr lang="da-DK" sz="1400" dirty="0"/>
                        <a:t>Understøttende fund/laboratorieresultater</a:t>
                      </a:r>
                    </a:p>
                    <a:p>
                      <a:r>
                        <a:rPr lang="da-DK" sz="1400" dirty="0"/>
                        <a:t>Plausibel</a:t>
                      </a:r>
                      <a:r>
                        <a:rPr lang="da-DK" sz="1400" baseline="0" dirty="0"/>
                        <a:t> tidsmæssig sammenhæng</a:t>
                      </a:r>
                    </a:p>
                    <a:p>
                      <a:r>
                        <a:rPr lang="da-DK" sz="1400" dirty="0"/>
                        <a:t>Information om </a:t>
                      </a:r>
                      <a:r>
                        <a:rPr lang="da-DK" sz="1400" dirty="0" err="1"/>
                        <a:t>dechallenge</a:t>
                      </a:r>
                      <a:r>
                        <a:rPr lang="da-DK" sz="1400" baseline="0" dirty="0"/>
                        <a:t> mangler</a:t>
                      </a:r>
                      <a:endParaRPr lang="da-DK" sz="1400" dirty="0"/>
                    </a:p>
                  </a:txBody>
                  <a:tcPr marL="91416" marR="91416" marT="45708" marB="45708"/>
                </a:tc>
                <a:extLst>
                  <a:ext uri="{0D108BD9-81ED-4DB2-BD59-A6C34878D82A}">
                    <a16:rowId xmlns:a16="http://schemas.microsoft.com/office/drawing/2014/main" val="10003"/>
                  </a:ext>
                </a:extLst>
              </a:tr>
              <a:tr h="639913">
                <a:tc>
                  <a:txBody>
                    <a:bodyPr/>
                    <a:lstStyle/>
                    <a:p>
                      <a:r>
                        <a:rPr lang="da-DK" sz="1400" dirty="0" err="1"/>
                        <a:t>Unlikely</a:t>
                      </a:r>
                      <a:endParaRPr lang="da-DK" sz="14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a:t>Understøttende fund/laboratorieresultater</a:t>
                      </a:r>
                      <a:r>
                        <a:rPr lang="da-DK" sz="14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aseline="0" dirty="0"/>
                        <a:t>En mindre sandsynlig, men ikke umulig tidsmæssig sammenhæng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aseline="0" dirty="0"/>
                        <a:t>Anden sygdom/lægemiddel kan give en plausibel forklaring</a:t>
                      </a:r>
                      <a:endParaRPr lang="da-DK" sz="1400" dirty="0"/>
                    </a:p>
                  </a:txBody>
                  <a:tcPr marL="91416" marR="91416" marT="45708" marB="45708"/>
                </a:tc>
                <a:extLst>
                  <a:ext uri="{0D108BD9-81ED-4DB2-BD59-A6C34878D82A}">
                    <a16:rowId xmlns:a16="http://schemas.microsoft.com/office/drawing/2014/main" val="10004"/>
                  </a:ext>
                </a:extLst>
              </a:tr>
              <a:tr h="457081">
                <a:tc>
                  <a:txBody>
                    <a:bodyPr/>
                    <a:lstStyle/>
                    <a:p>
                      <a:r>
                        <a:rPr lang="da-DK" sz="1400" dirty="0" err="1"/>
                        <a:t>Unclassified</a:t>
                      </a:r>
                      <a:endParaRPr lang="da-DK" sz="14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a:t>Understøttende fund/laboratorieresultater</a:t>
                      </a:r>
                      <a:r>
                        <a:rPr lang="da-DK" sz="14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aseline="0" dirty="0"/>
                        <a:t>Mere data er nødvendig for vurdering</a:t>
                      </a:r>
                    </a:p>
                  </a:txBody>
                  <a:tcPr marL="91416" marR="91416" marT="45708" marB="45708"/>
                </a:tc>
                <a:extLst>
                  <a:ext uri="{0D108BD9-81ED-4DB2-BD59-A6C34878D82A}">
                    <a16:rowId xmlns:a16="http://schemas.microsoft.com/office/drawing/2014/main" val="10005"/>
                  </a:ext>
                </a:extLst>
              </a:tr>
              <a:tr h="457081">
                <a:tc>
                  <a:txBody>
                    <a:bodyPr/>
                    <a:lstStyle/>
                    <a:p>
                      <a:r>
                        <a:rPr lang="da-DK" sz="1400" dirty="0" err="1"/>
                        <a:t>Unclassifiable</a:t>
                      </a:r>
                      <a:endParaRPr lang="da-DK" sz="1400" dirty="0"/>
                    </a:p>
                  </a:txBody>
                  <a:tcPr marL="91416" marR="91416" marT="45708" marB="45708"/>
                </a:tc>
                <a:tc>
                  <a:txBody>
                    <a:bodyPr/>
                    <a:lstStyle/>
                    <a:p>
                      <a:r>
                        <a:rPr lang="da-DK" sz="1400" dirty="0"/>
                        <a:t>Der</a:t>
                      </a:r>
                      <a:r>
                        <a:rPr lang="da-DK" sz="1400" baseline="0" dirty="0"/>
                        <a:t> er en mistanke om en bivirkning, men insufficient information. </a:t>
                      </a:r>
                      <a:endParaRPr lang="da-DK" sz="1400" dirty="0"/>
                    </a:p>
                  </a:txBody>
                  <a:tcPr marL="91416" marR="91416" marT="45708" marB="45708"/>
                </a:tc>
                <a:extLst>
                  <a:ext uri="{0D108BD9-81ED-4DB2-BD59-A6C34878D82A}">
                    <a16:rowId xmlns:a16="http://schemas.microsoft.com/office/drawing/2014/main" val="10006"/>
                  </a:ext>
                </a:extLst>
              </a:tr>
            </a:tbl>
          </a:graphicData>
        </a:graphic>
      </p:graphicFrame>
      <p:sp>
        <p:nvSpPr>
          <p:cNvPr id="8" name="Tekstfelt 7">
            <a:extLst>
              <a:ext uri="{FF2B5EF4-FFF2-40B4-BE49-F238E27FC236}">
                <a16:creationId xmlns:a16="http://schemas.microsoft.com/office/drawing/2014/main" id="{99A98B3B-F9C8-4116-9E01-9DE657C14870}"/>
              </a:ext>
            </a:extLst>
          </p:cNvPr>
          <p:cNvSpPr txBox="1"/>
          <p:nvPr/>
        </p:nvSpPr>
        <p:spPr>
          <a:xfrm>
            <a:off x="2379181" y="6356350"/>
            <a:ext cx="2887329" cy="261610"/>
          </a:xfrm>
          <a:prstGeom prst="rect">
            <a:avLst/>
          </a:prstGeom>
          <a:noFill/>
        </p:spPr>
        <p:txBody>
          <a:bodyPr wrap="none" rtlCol="0">
            <a:spAutoFit/>
          </a:bodyPr>
          <a:lstStyle/>
          <a:p>
            <a:r>
              <a:rPr lang="da-DK" sz="1100" dirty="0"/>
              <a:t>*Alle kriterier skal med rimelighed overholdes. </a:t>
            </a:r>
          </a:p>
        </p:txBody>
      </p:sp>
    </p:spTree>
    <p:extLst>
      <p:ext uri="{BB962C8B-B14F-4D97-AF65-F5344CB8AC3E}">
        <p14:creationId xmlns:p14="http://schemas.microsoft.com/office/powerpoint/2010/main" val="1425610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79C81EF-53B2-4A89-A256-627FC448C4DC}"/>
              </a:ext>
            </a:extLst>
          </p:cNvPr>
          <p:cNvGraphicFramePr>
            <a:graphicFrameLocks noChangeAspect="1"/>
          </p:cNvGraphicFramePr>
          <p:nvPr>
            <p:custDataLst>
              <p:tags r:id="rId2"/>
            </p:custDataLst>
            <p:extLst>
              <p:ext uri="{D42A27DB-BD31-4B8C-83A1-F6EECF244321}">
                <p14:modId xmlns:p14="http://schemas.microsoft.com/office/powerpoint/2010/main" val="2579257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64" name="think-cell Slide" r:id="rId4" imgW="530" imgH="531" progId="TCLayout.ActiveDocument.1">
                  <p:embed/>
                </p:oleObj>
              </mc:Choice>
              <mc:Fallback>
                <p:oleObj name="think-cell Slide"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dsholder til tekst 3">
            <a:extLst>
              <a:ext uri="{FF2B5EF4-FFF2-40B4-BE49-F238E27FC236}">
                <a16:creationId xmlns:a16="http://schemas.microsoft.com/office/drawing/2014/main" id="{A6276B63-2D7E-4ECF-BD43-80D5EF74E4F5}"/>
              </a:ext>
            </a:extLst>
          </p:cNvPr>
          <p:cNvSpPr>
            <a:spLocks noGrp="1"/>
          </p:cNvSpPr>
          <p:nvPr>
            <p:ph type="body" sz="quarter" idx="13"/>
          </p:nvPr>
        </p:nvSpPr>
        <p:spPr>
          <a:xfrm>
            <a:off x="254524" y="593889"/>
            <a:ext cx="11293309" cy="5326143"/>
          </a:xfrm>
        </p:spPr>
        <p:txBody>
          <a:bodyPr/>
          <a:lstStyle/>
          <a:p>
            <a:pPr marL="0" indent="0" algn="ctr">
              <a:buNone/>
            </a:pPr>
            <a:endParaRPr lang="da-DK" dirty="0"/>
          </a:p>
          <a:p>
            <a:pPr marL="0" indent="0" algn="ctr">
              <a:buNone/>
            </a:pPr>
            <a:endParaRPr lang="da-DK" dirty="0"/>
          </a:p>
          <a:p>
            <a:pPr marL="0" indent="0" algn="ctr">
              <a:buNone/>
            </a:pPr>
            <a:endParaRPr lang="da-DK" dirty="0"/>
          </a:p>
          <a:p>
            <a:pPr marL="0" indent="0" algn="ctr">
              <a:buNone/>
            </a:pPr>
            <a:r>
              <a:rPr lang="da-DK" dirty="0"/>
              <a:t>På de følgende slides, vil der komme 3 eksempler på, hvordan Kirstens sag vil blive vurderet alt efter, hvor meget information Lægemiddelstyrelsen har fået i indberetningen</a:t>
            </a:r>
          </a:p>
        </p:txBody>
      </p:sp>
      <p:sp>
        <p:nvSpPr>
          <p:cNvPr id="2" name="Pladsholder til slidenummer 1">
            <a:extLst>
              <a:ext uri="{FF2B5EF4-FFF2-40B4-BE49-F238E27FC236}">
                <a16:creationId xmlns:a16="http://schemas.microsoft.com/office/drawing/2014/main" id="{6AD8F97E-D5CD-48F6-9C03-E887A5DC537C}"/>
              </a:ext>
            </a:extLst>
          </p:cNvPr>
          <p:cNvSpPr>
            <a:spLocks noGrp="1"/>
          </p:cNvSpPr>
          <p:nvPr>
            <p:ph type="sldNum" sz="quarter" idx="12"/>
          </p:nvPr>
        </p:nvSpPr>
        <p:spPr/>
        <p:txBody>
          <a:bodyPr/>
          <a:lstStyle/>
          <a:p>
            <a:fld id="{844601DB-ADF3-44C2-834B-2346477CC3E7}" type="slidenum">
              <a:rPr lang="da-DK" smtClean="0"/>
              <a:t>23</a:t>
            </a:fld>
            <a:endParaRPr lang="da-DK"/>
          </a:p>
        </p:txBody>
      </p:sp>
    </p:spTree>
    <p:extLst>
      <p:ext uri="{BB962C8B-B14F-4D97-AF65-F5344CB8AC3E}">
        <p14:creationId xmlns:p14="http://schemas.microsoft.com/office/powerpoint/2010/main" val="2668829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C9EC44A2-1505-4E8C-AA7C-2C267399F040}"/>
              </a:ext>
            </a:extLst>
          </p:cNvPr>
          <p:cNvGraphicFramePr>
            <a:graphicFrameLocks noChangeAspect="1"/>
          </p:cNvGraphicFramePr>
          <p:nvPr>
            <p:custDataLst>
              <p:tags r:id="rId2"/>
            </p:custDataLst>
            <p:extLst>
              <p:ext uri="{D42A27DB-BD31-4B8C-83A1-F6EECF244321}">
                <p14:modId xmlns:p14="http://schemas.microsoft.com/office/powerpoint/2010/main" val="3828911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2" name="think-cell Slide" r:id="rId6" imgW="663" imgH="664" progId="TCLayout.ActiveDocument.1">
                  <p:embed/>
                </p:oleObj>
              </mc:Choice>
              <mc:Fallback>
                <p:oleObj name="think-cell Slide" r:id="rId6" imgW="663" imgH="66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ktangel 7" hidden="1">
            <a:extLst>
              <a:ext uri="{FF2B5EF4-FFF2-40B4-BE49-F238E27FC236}">
                <a16:creationId xmlns:a16="http://schemas.microsoft.com/office/drawing/2014/main" id="{B697CA66-47F2-49FB-8BA3-A833F2A1C40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400" dirty="0">
              <a:latin typeface="Calibri Light" panose="020F0302020204030204" pitchFamily="34" charset="0"/>
              <a:ea typeface="+mj-ea"/>
              <a:cs typeface="+mj-cs"/>
              <a:sym typeface="Calibri Light" panose="020F0302020204030204" pitchFamily="34" charset="0"/>
            </a:endParaRPr>
          </a:p>
        </p:txBody>
      </p:sp>
      <p:sp>
        <p:nvSpPr>
          <p:cNvPr id="6" name="Titel 5"/>
          <p:cNvSpPr>
            <a:spLocks noGrp="1"/>
          </p:cNvSpPr>
          <p:nvPr>
            <p:ph type="title"/>
          </p:nvPr>
        </p:nvSpPr>
        <p:spPr>
          <a:xfrm>
            <a:off x="323766" y="284506"/>
            <a:ext cx="10515600" cy="1325563"/>
          </a:xfrm>
        </p:spPr>
        <p:txBody>
          <a:bodyPr/>
          <a:lstStyle/>
          <a:p>
            <a:r>
              <a:rPr lang="da-DK" dirty="0"/>
              <a:t>Kausalitetsvurdering ved sparsom information</a:t>
            </a:r>
          </a:p>
        </p:txBody>
      </p:sp>
      <p:sp>
        <p:nvSpPr>
          <p:cNvPr id="4" name="Pladsholder til slidenummer 3"/>
          <p:cNvSpPr>
            <a:spLocks noGrp="1"/>
          </p:cNvSpPr>
          <p:nvPr>
            <p:ph type="sldNum" sz="quarter" idx="12"/>
          </p:nvPr>
        </p:nvSpPr>
        <p:spPr/>
        <p:txBody>
          <a:bodyPr/>
          <a:lstStyle/>
          <a:p>
            <a:fld id="{844601DB-ADF3-44C2-834B-2346477CC3E7}" type="slidenum">
              <a:rPr lang="da-DK" smtClean="0"/>
              <a:t>24</a:t>
            </a:fld>
            <a:endParaRPr lang="da-DK"/>
          </a:p>
        </p:txBody>
      </p:sp>
      <p:sp>
        <p:nvSpPr>
          <p:cNvPr id="7" name="Pladsholder til tekst 6"/>
          <p:cNvSpPr>
            <a:spLocks noGrp="1"/>
          </p:cNvSpPr>
          <p:nvPr>
            <p:ph type="body" sz="quarter" idx="13"/>
          </p:nvPr>
        </p:nvSpPr>
        <p:spPr>
          <a:xfrm>
            <a:off x="323766" y="1583687"/>
            <a:ext cx="5415582" cy="4354866"/>
          </a:xfrm>
        </p:spPr>
        <p:txBody>
          <a:bodyPr/>
          <a:lstStyle/>
          <a:p>
            <a:pPr marL="0" indent="0">
              <a:buNone/>
            </a:pPr>
            <a:r>
              <a:rPr lang="da-DK" sz="1600" dirty="0"/>
              <a:t>Patient: Kirsten</a:t>
            </a:r>
          </a:p>
          <a:p>
            <a:pPr marL="0" indent="0">
              <a:buNone/>
            </a:pPr>
            <a:r>
              <a:rPr lang="da-DK" sz="1600" dirty="0"/>
              <a:t>Lægemiddel: Medicin A</a:t>
            </a:r>
          </a:p>
          <a:p>
            <a:pPr marL="0" indent="0">
              <a:buNone/>
            </a:pPr>
            <a:r>
              <a:rPr lang="da-DK" sz="1600" dirty="0"/>
              <a:t>Bivirkning: Nyrepåvirkning</a:t>
            </a:r>
          </a:p>
          <a:p>
            <a:pPr marL="0" indent="0">
              <a:buNone/>
            </a:pPr>
            <a:r>
              <a:rPr lang="da-DK" sz="1600" dirty="0"/>
              <a:t>Indberetter: Hospitalslæge, Anders Andersen</a:t>
            </a:r>
          </a:p>
          <a:p>
            <a:pPr marL="0" indent="0">
              <a:buNone/>
            </a:pPr>
            <a:endParaRPr lang="da-DK" sz="1600" dirty="0"/>
          </a:p>
          <a:p>
            <a:endParaRPr lang="da-DK" dirty="0"/>
          </a:p>
        </p:txBody>
      </p:sp>
      <p:graphicFrame>
        <p:nvGraphicFramePr>
          <p:cNvPr id="9" name="Tabel 8"/>
          <p:cNvGraphicFramePr>
            <a:graphicFrameLocks noGrp="1"/>
          </p:cNvGraphicFramePr>
          <p:nvPr>
            <p:extLst>
              <p:ext uri="{D42A27DB-BD31-4B8C-83A1-F6EECF244321}">
                <p14:modId xmlns:p14="http://schemas.microsoft.com/office/powerpoint/2010/main" val="3331715065"/>
              </p:ext>
            </p:extLst>
          </p:nvPr>
        </p:nvGraphicFramePr>
        <p:xfrm>
          <a:off x="6303744" y="1585492"/>
          <a:ext cx="5367354" cy="4480392"/>
        </p:xfrm>
        <a:graphic>
          <a:graphicData uri="http://schemas.openxmlformats.org/drawingml/2006/table">
            <a:tbl>
              <a:tblPr firstRow="1" bandRow="1">
                <a:tableStyleId>{21E4AEA4-8DFA-4A89-87EB-49C32662AFE0}</a:tableStyleId>
              </a:tblPr>
              <a:tblGrid>
                <a:gridCol w="1502406">
                  <a:extLst>
                    <a:ext uri="{9D8B030D-6E8A-4147-A177-3AD203B41FA5}">
                      <a16:colId xmlns:a16="http://schemas.microsoft.com/office/drawing/2014/main" val="20000"/>
                    </a:ext>
                  </a:extLst>
                </a:gridCol>
                <a:gridCol w="3864948">
                  <a:extLst>
                    <a:ext uri="{9D8B030D-6E8A-4147-A177-3AD203B41FA5}">
                      <a16:colId xmlns:a16="http://schemas.microsoft.com/office/drawing/2014/main" val="20001"/>
                    </a:ext>
                  </a:extLst>
                </a:gridCol>
              </a:tblGrid>
              <a:tr h="243777">
                <a:tc>
                  <a:txBody>
                    <a:bodyPr/>
                    <a:lstStyle/>
                    <a:p>
                      <a:r>
                        <a:rPr lang="da-DK" sz="1200" dirty="0"/>
                        <a:t>Kausalitetsvurdering</a:t>
                      </a:r>
                    </a:p>
                  </a:txBody>
                  <a:tcPr marL="91416" marR="91416" marT="45708" marB="45708"/>
                </a:tc>
                <a:tc>
                  <a:txBody>
                    <a:bodyPr/>
                    <a:lstStyle/>
                    <a:p>
                      <a:r>
                        <a:rPr lang="da-DK" sz="1200" dirty="0"/>
                        <a:t>Kriterier</a:t>
                      </a:r>
                    </a:p>
                  </a:txBody>
                  <a:tcPr marL="91416" marR="91416" marT="45708" marB="45708"/>
                </a:tc>
                <a:extLst>
                  <a:ext uri="{0D108BD9-81ED-4DB2-BD59-A6C34878D82A}">
                    <a16:rowId xmlns:a16="http://schemas.microsoft.com/office/drawing/2014/main" val="10000"/>
                  </a:ext>
                </a:extLst>
              </a:tr>
              <a:tr h="853218">
                <a:tc>
                  <a:txBody>
                    <a:bodyPr/>
                    <a:lstStyle/>
                    <a:p>
                      <a:r>
                        <a:rPr lang="da-DK" sz="1200" dirty="0" err="1"/>
                        <a:t>Certain</a:t>
                      </a:r>
                      <a:endParaRPr lang="da-DK" sz="1200" dirty="0"/>
                    </a:p>
                  </a:txBody>
                  <a:tcPr marL="91416" marR="91416" marT="45708" marB="45708"/>
                </a:tc>
                <a:tc>
                  <a:txBody>
                    <a:bodyPr/>
                    <a:lstStyle/>
                    <a:p>
                      <a:r>
                        <a:rPr lang="da-DK" sz="1200" dirty="0"/>
                        <a:t>Understøttende fund/laboratorieresultater</a:t>
                      </a:r>
                    </a:p>
                    <a:p>
                      <a:r>
                        <a:rPr lang="da-DK" sz="1200" dirty="0"/>
                        <a:t>Plausibel tidsmæssig sammenhæng</a:t>
                      </a:r>
                      <a:endParaRPr lang="da-DK" sz="1200" baseline="0" dirty="0"/>
                    </a:p>
                    <a:p>
                      <a:r>
                        <a:rPr lang="da-DK" sz="1200" baseline="0" dirty="0"/>
                        <a:t>Kan ikke forklares af andre sygdomme/lægemidler</a:t>
                      </a:r>
                    </a:p>
                    <a:p>
                      <a:r>
                        <a:rPr lang="da-DK" sz="1200" baseline="0" dirty="0"/>
                        <a:t>Positiv </a:t>
                      </a:r>
                      <a:r>
                        <a:rPr lang="da-DK" sz="1200" baseline="0" dirty="0" err="1"/>
                        <a:t>dechallenge</a:t>
                      </a:r>
                      <a:endParaRPr lang="da-DK" sz="1200" baseline="0" dirty="0"/>
                    </a:p>
                    <a:p>
                      <a:r>
                        <a:rPr lang="da-DK" sz="1200" baseline="0" dirty="0"/>
                        <a:t>Positiv </a:t>
                      </a:r>
                      <a:r>
                        <a:rPr lang="da-DK" sz="1200" baseline="0" dirty="0" err="1"/>
                        <a:t>rechallenge</a:t>
                      </a:r>
                      <a:endParaRPr lang="da-DK" sz="1200" baseline="0" dirty="0"/>
                    </a:p>
                  </a:txBody>
                  <a:tcPr marL="91416" marR="91416" marT="45708" marB="45708"/>
                </a:tc>
                <a:extLst>
                  <a:ext uri="{0D108BD9-81ED-4DB2-BD59-A6C34878D82A}">
                    <a16:rowId xmlns:a16="http://schemas.microsoft.com/office/drawing/2014/main" val="10001"/>
                  </a:ext>
                </a:extLst>
              </a:tr>
              <a:tr h="700857">
                <a:tc>
                  <a:txBody>
                    <a:bodyPr/>
                    <a:lstStyle/>
                    <a:p>
                      <a:r>
                        <a:rPr lang="da-DK" sz="1200" dirty="0" err="1"/>
                        <a:t>Probable</a:t>
                      </a:r>
                      <a:r>
                        <a:rPr lang="da-DK" sz="1200" dirty="0"/>
                        <a:t>/</a:t>
                      </a:r>
                      <a:r>
                        <a:rPr lang="da-DK" sz="1200" dirty="0" err="1"/>
                        <a:t>Likely</a:t>
                      </a:r>
                      <a:endParaRPr lang="da-DK" sz="1200" dirty="0"/>
                    </a:p>
                  </a:txBody>
                  <a:tcPr marL="91416" marR="91416" marT="45708" marB="45708"/>
                </a:tc>
                <a:tc>
                  <a:txBody>
                    <a:bodyPr/>
                    <a:lstStyle/>
                    <a:p>
                      <a:r>
                        <a:rPr lang="da-DK" sz="1200" dirty="0"/>
                        <a:t>Understøttende fund/laboratorieresultater</a:t>
                      </a:r>
                    </a:p>
                    <a:p>
                      <a:r>
                        <a:rPr lang="da-DK" sz="1200" dirty="0"/>
                        <a:t>Plausibel tidsmæssig sammenhæng</a:t>
                      </a:r>
                      <a:endParaRPr lang="da-DK" sz="1200" baseline="0" dirty="0"/>
                    </a:p>
                    <a:p>
                      <a:r>
                        <a:rPr lang="da-DK" sz="1200" dirty="0"/>
                        <a:t>Skyldes</a:t>
                      </a:r>
                      <a:r>
                        <a:rPr lang="da-DK" sz="1200" baseline="0" dirty="0"/>
                        <a:t> højst sandsynligt ikke andre årsager</a:t>
                      </a:r>
                    </a:p>
                    <a:p>
                      <a:r>
                        <a:rPr lang="da-DK" sz="1200" baseline="0" dirty="0"/>
                        <a:t>Positiv </a:t>
                      </a:r>
                      <a:r>
                        <a:rPr lang="da-DK" sz="1200" baseline="0" dirty="0" err="1"/>
                        <a:t>dechallenge</a:t>
                      </a:r>
                      <a:endParaRPr lang="da-DK" sz="1200" dirty="0"/>
                    </a:p>
                  </a:txBody>
                  <a:tcPr marL="91416" marR="91416" marT="45708" marB="45708"/>
                </a:tc>
                <a:extLst>
                  <a:ext uri="{0D108BD9-81ED-4DB2-BD59-A6C34878D82A}">
                    <a16:rowId xmlns:a16="http://schemas.microsoft.com/office/drawing/2014/main" val="10002"/>
                  </a:ext>
                </a:extLst>
              </a:tr>
              <a:tr h="548497">
                <a:tc>
                  <a:txBody>
                    <a:bodyPr/>
                    <a:lstStyle/>
                    <a:p>
                      <a:r>
                        <a:rPr lang="da-DK" sz="1200" dirty="0" err="1"/>
                        <a:t>Possible</a:t>
                      </a:r>
                      <a:endParaRPr lang="da-DK" sz="1200" dirty="0"/>
                    </a:p>
                  </a:txBody>
                  <a:tcPr marL="91416" marR="91416" marT="45708" marB="45708"/>
                </a:tc>
                <a:tc>
                  <a:txBody>
                    <a:bodyPr/>
                    <a:lstStyle/>
                    <a:p>
                      <a:r>
                        <a:rPr lang="da-DK" sz="1200" dirty="0"/>
                        <a:t>Understøttende fund/laboratorieresultater</a:t>
                      </a:r>
                    </a:p>
                    <a:p>
                      <a:r>
                        <a:rPr lang="da-DK" sz="1200" dirty="0"/>
                        <a:t>Plausibel tidsmæssig sammenhæng</a:t>
                      </a:r>
                      <a:endParaRPr lang="da-DK" sz="1200" baseline="0" dirty="0"/>
                    </a:p>
                    <a:p>
                      <a:r>
                        <a:rPr lang="da-DK" sz="1200" dirty="0"/>
                        <a:t>Information om </a:t>
                      </a:r>
                      <a:r>
                        <a:rPr lang="da-DK" sz="1200" dirty="0" err="1"/>
                        <a:t>dechallenge</a:t>
                      </a:r>
                      <a:r>
                        <a:rPr lang="da-DK" sz="1200" baseline="0" dirty="0"/>
                        <a:t> mangler</a:t>
                      </a:r>
                      <a:endParaRPr lang="da-DK" sz="1200" dirty="0"/>
                    </a:p>
                  </a:txBody>
                  <a:tcPr marL="91416" marR="91416" marT="45708" marB="45708"/>
                </a:tc>
                <a:extLst>
                  <a:ext uri="{0D108BD9-81ED-4DB2-BD59-A6C34878D82A}">
                    <a16:rowId xmlns:a16="http://schemas.microsoft.com/office/drawing/2014/main" val="10003"/>
                  </a:ext>
                </a:extLst>
              </a:tr>
              <a:tr h="548497">
                <a:tc>
                  <a:txBody>
                    <a:bodyPr/>
                    <a:lstStyle/>
                    <a:p>
                      <a:r>
                        <a:rPr lang="da-DK" sz="1200" dirty="0" err="1"/>
                        <a:t>Unlikely</a:t>
                      </a:r>
                      <a:endParaRPr lang="da-DK"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Understøttende fund/laboratorieresultater</a:t>
                      </a:r>
                      <a:r>
                        <a:rPr lang="da-DK" sz="1200" baseline="0" dirty="0"/>
                        <a:t> </a:t>
                      </a:r>
                    </a:p>
                    <a:p>
                      <a:r>
                        <a:rPr lang="da-DK" sz="1200" baseline="0" dirty="0"/>
                        <a:t>En mindre sandsynlig, men ikke umulig </a:t>
                      </a:r>
                      <a:r>
                        <a:rPr lang="da-DK" sz="1200" dirty="0"/>
                        <a:t>tidsmæssig sammenhæng</a:t>
                      </a:r>
                      <a:endParaRPr lang="da-DK"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aseline="0" dirty="0"/>
                        <a:t>Anden sygdom/lægemiddel kan give en plausibel forklaring</a:t>
                      </a:r>
                      <a:endParaRPr lang="da-DK" sz="1200" dirty="0"/>
                    </a:p>
                  </a:txBody>
                  <a:tcPr marL="91416" marR="91416" marT="45708" marB="45708"/>
                </a:tc>
                <a:extLst>
                  <a:ext uri="{0D108BD9-81ED-4DB2-BD59-A6C34878D82A}">
                    <a16:rowId xmlns:a16="http://schemas.microsoft.com/office/drawing/2014/main" val="10004"/>
                  </a:ext>
                </a:extLst>
              </a:tr>
              <a:tr h="396137">
                <a:tc>
                  <a:txBody>
                    <a:bodyPr/>
                    <a:lstStyle/>
                    <a:p>
                      <a:r>
                        <a:rPr lang="da-DK" sz="1200" dirty="0" err="1"/>
                        <a:t>Unclassified</a:t>
                      </a:r>
                      <a:endParaRPr lang="da-DK"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Understøttende fund/laboratorieresultater</a:t>
                      </a:r>
                      <a:r>
                        <a:rPr lang="da-DK"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aseline="0" dirty="0"/>
                        <a:t>Mere data er nødvendig for vurdering</a:t>
                      </a:r>
                    </a:p>
                  </a:txBody>
                  <a:tcPr marL="91416" marR="91416" marT="45708" marB="45708"/>
                </a:tc>
                <a:extLst>
                  <a:ext uri="{0D108BD9-81ED-4DB2-BD59-A6C34878D82A}">
                    <a16:rowId xmlns:a16="http://schemas.microsoft.com/office/drawing/2014/main" val="10005"/>
                  </a:ext>
                </a:extLst>
              </a:tr>
              <a:tr h="370743">
                <a:tc>
                  <a:txBody>
                    <a:bodyPr/>
                    <a:lstStyle/>
                    <a:p>
                      <a:r>
                        <a:rPr lang="da-DK" sz="1200" dirty="0" err="1"/>
                        <a:t>Unclassifiable</a:t>
                      </a:r>
                      <a:endParaRPr lang="da-DK" sz="1200" dirty="0"/>
                    </a:p>
                  </a:txBody>
                  <a:tcPr marL="91416" marR="91416" marT="45708" marB="45708"/>
                </a:tc>
                <a:tc>
                  <a:txBody>
                    <a:bodyPr/>
                    <a:lstStyle/>
                    <a:p>
                      <a:r>
                        <a:rPr lang="da-DK" sz="1200" dirty="0"/>
                        <a:t>Der</a:t>
                      </a:r>
                      <a:r>
                        <a:rPr lang="da-DK" sz="1200" baseline="0" dirty="0"/>
                        <a:t> er en mistanke om en bivirkning, men insufficient information. </a:t>
                      </a:r>
                      <a:endParaRPr lang="da-DK" sz="1200" dirty="0"/>
                    </a:p>
                  </a:txBody>
                  <a:tcPr marL="91416" marR="91416" marT="45708" marB="45708"/>
                </a:tc>
                <a:extLst>
                  <a:ext uri="{0D108BD9-81ED-4DB2-BD59-A6C34878D82A}">
                    <a16:rowId xmlns:a16="http://schemas.microsoft.com/office/drawing/2014/main" val="10006"/>
                  </a:ext>
                </a:extLst>
              </a:tr>
            </a:tbl>
          </a:graphicData>
        </a:graphic>
      </p:graphicFrame>
      <p:sp>
        <p:nvSpPr>
          <p:cNvPr id="2" name="Ellipse 1"/>
          <p:cNvSpPr/>
          <p:nvPr/>
        </p:nvSpPr>
        <p:spPr>
          <a:xfrm>
            <a:off x="6291044" y="5025246"/>
            <a:ext cx="5206387" cy="1172353"/>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p>
        </p:txBody>
      </p:sp>
    </p:spTree>
    <p:extLst>
      <p:ext uri="{BB962C8B-B14F-4D97-AF65-F5344CB8AC3E}">
        <p14:creationId xmlns:p14="http://schemas.microsoft.com/office/powerpoint/2010/main" val="1625695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C09F883D-AC22-4C29-9B96-2E945DDF3A4B}"/>
              </a:ext>
            </a:extLst>
          </p:cNvPr>
          <p:cNvGraphicFramePr>
            <a:graphicFrameLocks noChangeAspect="1"/>
          </p:cNvGraphicFramePr>
          <p:nvPr>
            <p:custDataLst>
              <p:tags r:id="rId2"/>
            </p:custDataLst>
            <p:extLst>
              <p:ext uri="{D42A27DB-BD31-4B8C-83A1-F6EECF244321}">
                <p14:modId xmlns:p14="http://schemas.microsoft.com/office/powerpoint/2010/main" val="1729762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5" name="think-cell Slide" r:id="rId6" imgW="663" imgH="664" progId="TCLayout.ActiveDocument.1">
                  <p:embed/>
                </p:oleObj>
              </mc:Choice>
              <mc:Fallback>
                <p:oleObj name="think-cell Slide" r:id="rId6" imgW="663" imgH="66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B73F0A04-C4CB-40A6-B9A1-72AD5B0D58B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400" dirty="0">
              <a:latin typeface="Calibri Light" panose="020F0302020204030204" pitchFamily="34" charset="0"/>
              <a:ea typeface="+mj-ea"/>
              <a:cs typeface="+mj-cs"/>
              <a:sym typeface="Calibri Light" panose="020F0302020204030204" pitchFamily="34" charset="0"/>
            </a:endParaRPr>
          </a:p>
        </p:txBody>
      </p:sp>
      <p:sp>
        <p:nvSpPr>
          <p:cNvPr id="6" name="Titel 5"/>
          <p:cNvSpPr>
            <a:spLocks noGrp="1"/>
          </p:cNvSpPr>
          <p:nvPr>
            <p:ph type="title"/>
          </p:nvPr>
        </p:nvSpPr>
        <p:spPr>
          <a:xfrm>
            <a:off x="323766" y="284506"/>
            <a:ext cx="10515600" cy="1325563"/>
          </a:xfrm>
        </p:spPr>
        <p:txBody>
          <a:bodyPr/>
          <a:lstStyle/>
          <a:p>
            <a:r>
              <a:rPr lang="da-DK" dirty="0"/>
              <a:t>Kausalitetsvurdering med moderat mængde information</a:t>
            </a:r>
          </a:p>
        </p:txBody>
      </p:sp>
      <p:sp>
        <p:nvSpPr>
          <p:cNvPr id="4" name="Pladsholder til slidenummer 3"/>
          <p:cNvSpPr>
            <a:spLocks noGrp="1"/>
          </p:cNvSpPr>
          <p:nvPr>
            <p:ph type="sldNum" sz="quarter" idx="12"/>
          </p:nvPr>
        </p:nvSpPr>
        <p:spPr/>
        <p:txBody>
          <a:bodyPr/>
          <a:lstStyle/>
          <a:p>
            <a:fld id="{844601DB-ADF3-44C2-834B-2346477CC3E7}" type="slidenum">
              <a:rPr lang="da-DK" smtClean="0"/>
              <a:t>25</a:t>
            </a:fld>
            <a:endParaRPr lang="da-DK"/>
          </a:p>
        </p:txBody>
      </p:sp>
      <p:sp>
        <p:nvSpPr>
          <p:cNvPr id="7" name="Pladsholder til tekst 6"/>
          <p:cNvSpPr>
            <a:spLocks noGrp="1"/>
          </p:cNvSpPr>
          <p:nvPr>
            <p:ph type="body" sz="quarter" idx="13"/>
          </p:nvPr>
        </p:nvSpPr>
        <p:spPr>
          <a:xfrm>
            <a:off x="323766" y="1583687"/>
            <a:ext cx="5407632" cy="4354866"/>
          </a:xfrm>
        </p:spPr>
        <p:txBody>
          <a:bodyPr/>
          <a:lstStyle/>
          <a:p>
            <a:pPr marL="0" indent="-9522">
              <a:lnSpc>
                <a:spcPct val="100000"/>
              </a:lnSpc>
              <a:buNone/>
            </a:pPr>
            <a:r>
              <a:rPr lang="da-DK" sz="1600" dirty="0"/>
              <a:t>Patient: Kirsten, 35 år</a:t>
            </a:r>
          </a:p>
          <a:p>
            <a:pPr lvl="1">
              <a:lnSpc>
                <a:spcPct val="100000"/>
              </a:lnSpc>
            </a:pPr>
            <a:r>
              <a:rPr lang="da-DK" sz="1600" dirty="0"/>
              <a:t>Ingen anden sygdom</a:t>
            </a:r>
          </a:p>
          <a:p>
            <a:pPr marL="0" indent="0">
              <a:lnSpc>
                <a:spcPct val="100000"/>
              </a:lnSpc>
              <a:buNone/>
            </a:pPr>
            <a:r>
              <a:rPr lang="da-DK" sz="1600" dirty="0"/>
              <a:t>Lægemiddel: Medicin A</a:t>
            </a:r>
          </a:p>
          <a:p>
            <a:pPr lvl="1">
              <a:lnSpc>
                <a:spcPct val="100000"/>
              </a:lnSpc>
            </a:pPr>
            <a:r>
              <a:rPr lang="da-DK" sz="1600" dirty="0"/>
              <a:t>Start dato: 2. november 2019</a:t>
            </a:r>
          </a:p>
          <a:p>
            <a:pPr marL="0" indent="0">
              <a:lnSpc>
                <a:spcPct val="100000"/>
              </a:lnSpc>
              <a:buNone/>
            </a:pPr>
            <a:r>
              <a:rPr lang="da-DK" sz="1600" dirty="0"/>
              <a:t>Bivirkning: Nyrepåvirkning</a:t>
            </a:r>
          </a:p>
          <a:p>
            <a:pPr lvl="1">
              <a:lnSpc>
                <a:spcPct val="100000"/>
              </a:lnSpc>
            </a:pPr>
            <a:r>
              <a:rPr lang="da-DK" sz="1600" dirty="0"/>
              <a:t>Startdato: 6. november 2019</a:t>
            </a:r>
          </a:p>
          <a:p>
            <a:pPr marL="0" indent="0">
              <a:lnSpc>
                <a:spcPct val="100000"/>
              </a:lnSpc>
              <a:buNone/>
            </a:pPr>
            <a:r>
              <a:rPr lang="da-DK" sz="1600" dirty="0"/>
              <a:t>Indberetter: Hospitalslæge, Anders Andersen</a:t>
            </a:r>
          </a:p>
        </p:txBody>
      </p:sp>
      <p:graphicFrame>
        <p:nvGraphicFramePr>
          <p:cNvPr id="10" name="Tabel 9">
            <a:extLst>
              <a:ext uri="{FF2B5EF4-FFF2-40B4-BE49-F238E27FC236}">
                <a16:creationId xmlns:a16="http://schemas.microsoft.com/office/drawing/2014/main" id="{523FA883-2C1A-4F13-A529-6042A3C1C7E5}"/>
              </a:ext>
            </a:extLst>
          </p:cNvPr>
          <p:cNvGraphicFramePr>
            <a:graphicFrameLocks noGrp="1"/>
          </p:cNvGraphicFramePr>
          <p:nvPr>
            <p:extLst>
              <p:ext uri="{D42A27DB-BD31-4B8C-83A1-F6EECF244321}">
                <p14:modId xmlns:p14="http://schemas.microsoft.com/office/powerpoint/2010/main" val="4215642177"/>
              </p:ext>
            </p:extLst>
          </p:nvPr>
        </p:nvGraphicFramePr>
        <p:xfrm>
          <a:off x="6303744" y="1585492"/>
          <a:ext cx="5367354" cy="4480392"/>
        </p:xfrm>
        <a:graphic>
          <a:graphicData uri="http://schemas.openxmlformats.org/drawingml/2006/table">
            <a:tbl>
              <a:tblPr firstRow="1" bandRow="1">
                <a:tableStyleId>{21E4AEA4-8DFA-4A89-87EB-49C32662AFE0}</a:tableStyleId>
              </a:tblPr>
              <a:tblGrid>
                <a:gridCol w="1502406">
                  <a:extLst>
                    <a:ext uri="{9D8B030D-6E8A-4147-A177-3AD203B41FA5}">
                      <a16:colId xmlns:a16="http://schemas.microsoft.com/office/drawing/2014/main" val="20000"/>
                    </a:ext>
                  </a:extLst>
                </a:gridCol>
                <a:gridCol w="3864948">
                  <a:extLst>
                    <a:ext uri="{9D8B030D-6E8A-4147-A177-3AD203B41FA5}">
                      <a16:colId xmlns:a16="http://schemas.microsoft.com/office/drawing/2014/main" val="20001"/>
                    </a:ext>
                  </a:extLst>
                </a:gridCol>
              </a:tblGrid>
              <a:tr h="243777">
                <a:tc>
                  <a:txBody>
                    <a:bodyPr/>
                    <a:lstStyle/>
                    <a:p>
                      <a:r>
                        <a:rPr lang="da-DK" sz="1200" dirty="0"/>
                        <a:t>Kausalitetsvurdering</a:t>
                      </a:r>
                    </a:p>
                  </a:txBody>
                  <a:tcPr marL="91416" marR="91416" marT="45708" marB="45708"/>
                </a:tc>
                <a:tc>
                  <a:txBody>
                    <a:bodyPr/>
                    <a:lstStyle/>
                    <a:p>
                      <a:r>
                        <a:rPr lang="da-DK" sz="1200" dirty="0"/>
                        <a:t>Kriterier</a:t>
                      </a:r>
                    </a:p>
                  </a:txBody>
                  <a:tcPr marL="91416" marR="91416" marT="45708" marB="45708"/>
                </a:tc>
                <a:extLst>
                  <a:ext uri="{0D108BD9-81ED-4DB2-BD59-A6C34878D82A}">
                    <a16:rowId xmlns:a16="http://schemas.microsoft.com/office/drawing/2014/main" val="10000"/>
                  </a:ext>
                </a:extLst>
              </a:tr>
              <a:tr h="853218">
                <a:tc>
                  <a:txBody>
                    <a:bodyPr/>
                    <a:lstStyle/>
                    <a:p>
                      <a:r>
                        <a:rPr lang="da-DK" sz="1200" dirty="0" err="1"/>
                        <a:t>Certain</a:t>
                      </a:r>
                      <a:endParaRPr lang="da-DK" sz="1200" dirty="0"/>
                    </a:p>
                  </a:txBody>
                  <a:tcPr marL="91416" marR="91416" marT="45708" marB="45708"/>
                </a:tc>
                <a:tc>
                  <a:txBody>
                    <a:bodyPr/>
                    <a:lstStyle/>
                    <a:p>
                      <a:r>
                        <a:rPr lang="da-DK" sz="1200" dirty="0"/>
                        <a:t>Understøttende fund/laboratorieresultater</a:t>
                      </a:r>
                    </a:p>
                    <a:p>
                      <a:r>
                        <a:rPr lang="da-DK" sz="1200" dirty="0"/>
                        <a:t>Plausibel tidsmæssig sammenhæng</a:t>
                      </a:r>
                      <a:endParaRPr lang="da-DK" sz="1200" baseline="0" dirty="0"/>
                    </a:p>
                    <a:p>
                      <a:r>
                        <a:rPr lang="da-DK" sz="1200" baseline="0" dirty="0"/>
                        <a:t>Kan ikke forklares af andre sygdomme/lægemidler</a:t>
                      </a:r>
                    </a:p>
                    <a:p>
                      <a:r>
                        <a:rPr lang="da-DK" sz="1200" baseline="0" dirty="0"/>
                        <a:t>Positiv </a:t>
                      </a:r>
                      <a:r>
                        <a:rPr lang="da-DK" sz="1200" baseline="0" dirty="0" err="1"/>
                        <a:t>dechallenge</a:t>
                      </a:r>
                      <a:endParaRPr lang="da-DK" sz="1200" baseline="0" dirty="0"/>
                    </a:p>
                    <a:p>
                      <a:r>
                        <a:rPr lang="da-DK" sz="1200" baseline="0" dirty="0"/>
                        <a:t>Positiv </a:t>
                      </a:r>
                      <a:r>
                        <a:rPr lang="da-DK" sz="1200" baseline="0" dirty="0" err="1"/>
                        <a:t>rechallenge</a:t>
                      </a:r>
                      <a:endParaRPr lang="da-DK" sz="1200" baseline="0" dirty="0"/>
                    </a:p>
                  </a:txBody>
                  <a:tcPr marL="91416" marR="91416" marT="45708" marB="45708"/>
                </a:tc>
                <a:extLst>
                  <a:ext uri="{0D108BD9-81ED-4DB2-BD59-A6C34878D82A}">
                    <a16:rowId xmlns:a16="http://schemas.microsoft.com/office/drawing/2014/main" val="10001"/>
                  </a:ext>
                </a:extLst>
              </a:tr>
              <a:tr h="700857">
                <a:tc>
                  <a:txBody>
                    <a:bodyPr/>
                    <a:lstStyle/>
                    <a:p>
                      <a:r>
                        <a:rPr lang="da-DK" sz="1200" dirty="0" err="1"/>
                        <a:t>Probable</a:t>
                      </a:r>
                      <a:r>
                        <a:rPr lang="da-DK" sz="1200" dirty="0"/>
                        <a:t>/</a:t>
                      </a:r>
                      <a:r>
                        <a:rPr lang="da-DK" sz="1200" dirty="0" err="1"/>
                        <a:t>Likely</a:t>
                      </a:r>
                      <a:endParaRPr lang="da-DK" sz="1200" dirty="0"/>
                    </a:p>
                  </a:txBody>
                  <a:tcPr marL="91416" marR="91416" marT="45708" marB="45708"/>
                </a:tc>
                <a:tc>
                  <a:txBody>
                    <a:bodyPr/>
                    <a:lstStyle/>
                    <a:p>
                      <a:r>
                        <a:rPr lang="da-DK" sz="1200" dirty="0"/>
                        <a:t>Understøttende fund/laboratorieresultater</a:t>
                      </a:r>
                    </a:p>
                    <a:p>
                      <a:r>
                        <a:rPr lang="da-DK" sz="1200" dirty="0"/>
                        <a:t>Plausibel tidsmæssig sammenhæng</a:t>
                      </a:r>
                      <a:endParaRPr lang="da-DK" sz="1200" baseline="0" dirty="0"/>
                    </a:p>
                    <a:p>
                      <a:r>
                        <a:rPr lang="da-DK" sz="1200" dirty="0"/>
                        <a:t>Skyldes</a:t>
                      </a:r>
                      <a:r>
                        <a:rPr lang="da-DK" sz="1200" baseline="0" dirty="0"/>
                        <a:t> højst sandsynligt ikke andre årsager</a:t>
                      </a:r>
                    </a:p>
                    <a:p>
                      <a:r>
                        <a:rPr lang="da-DK" sz="1200" baseline="0" dirty="0"/>
                        <a:t>Positiv </a:t>
                      </a:r>
                      <a:r>
                        <a:rPr lang="da-DK" sz="1200" baseline="0" dirty="0" err="1"/>
                        <a:t>dechallenge</a:t>
                      </a:r>
                      <a:endParaRPr lang="da-DK" sz="1200" dirty="0"/>
                    </a:p>
                  </a:txBody>
                  <a:tcPr marL="91416" marR="91416" marT="45708" marB="45708"/>
                </a:tc>
                <a:extLst>
                  <a:ext uri="{0D108BD9-81ED-4DB2-BD59-A6C34878D82A}">
                    <a16:rowId xmlns:a16="http://schemas.microsoft.com/office/drawing/2014/main" val="10002"/>
                  </a:ext>
                </a:extLst>
              </a:tr>
              <a:tr h="548497">
                <a:tc>
                  <a:txBody>
                    <a:bodyPr/>
                    <a:lstStyle/>
                    <a:p>
                      <a:r>
                        <a:rPr lang="da-DK" sz="1200" dirty="0" err="1"/>
                        <a:t>Possible</a:t>
                      </a:r>
                      <a:endParaRPr lang="da-DK" sz="1200" dirty="0"/>
                    </a:p>
                  </a:txBody>
                  <a:tcPr marL="91416" marR="91416" marT="45708" marB="45708"/>
                </a:tc>
                <a:tc>
                  <a:txBody>
                    <a:bodyPr/>
                    <a:lstStyle/>
                    <a:p>
                      <a:r>
                        <a:rPr lang="da-DK" sz="1200" dirty="0"/>
                        <a:t>Understøttende fund/laboratorieresultater</a:t>
                      </a:r>
                    </a:p>
                    <a:p>
                      <a:r>
                        <a:rPr lang="da-DK" sz="1200" dirty="0"/>
                        <a:t>Plausibel tidsmæssig sammenhæng</a:t>
                      </a:r>
                      <a:endParaRPr lang="da-DK" sz="1200" baseline="0" dirty="0"/>
                    </a:p>
                    <a:p>
                      <a:r>
                        <a:rPr lang="da-DK" sz="1200" dirty="0"/>
                        <a:t>Information om </a:t>
                      </a:r>
                      <a:r>
                        <a:rPr lang="da-DK" sz="1200" dirty="0" err="1"/>
                        <a:t>dechallenge</a:t>
                      </a:r>
                      <a:r>
                        <a:rPr lang="da-DK" sz="1200" baseline="0" dirty="0"/>
                        <a:t> mangler</a:t>
                      </a:r>
                      <a:endParaRPr lang="da-DK" sz="1200" dirty="0"/>
                    </a:p>
                  </a:txBody>
                  <a:tcPr marL="91416" marR="91416" marT="45708" marB="45708"/>
                </a:tc>
                <a:extLst>
                  <a:ext uri="{0D108BD9-81ED-4DB2-BD59-A6C34878D82A}">
                    <a16:rowId xmlns:a16="http://schemas.microsoft.com/office/drawing/2014/main" val="10003"/>
                  </a:ext>
                </a:extLst>
              </a:tr>
              <a:tr h="548497">
                <a:tc>
                  <a:txBody>
                    <a:bodyPr/>
                    <a:lstStyle/>
                    <a:p>
                      <a:r>
                        <a:rPr lang="da-DK" sz="1200" dirty="0" err="1"/>
                        <a:t>Unlikely</a:t>
                      </a:r>
                      <a:endParaRPr lang="da-DK"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Understøttende fund/laboratorieresultater</a:t>
                      </a:r>
                      <a:r>
                        <a:rPr lang="da-DK" sz="1200" baseline="0" dirty="0"/>
                        <a:t> </a:t>
                      </a:r>
                    </a:p>
                    <a:p>
                      <a:r>
                        <a:rPr lang="da-DK" sz="1200" baseline="0" dirty="0"/>
                        <a:t>En mindre sandsynlig, men ikke umulig </a:t>
                      </a:r>
                      <a:r>
                        <a:rPr lang="da-DK" sz="1200" dirty="0"/>
                        <a:t>tidsmæssig sammenhæng</a:t>
                      </a:r>
                      <a:endParaRPr lang="da-DK"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aseline="0" dirty="0"/>
                        <a:t>Anden sygdom/lægemiddel kan give en plausibel forklaring</a:t>
                      </a:r>
                      <a:endParaRPr lang="da-DK" sz="1200" dirty="0"/>
                    </a:p>
                  </a:txBody>
                  <a:tcPr marL="91416" marR="91416" marT="45708" marB="45708"/>
                </a:tc>
                <a:extLst>
                  <a:ext uri="{0D108BD9-81ED-4DB2-BD59-A6C34878D82A}">
                    <a16:rowId xmlns:a16="http://schemas.microsoft.com/office/drawing/2014/main" val="10004"/>
                  </a:ext>
                </a:extLst>
              </a:tr>
              <a:tr h="396137">
                <a:tc>
                  <a:txBody>
                    <a:bodyPr/>
                    <a:lstStyle/>
                    <a:p>
                      <a:r>
                        <a:rPr lang="da-DK" sz="1200" dirty="0" err="1"/>
                        <a:t>Unclassified</a:t>
                      </a:r>
                      <a:endParaRPr lang="da-DK"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Understøttende fund/laboratorieresultater</a:t>
                      </a:r>
                      <a:r>
                        <a:rPr lang="da-DK"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aseline="0" dirty="0"/>
                        <a:t>Mere data er nødvendig for vurdering</a:t>
                      </a:r>
                    </a:p>
                  </a:txBody>
                  <a:tcPr marL="91416" marR="91416" marT="45708" marB="45708"/>
                </a:tc>
                <a:extLst>
                  <a:ext uri="{0D108BD9-81ED-4DB2-BD59-A6C34878D82A}">
                    <a16:rowId xmlns:a16="http://schemas.microsoft.com/office/drawing/2014/main" val="10005"/>
                  </a:ext>
                </a:extLst>
              </a:tr>
              <a:tr h="370743">
                <a:tc>
                  <a:txBody>
                    <a:bodyPr/>
                    <a:lstStyle/>
                    <a:p>
                      <a:r>
                        <a:rPr lang="da-DK" sz="1200" dirty="0" err="1"/>
                        <a:t>Unclassifiable</a:t>
                      </a:r>
                      <a:endParaRPr lang="da-DK" sz="1200" dirty="0"/>
                    </a:p>
                  </a:txBody>
                  <a:tcPr marL="91416" marR="91416" marT="45708" marB="45708"/>
                </a:tc>
                <a:tc>
                  <a:txBody>
                    <a:bodyPr/>
                    <a:lstStyle/>
                    <a:p>
                      <a:r>
                        <a:rPr lang="da-DK" sz="1200" dirty="0"/>
                        <a:t>Der</a:t>
                      </a:r>
                      <a:r>
                        <a:rPr lang="da-DK" sz="1200" baseline="0" dirty="0"/>
                        <a:t> er en mistanke om en bivirkning, men insufficient information. </a:t>
                      </a:r>
                      <a:endParaRPr lang="da-DK" sz="1200" dirty="0"/>
                    </a:p>
                  </a:txBody>
                  <a:tcPr marL="91416" marR="91416" marT="45708" marB="45708"/>
                </a:tc>
                <a:extLst>
                  <a:ext uri="{0D108BD9-81ED-4DB2-BD59-A6C34878D82A}">
                    <a16:rowId xmlns:a16="http://schemas.microsoft.com/office/drawing/2014/main" val="10006"/>
                  </a:ext>
                </a:extLst>
              </a:tr>
            </a:tbl>
          </a:graphicData>
        </a:graphic>
      </p:graphicFrame>
      <p:sp>
        <p:nvSpPr>
          <p:cNvPr id="2" name="Ellipse 1"/>
          <p:cNvSpPr/>
          <p:nvPr/>
        </p:nvSpPr>
        <p:spPr>
          <a:xfrm>
            <a:off x="6073252" y="3606800"/>
            <a:ext cx="5794982" cy="7493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p>
        </p:txBody>
      </p:sp>
    </p:spTree>
    <p:extLst>
      <p:ext uri="{BB962C8B-B14F-4D97-AF65-F5344CB8AC3E}">
        <p14:creationId xmlns:p14="http://schemas.microsoft.com/office/powerpoint/2010/main" val="141866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7C45E108-011F-4E50-AE7F-2281B076E5F3}"/>
              </a:ext>
            </a:extLst>
          </p:cNvPr>
          <p:cNvGraphicFramePr>
            <a:graphicFrameLocks noChangeAspect="1"/>
          </p:cNvGraphicFramePr>
          <p:nvPr>
            <p:custDataLst>
              <p:tags r:id="rId2"/>
            </p:custDataLst>
            <p:extLst>
              <p:ext uri="{D42A27DB-BD31-4B8C-83A1-F6EECF244321}">
                <p14:modId xmlns:p14="http://schemas.microsoft.com/office/powerpoint/2010/main" val="2976043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0" name="think-cell Slide" r:id="rId6" imgW="663" imgH="664" progId="TCLayout.ActiveDocument.1">
                  <p:embed/>
                </p:oleObj>
              </mc:Choice>
              <mc:Fallback>
                <p:oleObj name="think-cell Slide" r:id="rId6" imgW="663" imgH="66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B72E870F-C51F-4D54-8196-5A325C34FDC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400" dirty="0">
              <a:latin typeface="Calibri Light" panose="020F0302020204030204" pitchFamily="34" charset="0"/>
              <a:ea typeface="+mj-ea"/>
              <a:cs typeface="+mj-cs"/>
              <a:sym typeface="Calibri Light" panose="020F0302020204030204" pitchFamily="34" charset="0"/>
            </a:endParaRPr>
          </a:p>
        </p:txBody>
      </p:sp>
      <p:sp>
        <p:nvSpPr>
          <p:cNvPr id="6" name="Titel 5"/>
          <p:cNvSpPr>
            <a:spLocks noGrp="1"/>
          </p:cNvSpPr>
          <p:nvPr>
            <p:ph type="title"/>
          </p:nvPr>
        </p:nvSpPr>
        <p:spPr>
          <a:xfrm>
            <a:off x="323766" y="357425"/>
            <a:ext cx="10515600" cy="1325563"/>
          </a:xfrm>
        </p:spPr>
        <p:txBody>
          <a:bodyPr/>
          <a:lstStyle/>
          <a:p>
            <a:r>
              <a:rPr lang="da-DK" dirty="0"/>
              <a:t>Kausalitetsvurdering ved høj grad af information</a:t>
            </a:r>
          </a:p>
        </p:txBody>
      </p:sp>
      <p:sp>
        <p:nvSpPr>
          <p:cNvPr id="4" name="Pladsholder til slidenummer 3"/>
          <p:cNvSpPr>
            <a:spLocks noGrp="1"/>
          </p:cNvSpPr>
          <p:nvPr>
            <p:ph type="sldNum" sz="quarter" idx="12"/>
          </p:nvPr>
        </p:nvSpPr>
        <p:spPr/>
        <p:txBody>
          <a:bodyPr/>
          <a:lstStyle/>
          <a:p>
            <a:fld id="{844601DB-ADF3-44C2-834B-2346477CC3E7}" type="slidenum">
              <a:rPr lang="da-DK" smtClean="0"/>
              <a:t>26</a:t>
            </a:fld>
            <a:endParaRPr lang="da-DK"/>
          </a:p>
        </p:txBody>
      </p:sp>
      <p:sp>
        <p:nvSpPr>
          <p:cNvPr id="7" name="Pladsholder til tekst 6"/>
          <p:cNvSpPr>
            <a:spLocks noGrp="1"/>
          </p:cNvSpPr>
          <p:nvPr>
            <p:ph type="body" sz="quarter" idx="13"/>
          </p:nvPr>
        </p:nvSpPr>
        <p:spPr>
          <a:xfrm>
            <a:off x="323766" y="1583687"/>
            <a:ext cx="5415582" cy="4354866"/>
          </a:xfrm>
        </p:spPr>
        <p:txBody>
          <a:bodyPr>
            <a:normAutofit fontScale="92500"/>
          </a:bodyPr>
          <a:lstStyle/>
          <a:p>
            <a:pPr marL="0" indent="-9522">
              <a:lnSpc>
                <a:spcPct val="100000"/>
              </a:lnSpc>
              <a:buNone/>
            </a:pPr>
            <a:r>
              <a:rPr lang="da-DK" sz="1400" dirty="0"/>
              <a:t>Patient: Kirsten, 35 år.</a:t>
            </a:r>
          </a:p>
          <a:p>
            <a:pPr lvl="2">
              <a:lnSpc>
                <a:spcPct val="100000"/>
              </a:lnSpc>
            </a:pPr>
            <a:r>
              <a:rPr lang="da-DK" sz="1400" dirty="0"/>
              <a:t>Ingen anden sygdom. Nyrestatus undersøgt forud for medicinering. Normale værdier</a:t>
            </a:r>
          </a:p>
          <a:p>
            <a:pPr lvl="2">
              <a:lnSpc>
                <a:spcPct val="100000"/>
              </a:lnSpc>
            </a:pPr>
            <a:r>
              <a:rPr lang="da-DK" sz="1400" dirty="0"/>
              <a:t>Ingen historik om nyresygdomme i familien</a:t>
            </a:r>
          </a:p>
          <a:p>
            <a:pPr lvl="2">
              <a:lnSpc>
                <a:spcPct val="100000"/>
              </a:lnSpc>
            </a:pPr>
            <a:r>
              <a:rPr lang="da-DK" sz="1400" dirty="0"/>
              <a:t>Indikation: Høfeber</a:t>
            </a:r>
          </a:p>
          <a:p>
            <a:pPr marL="0" indent="0">
              <a:lnSpc>
                <a:spcPct val="100000"/>
              </a:lnSpc>
              <a:buNone/>
            </a:pPr>
            <a:r>
              <a:rPr lang="da-DK" sz="1400" dirty="0"/>
              <a:t>Lægemiddel: Medicin A</a:t>
            </a:r>
          </a:p>
          <a:p>
            <a:pPr lvl="2">
              <a:lnSpc>
                <a:spcPct val="100000"/>
              </a:lnSpc>
            </a:pPr>
            <a:r>
              <a:rPr lang="da-DK" sz="1400" dirty="0"/>
              <a:t>Startdato 2. november 2019</a:t>
            </a:r>
          </a:p>
          <a:p>
            <a:pPr lvl="2">
              <a:lnSpc>
                <a:spcPct val="100000"/>
              </a:lnSpc>
            </a:pPr>
            <a:r>
              <a:rPr lang="da-DK" sz="1400" dirty="0"/>
              <a:t>Ingen andre lægemidler taget i perioden</a:t>
            </a:r>
          </a:p>
          <a:p>
            <a:pPr marL="0" indent="-9522">
              <a:lnSpc>
                <a:spcPct val="100000"/>
              </a:lnSpc>
              <a:buNone/>
            </a:pPr>
            <a:r>
              <a:rPr lang="da-DK" sz="1400" dirty="0"/>
              <a:t>Bivirkning: Nyrepåvirkning i form af </a:t>
            </a:r>
            <a:r>
              <a:rPr lang="da-DK" sz="1400" dirty="0" err="1"/>
              <a:t>prerenalt</a:t>
            </a:r>
            <a:r>
              <a:rPr lang="da-DK" sz="1400" dirty="0"/>
              <a:t> nyresvigt med forhøjede nyreværdier</a:t>
            </a:r>
          </a:p>
          <a:p>
            <a:pPr lvl="2">
              <a:lnSpc>
                <a:spcPct val="100000"/>
              </a:lnSpc>
            </a:pPr>
            <a:r>
              <a:rPr lang="da-DK" sz="1400" dirty="0"/>
              <a:t>Startdato 6. november</a:t>
            </a:r>
          </a:p>
          <a:p>
            <a:pPr lvl="2">
              <a:lnSpc>
                <a:spcPct val="100000"/>
              </a:lnSpc>
            </a:pPr>
            <a:r>
              <a:rPr lang="da-DK" sz="1400" dirty="0"/>
              <a:t>Returnering til normale værdier ved </a:t>
            </a:r>
            <a:r>
              <a:rPr lang="da-DK" sz="1400" dirty="0" err="1"/>
              <a:t>seponering</a:t>
            </a:r>
            <a:r>
              <a:rPr lang="da-DK" sz="1400" dirty="0"/>
              <a:t> af lægemidlet (</a:t>
            </a:r>
            <a:r>
              <a:rPr lang="da-DK" sz="1400" dirty="0" err="1"/>
              <a:t>dechallange</a:t>
            </a:r>
            <a:r>
              <a:rPr lang="da-DK" sz="1400" dirty="0"/>
              <a:t>)</a:t>
            </a:r>
          </a:p>
          <a:p>
            <a:pPr lvl="3">
              <a:lnSpc>
                <a:spcPct val="100000"/>
              </a:lnSpc>
            </a:pPr>
            <a:r>
              <a:rPr lang="da-DK" sz="1400" dirty="0"/>
              <a:t>Man prøvede faktisk at give kvinden medicinen igen den 20. november, dog i mindre dosis. Her så man få dage efter en stigning i værdierne igen (</a:t>
            </a:r>
            <a:r>
              <a:rPr lang="da-DK" sz="1400" dirty="0" err="1"/>
              <a:t>rechallange</a:t>
            </a:r>
            <a:r>
              <a:rPr lang="da-DK" sz="1400" dirty="0"/>
              <a:t>)</a:t>
            </a:r>
          </a:p>
          <a:p>
            <a:pPr marL="0" indent="-9522">
              <a:lnSpc>
                <a:spcPct val="100000"/>
              </a:lnSpc>
              <a:buNone/>
            </a:pPr>
            <a:r>
              <a:rPr lang="da-DK" sz="1400" dirty="0"/>
              <a:t>Indberetter: Hospitalslæge, Anders Andersen</a:t>
            </a:r>
          </a:p>
        </p:txBody>
      </p:sp>
      <p:graphicFrame>
        <p:nvGraphicFramePr>
          <p:cNvPr id="10" name="Tabel 9">
            <a:extLst>
              <a:ext uri="{FF2B5EF4-FFF2-40B4-BE49-F238E27FC236}">
                <a16:creationId xmlns:a16="http://schemas.microsoft.com/office/drawing/2014/main" id="{5673A7A9-4EF2-459A-91F4-5EC2FDFD0CE9}"/>
              </a:ext>
            </a:extLst>
          </p:cNvPr>
          <p:cNvGraphicFramePr>
            <a:graphicFrameLocks noGrp="1"/>
          </p:cNvGraphicFramePr>
          <p:nvPr>
            <p:extLst>
              <p:ext uri="{D42A27DB-BD31-4B8C-83A1-F6EECF244321}">
                <p14:modId xmlns:p14="http://schemas.microsoft.com/office/powerpoint/2010/main" val="4215642177"/>
              </p:ext>
            </p:extLst>
          </p:nvPr>
        </p:nvGraphicFramePr>
        <p:xfrm>
          <a:off x="6303744" y="1585492"/>
          <a:ext cx="5367354" cy="4480392"/>
        </p:xfrm>
        <a:graphic>
          <a:graphicData uri="http://schemas.openxmlformats.org/drawingml/2006/table">
            <a:tbl>
              <a:tblPr firstRow="1" bandRow="1">
                <a:tableStyleId>{21E4AEA4-8DFA-4A89-87EB-49C32662AFE0}</a:tableStyleId>
              </a:tblPr>
              <a:tblGrid>
                <a:gridCol w="1502406">
                  <a:extLst>
                    <a:ext uri="{9D8B030D-6E8A-4147-A177-3AD203B41FA5}">
                      <a16:colId xmlns:a16="http://schemas.microsoft.com/office/drawing/2014/main" val="20000"/>
                    </a:ext>
                  </a:extLst>
                </a:gridCol>
                <a:gridCol w="3864948">
                  <a:extLst>
                    <a:ext uri="{9D8B030D-6E8A-4147-A177-3AD203B41FA5}">
                      <a16:colId xmlns:a16="http://schemas.microsoft.com/office/drawing/2014/main" val="20001"/>
                    </a:ext>
                  </a:extLst>
                </a:gridCol>
              </a:tblGrid>
              <a:tr h="243777">
                <a:tc>
                  <a:txBody>
                    <a:bodyPr/>
                    <a:lstStyle/>
                    <a:p>
                      <a:r>
                        <a:rPr lang="da-DK" sz="1200" dirty="0"/>
                        <a:t>Kausalitetsvurdering</a:t>
                      </a:r>
                    </a:p>
                  </a:txBody>
                  <a:tcPr marL="91416" marR="91416" marT="45708" marB="45708"/>
                </a:tc>
                <a:tc>
                  <a:txBody>
                    <a:bodyPr/>
                    <a:lstStyle/>
                    <a:p>
                      <a:r>
                        <a:rPr lang="da-DK" sz="1200" dirty="0"/>
                        <a:t>Kriterier</a:t>
                      </a:r>
                    </a:p>
                  </a:txBody>
                  <a:tcPr marL="91416" marR="91416" marT="45708" marB="45708"/>
                </a:tc>
                <a:extLst>
                  <a:ext uri="{0D108BD9-81ED-4DB2-BD59-A6C34878D82A}">
                    <a16:rowId xmlns:a16="http://schemas.microsoft.com/office/drawing/2014/main" val="10000"/>
                  </a:ext>
                </a:extLst>
              </a:tr>
              <a:tr h="853218">
                <a:tc>
                  <a:txBody>
                    <a:bodyPr/>
                    <a:lstStyle/>
                    <a:p>
                      <a:r>
                        <a:rPr lang="da-DK" sz="1200" dirty="0" err="1"/>
                        <a:t>Certain</a:t>
                      </a:r>
                      <a:endParaRPr lang="da-DK" sz="1200" dirty="0"/>
                    </a:p>
                  </a:txBody>
                  <a:tcPr marL="91416" marR="91416" marT="45708" marB="45708"/>
                </a:tc>
                <a:tc>
                  <a:txBody>
                    <a:bodyPr/>
                    <a:lstStyle/>
                    <a:p>
                      <a:r>
                        <a:rPr lang="da-DK" sz="1200" dirty="0"/>
                        <a:t>Understøttende fund/laboratorieresultater</a:t>
                      </a:r>
                    </a:p>
                    <a:p>
                      <a:r>
                        <a:rPr lang="da-DK" sz="1200" dirty="0"/>
                        <a:t>Plausibel tidsmæssig sammenhæng</a:t>
                      </a:r>
                      <a:endParaRPr lang="da-DK" sz="1200" baseline="0" dirty="0"/>
                    </a:p>
                    <a:p>
                      <a:r>
                        <a:rPr lang="da-DK" sz="1200" baseline="0" dirty="0"/>
                        <a:t>Kan ikke forklares af andre sygdomme/lægemidler</a:t>
                      </a:r>
                    </a:p>
                    <a:p>
                      <a:r>
                        <a:rPr lang="da-DK" sz="1200" baseline="0" dirty="0"/>
                        <a:t>Positiv </a:t>
                      </a:r>
                      <a:r>
                        <a:rPr lang="da-DK" sz="1200" baseline="0" dirty="0" err="1"/>
                        <a:t>dechallenge</a:t>
                      </a:r>
                      <a:endParaRPr lang="da-DK" sz="1200" baseline="0" dirty="0"/>
                    </a:p>
                    <a:p>
                      <a:r>
                        <a:rPr lang="da-DK" sz="1200" baseline="0" dirty="0"/>
                        <a:t>Positiv </a:t>
                      </a:r>
                      <a:r>
                        <a:rPr lang="da-DK" sz="1200" baseline="0" dirty="0" err="1"/>
                        <a:t>rechallenge</a:t>
                      </a:r>
                      <a:endParaRPr lang="da-DK" sz="1200" baseline="0" dirty="0"/>
                    </a:p>
                  </a:txBody>
                  <a:tcPr marL="91416" marR="91416" marT="45708" marB="45708"/>
                </a:tc>
                <a:extLst>
                  <a:ext uri="{0D108BD9-81ED-4DB2-BD59-A6C34878D82A}">
                    <a16:rowId xmlns:a16="http://schemas.microsoft.com/office/drawing/2014/main" val="10001"/>
                  </a:ext>
                </a:extLst>
              </a:tr>
              <a:tr h="700857">
                <a:tc>
                  <a:txBody>
                    <a:bodyPr/>
                    <a:lstStyle/>
                    <a:p>
                      <a:r>
                        <a:rPr lang="da-DK" sz="1200" dirty="0" err="1"/>
                        <a:t>Probable</a:t>
                      </a:r>
                      <a:r>
                        <a:rPr lang="da-DK" sz="1200" dirty="0"/>
                        <a:t>/</a:t>
                      </a:r>
                      <a:r>
                        <a:rPr lang="da-DK" sz="1200" dirty="0" err="1"/>
                        <a:t>Likely</a:t>
                      </a:r>
                      <a:endParaRPr lang="da-DK" sz="1200" dirty="0"/>
                    </a:p>
                  </a:txBody>
                  <a:tcPr marL="91416" marR="91416" marT="45708" marB="45708"/>
                </a:tc>
                <a:tc>
                  <a:txBody>
                    <a:bodyPr/>
                    <a:lstStyle/>
                    <a:p>
                      <a:r>
                        <a:rPr lang="da-DK" sz="1200" dirty="0"/>
                        <a:t>Understøttende fund/laboratorieresultater</a:t>
                      </a:r>
                    </a:p>
                    <a:p>
                      <a:r>
                        <a:rPr lang="da-DK" sz="1200" dirty="0"/>
                        <a:t>Plausibel tidsmæssig sammenhæng</a:t>
                      </a:r>
                      <a:endParaRPr lang="da-DK" sz="1200" baseline="0" dirty="0"/>
                    </a:p>
                    <a:p>
                      <a:r>
                        <a:rPr lang="da-DK" sz="1200" dirty="0"/>
                        <a:t>Skyldes</a:t>
                      </a:r>
                      <a:r>
                        <a:rPr lang="da-DK" sz="1200" baseline="0" dirty="0"/>
                        <a:t> højst sandsynligt ikke andre årsager</a:t>
                      </a:r>
                    </a:p>
                    <a:p>
                      <a:r>
                        <a:rPr lang="da-DK" sz="1200" baseline="0" dirty="0"/>
                        <a:t>Positiv </a:t>
                      </a:r>
                      <a:r>
                        <a:rPr lang="da-DK" sz="1200" baseline="0" dirty="0" err="1"/>
                        <a:t>dechallenge</a:t>
                      </a:r>
                      <a:endParaRPr lang="da-DK" sz="1200" dirty="0"/>
                    </a:p>
                  </a:txBody>
                  <a:tcPr marL="91416" marR="91416" marT="45708" marB="45708"/>
                </a:tc>
                <a:extLst>
                  <a:ext uri="{0D108BD9-81ED-4DB2-BD59-A6C34878D82A}">
                    <a16:rowId xmlns:a16="http://schemas.microsoft.com/office/drawing/2014/main" val="10002"/>
                  </a:ext>
                </a:extLst>
              </a:tr>
              <a:tr h="548497">
                <a:tc>
                  <a:txBody>
                    <a:bodyPr/>
                    <a:lstStyle/>
                    <a:p>
                      <a:r>
                        <a:rPr lang="da-DK" sz="1200" dirty="0" err="1"/>
                        <a:t>Possible</a:t>
                      </a:r>
                      <a:endParaRPr lang="da-DK" sz="1200" dirty="0"/>
                    </a:p>
                  </a:txBody>
                  <a:tcPr marL="91416" marR="91416" marT="45708" marB="45708"/>
                </a:tc>
                <a:tc>
                  <a:txBody>
                    <a:bodyPr/>
                    <a:lstStyle/>
                    <a:p>
                      <a:r>
                        <a:rPr lang="da-DK" sz="1200" dirty="0"/>
                        <a:t>Understøttende fund/laboratorieresultater</a:t>
                      </a:r>
                    </a:p>
                    <a:p>
                      <a:r>
                        <a:rPr lang="da-DK" sz="1200" dirty="0"/>
                        <a:t>Plausibel tidsmæssig sammenhæng</a:t>
                      </a:r>
                      <a:endParaRPr lang="da-DK" sz="1200" baseline="0" dirty="0"/>
                    </a:p>
                    <a:p>
                      <a:r>
                        <a:rPr lang="da-DK" sz="1200" dirty="0"/>
                        <a:t>Information om </a:t>
                      </a:r>
                      <a:r>
                        <a:rPr lang="da-DK" sz="1200" dirty="0" err="1"/>
                        <a:t>dechallenge</a:t>
                      </a:r>
                      <a:r>
                        <a:rPr lang="da-DK" sz="1200" baseline="0" dirty="0"/>
                        <a:t> mangler</a:t>
                      </a:r>
                      <a:endParaRPr lang="da-DK" sz="1200" dirty="0"/>
                    </a:p>
                  </a:txBody>
                  <a:tcPr marL="91416" marR="91416" marT="45708" marB="45708"/>
                </a:tc>
                <a:extLst>
                  <a:ext uri="{0D108BD9-81ED-4DB2-BD59-A6C34878D82A}">
                    <a16:rowId xmlns:a16="http://schemas.microsoft.com/office/drawing/2014/main" val="10003"/>
                  </a:ext>
                </a:extLst>
              </a:tr>
              <a:tr h="548497">
                <a:tc>
                  <a:txBody>
                    <a:bodyPr/>
                    <a:lstStyle/>
                    <a:p>
                      <a:r>
                        <a:rPr lang="da-DK" sz="1200" dirty="0" err="1"/>
                        <a:t>Unlikely</a:t>
                      </a:r>
                      <a:endParaRPr lang="da-DK"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Understøttende fund/laboratorieresultater</a:t>
                      </a:r>
                      <a:r>
                        <a:rPr lang="da-DK" sz="1200" baseline="0" dirty="0"/>
                        <a:t> </a:t>
                      </a:r>
                    </a:p>
                    <a:p>
                      <a:r>
                        <a:rPr lang="da-DK" sz="1200" baseline="0" dirty="0"/>
                        <a:t>En mindre sandsynlig, men ikke umulig </a:t>
                      </a:r>
                      <a:r>
                        <a:rPr lang="da-DK" sz="1200" dirty="0"/>
                        <a:t>tidsmæssig sammenhæng</a:t>
                      </a:r>
                      <a:endParaRPr lang="da-DK"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aseline="0" dirty="0"/>
                        <a:t>Anden sygdom/lægemiddel kan give en plausibel forklaring</a:t>
                      </a:r>
                      <a:endParaRPr lang="da-DK" sz="1200" dirty="0"/>
                    </a:p>
                  </a:txBody>
                  <a:tcPr marL="91416" marR="91416" marT="45708" marB="45708"/>
                </a:tc>
                <a:extLst>
                  <a:ext uri="{0D108BD9-81ED-4DB2-BD59-A6C34878D82A}">
                    <a16:rowId xmlns:a16="http://schemas.microsoft.com/office/drawing/2014/main" val="10004"/>
                  </a:ext>
                </a:extLst>
              </a:tr>
              <a:tr h="396137">
                <a:tc>
                  <a:txBody>
                    <a:bodyPr/>
                    <a:lstStyle/>
                    <a:p>
                      <a:r>
                        <a:rPr lang="da-DK" sz="1200" dirty="0" err="1"/>
                        <a:t>Unclassified</a:t>
                      </a:r>
                      <a:endParaRPr lang="da-DK" sz="1200" dirty="0"/>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Understøttende fund/laboratorieresultater</a:t>
                      </a:r>
                      <a:r>
                        <a:rPr lang="da-DK"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aseline="0" dirty="0"/>
                        <a:t>Mere data er nødvendig for vurdering</a:t>
                      </a:r>
                    </a:p>
                  </a:txBody>
                  <a:tcPr marL="91416" marR="91416" marT="45708" marB="45708"/>
                </a:tc>
                <a:extLst>
                  <a:ext uri="{0D108BD9-81ED-4DB2-BD59-A6C34878D82A}">
                    <a16:rowId xmlns:a16="http://schemas.microsoft.com/office/drawing/2014/main" val="10005"/>
                  </a:ext>
                </a:extLst>
              </a:tr>
              <a:tr h="370743">
                <a:tc>
                  <a:txBody>
                    <a:bodyPr/>
                    <a:lstStyle/>
                    <a:p>
                      <a:r>
                        <a:rPr lang="da-DK" sz="1200" dirty="0" err="1"/>
                        <a:t>Unclassifiable</a:t>
                      </a:r>
                      <a:endParaRPr lang="da-DK" sz="1200" dirty="0"/>
                    </a:p>
                  </a:txBody>
                  <a:tcPr marL="91416" marR="91416" marT="45708" marB="45708"/>
                </a:tc>
                <a:tc>
                  <a:txBody>
                    <a:bodyPr/>
                    <a:lstStyle/>
                    <a:p>
                      <a:r>
                        <a:rPr lang="da-DK" sz="1200" dirty="0"/>
                        <a:t>Der</a:t>
                      </a:r>
                      <a:r>
                        <a:rPr lang="da-DK" sz="1200" baseline="0" dirty="0"/>
                        <a:t> er en mistanke om en bivirkning, men insufficient information. </a:t>
                      </a:r>
                      <a:endParaRPr lang="da-DK" sz="1200" dirty="0"/>
                    </a:p>
                  </a:txBody>
                  <a:tcPr marL="91416" marR="91416" marT="45708" marB="45708"/>
                </a:tc>
                <a:extLst>
                  <a:ext uri="{0D108BD9-81ED-4DB2-BD59-A6C34878D82A}">
                    <a16:rowId xmlns:a16="http://schemas.microsoft.com/office/drawing/2014/main" val="10006"/>
                  </a:ext>
                </a:extLst>
              </a:tr>
            </a:tbl>
          </a:graphicData>
        </a:graphic>
      </p:graphicFrame>
      <p:sp>
        <p:nvSpPr>
          <p:cNvPr id="2" name="Ellipse 1"/>
          <p:cNvSpPr/>
          <p:nvPr/>
        </p:nvSpPr>
        <p:spPr>
          <a:xfrm>
            <a:off x="6066712" y="1682988"/>
            <a:ext cx="6025158" cy="114270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p>
        </p:txBody>
      </p:sp>
    </p:spTree>
    <p:extLst>
      <p:ext uri="{BB962C8B-B14F-4D97-AF65-F5344CB8AC3E}">
        <p14:creationId xmlns:p14="http://schemas.microsoft.com/office/powerpoint/2010/main" val="363851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F732421-9D13-4361-961B-529343D1091C}"/>
              </a:ext>
            </a:extLst>
          </p:cNvPr>
          <p:cNvGraphicFramePr>
            <a:graphicFrameLocks noChangeAspect="1"/>
          </p:cNvGraphicFramePr>
          <p:nvPr>
            <p:custDataLst>
              <p:tags r:id="rId2"/>
            </p:custDataLst>
            <p:extLst>
              <p:ext uri="{D42A27DB-BD31-4B8C-83A1-F6EECF244321}">
                <p14:modId xmlns:p14="http://schemas.microsoft.com/office/powerpoint/2010/main" val="1684103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147"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6F99DFA2-2F16-460C-9F32-CD8B0DB1302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400" dirty="0">
              <a:latin typeface="Calibri Light" panose="020F0302020204030204" pitchFamily="34" charset="0"/>
              <a:ea typeface="+mj-ea"/>
              <a:cs typeface="+mj-cs"/>
              <a:sym typeface="Calibri Light" panose="020F0302020204030204" pitchFamily="34" charset="0"/>
            </a:endParaRPr>
          </a:p>
        </p:txBody>
      </p:sp>
      <p:sp>
        <p:nvSpPr>
          <p:cNvPr id="2" name="Titel 1">
            <a:extLst>
              <a:ext uri="{FF2B5EF4-FFF2-40B4-BE49-F238E27FC236}">
                <a16:creationId xmlns:a16="http://schemas.microsoft.com/office/drawing/2014/main" id="{6EC8E582-7013-441C-914D-16FBA1410AFC}"/>
              </a:ext>
            </a:extLst>
          </p:cNvPr>
          <p:cNvSpPr>
            <a:spLocks noGrp="1"/>
          </p:cNvSpPr>
          <p:nvPr>
            <p:ph type="title"/>
          </p:nvPr>
        </p:nvSpPr>
        <p:spPr>
          <a:xfrm>
            <a:off x="351284" y="397555"/>
            <a:ext cx="10515600" cy="1325563"/>
          </a:xfrm>
        </p:spPr>
        <p:txBody>
          <a:bodyPr/>
          <a:lstStyle/>
          <a:p>
            <a:r>
              <a:rPr lang="da-DK" dirty="0"/>
              <a:t>Signalassessors konklusion</a:t>
            </a:r>
          </a:p>
        </p:txBody>
      </p:sp>
      <p:sp>
        <p:nvSpPr>
          <p:cNvPr id="4" name="Pladsholder til tekst 3">
            <a:extLst>
              <a:ext uri="{FF2B5EF4-FFF2-40B4-BE49-F238E27FC236}">
                <a16:creationId xmlns:a16="http://schemas.microsoft.com/office/drawing/2014/main" id="{6F13C46C-FADD-4353-B2E4-32BF6789663F}"/>
              </a:ext>
            </a:extLst>
          </p:cNvPr>
          <p:cNvSpPr>
            <a:spLocks noGrp="1"/>
          </p:cNvSpPr>
          <p:nvPr>
            <p:ph type="body" sz="quarter" idx="13"/>
          </p:nvPr>
        </p:nvSpPr>
        <p:spPr>
          <a:xfrm>
            <a:off x="4749703" y="2017726"/>
            <a:ext cx="6739856" cy="2118100"/>
          </a:xfrm>
        </p:spPr>
        <p:txBody>
          <a:bodyPr>
            <a:noAutofit/>
          </a:bodyPr>
          <a:lstStyle/>
          <a:p>
            <a:pPr marL="0" indent="0">
              <a:lnSpc>
                <a:spcPct val="100000"/>
              </a:lnSpc>
              <a:spcBef>
                <a:spcPts val="0"/>
              </a:spcBef>
              <a:buNone/>
            </a:pPr>
            <a:r>
              <a:rPr lang="da-DK" sz="1800" dirty="0"/>
              <a:t>I Kirstens tilfælde har lægen Anders Andersen været grundig og givet Lægemiddelstyrelsen en meget høj grad af relevant information, hvorfor signalassessoren har nok information til at kunne foretage en tilfredsstillende kausalitetsvurdering og på baggrund heraf gå videre med sagen som et signal. </a:t>
            </a:r>
          </a:p>
          <a:p>
            <a:pPr marL="0" indent="0">
              <a:lnSpc>
                <a:spcPct val="100000"/>
              </a:lnSpc>
              <a:spcBef>
                <a:spcPts val="0"/>
              </a:spcBef>
              <a:buNone/>
            </a:pPr>
            <a:r>
              <a:rPr lang="da-DK" sz="1800" dirty="0">
                <a:solidFill>
                  <a:srgbClr val="FF0000"/>
                </a:solidFill>
              </a:rPr>
              <a:t>Der er ikke grund til at kontakte læge Anders Andersen for yderligere information.</a:t>
            </a:r>
          </a:p>
        </p:txBody>
      </p:sp>
      <p:sp>
        <p:nvSpPr>
          <p:cNvPr id="11" name="Rektangel: afrundede hjørner 10">
            <a:extLst>
              <a:ext uri="{FF2B5EF4-FFF2-40B4-BE49-F238E27FC236}">
                <a16:creationId xmlns:a16="http://schemas.microsoft.com/office/drawing/2014/main" id="{BA705FE8-D5C2-4801-86C8-E4919ADD478F}"/>
              </a:ext>
            </a:extLst>
          </p:cNvPr>
          <p:cNvSpPr/>
          <p:nvPr/>
        </p:nvSpPr>
        <p:spPr>
          <a:xfrm flipH="1">
            <a:off x="914400" y="1962700"/>
            <a:ext cx="1661609" cy="924972"/>
          </a:xfrm>
          <a:prstGeom prst="round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Jeg vurderer, at der er en potentiel kausal sammenhæng mellem Medicin A og nyrepåvirkning</a:t>
            </a:r>
          </a:p>
        </p:txBody>
      </p:sp>
      <p:sp>
        <p:nvSpPr>
          <p:cNvPr id="12" name="Tekstfelt 11">
            <a:extLst>
              <a:ext uri="{FF2B5EF4-FFF2-40B4-BE49-F238E27FC236}">
                <a16:creationId xmlns:a16="http://schemas.microsoft.com/office/drawing/2014/main" id="{D7A9277D-8475-4134-9F99-4FCEA053EB71}"/>
              </a:ext>
            </a:extLst>
          </p:cNvPr>
          <p:cNvSpPr txBox="1"/>
          <p:nvPr/>
        </p:nvSpPr>
        <p:spPr>
          <a:xfrm>
            <a:off x="2907675" y="1659834"/>
            <a:ext cx="1215397" cy="261610"/>
          </a:xfrm>
          <a:prstGeom prst="rect">
            <a:avLst/>
          </a:prstGeom>
          <a:noFill/>
        </p:spPr>
        <p:txBody>
          <a:bodyPr wrap="none" rtlCol="0">
            <a:spAutoFit/>
          </a:bodyPr>
          <a:lstStyle/>
          <a:p>
            <a:r>
              <a:rPr lang="da-DK" sz="1100" dirty="0"/>
              <a:t>SIGNALASSESSOR</a:t>
            </a:r>
          </a:p>
        </p:txBody>
      </p:sp>
      <p:pic>
        <p:nvPicPr>
          <p:cNvPr id="3" name="Billede 2">
            <a:extLst>
              <a:ext uri="{FF2B5EF4-FFF2-40B4-BE49-F238E27FC236}">
                <a16:creationId xmlns:a16="http://schemas.microsoft.com/office/drawing/2014/main" id="{F82AF324-25B3-48CF-8D8D-D0E4CA908DF2}"/>
              </a:ext>
            </a:extLst>
          </p:cNvPr>
          <p:cNvPicPr>
            <a:picLocks noChangeAspect="1"/>
          </p:cNvPicPr>
          <p:nvPr/>
        </p:nvPicPr>
        <p:blipFill>
          <a:blip r:embed="rId7"/>
          <a:stretch>
            <a:fillRect/>
          </a:stretch>
        </p:blipFill>
        <p:spPr>
          <a:xfrm>
            <a:off x="2686564" y="1874726"/>
            <a:ext cx="1448860" cy="2261100"/>
          </a:xfrm>
          <a:prstGeom prst="rect">
            <a:avLst/>
          </a:prstGeom>
        </p:spPr>
      </p:pic>
      <p:pic>
        <p:nvPicPr>
          <p:cNvPr id="10" name="Grafik 9" descr="Forstørrelsesglas">
            <a:extLst>
              <a:ext uri="{FF2B5EF4-FFF2-40B4-BE49-F238E27FC236}">
                <a16:creationId xmlns:a16="http://schemas.microsoft.com/office/drawing/2014/main" id="{FB644D67-FFF3-4C35-9174-15C139D83D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849" y="3075120"/>
            <a:ext cx="851911" cy="851911"/>
          </a:xfrm>
          <a:prstGeom prst="rect">
            <a:avLst/>
          </a:prstGeom>
          <a:effectLst>
            <a:outerShdw blurRad="50800" dist="38100" dir="5400000" algn="t" rotWithShape="0">
              <a:prstClr val="black">
                <a:alpha val="40000"/>
              </a:prstClr>
            </a:outerShdw>
          </a:effectLst>
        </p:spPr>
      </p:pic>
      <p:sp>
        <p:nvSpPr>
          <p:cNvPr id="24" name="Tekstfelt 23">
            <a:extLst>
              <a:ext uri="{FF2B5EF4-FFF2-40B4-BE49-F238E27FC236}">
                <a16:creationId xmlns:a16="http://schemas.microsoft.com/office/drawing/2014/main" id="{84E01410-9364-42B8-8691-073CCE75251F}"/>
              </a:ext>
            </a:extLst>
          </p:cNvPr>
          <p:cNvSpPr txBox="1"/>
          <p:nvPr/>
        </p:nvSpPr>
        <p:spPr>
          <a:xfrm>
            <a:off x="4749703" y="4984025"/>
            <a:ext cx="6447626" cy="369332"/>
          </a:xfrm>
          <a:prstGeom prst="rect">
            <a:avLst/>
          </a:prstGeom>
          <a:solidFill>
            <a:schemeClr val="bg2"/>
          </a:solidFill>
        </p:spPr>
        <p:txBody>
          <a:bodyPr wrap="square" rtlCol="0">
            <a:spAutoFit/>
          </a:bodyPr>
          <a:lstStyle/>
          <a:p>
            <a:r>
              <a:rPr lang="da-DK" dirty="0"/>
              <a:t>Signalassessoren starter en såkaldt signalvalidering.  </a:t>
            </a:r>
          </a:p>
        </p:txBody>
      </p:sp>
      <p:cxnSp>
        <p:nvCxnSpPr>
          <p:cNvPr id="46" name="Forbindelse: vinklet 45">
            <a:extLst>
              <a:ext uri="{FF2B5EF4-FFF2-40B4-BE49-F238E27FC236}">
                <a16:creationId xmlns:a16="http://schemas.microsoft.com/office/drawing/2014/main" id="{2E62AC80-839F-4420-930E-7484C3D3FCA8}"/>
              </a:ext>
            </a:extLst>
          </p:cNvPr>
          <p:cNvCxnSpPr>
            <a:cxnSpLocks/>
            <a:stCxn id="3" idx="2"/>
            <a:endCxn id="50" idx="1"/>
          </p:cNvCxnSpPr>
          <p:nvPr/>
        </p:nvCxnSpPr>
        <p:spPr>
          <a:xfrm rot="5400000">
            <a:off x="2487998" y="4325250"/>
            <a:ext cx="1112420" cy="733572"/>
          </a:xfrm>
          <a:prstGeom prst="bentConnector4">
            <a:avLst>
              <a:gd name="adj1" fmla="val 11638"/>
              <a:gd name="adj2" fmla="val 131163"/>
            </a:avLst>
          </a:prstGeom>
          <a:ln>
            <a:prstDash val="dash"/>
            <a:tailEnd type="triangle"/>
          </a:ln>
        </p:spPr>
        <p:style>
          <a:lnRef idx="3">
            <a:schemeClr val="dk1"/>
          </a:lnRef>
          <a:fillRef idx="0">
            <a:schemeClr val="dk1"/>
          </a:fillRef>
          <a:effectRef idx="2">
            <a:schemeClr val="dk1"/>
          </a:effectRef>
          <a:fontRef idx="minor">
            <a:schemeClr val="tx1"/>
          </a:fontRef>
        </p:style>
      </p:cxnSp>
      <p:pic>
        <p:nvPicPr>
          <p:cNvPr id="50" name="Billede 49">
            <a:extLst>
              <a:ext uri="{FF2B5EF4-FFF2-40B4-BE49-F238E27FC236}">
                <a16:creationId xmlns:a16="http://schemas.microsoft.com/office/drawing/2014/main" id="{49B5A4A3-BCE3-464B-8F07-7115D1524578}"/>
              </a:ext>
            </a:extLst>
          </p:cNvPr>
          <p:cNvPicPr>
            <a:picLocks noChangeAspect="1"/>
          </p:cNvPicPr>
          <p:nvPr/>
        </p:nvPicPr>
        <p:blipFill rotWithShape="1">
          <a:blip r:embed="rId10">
            <a:lum bright="70000" contrast="-70000"/>
            <a:extLst>
              <a:ext uri="{28A0092B-C50C-407E-A947-70E740481C1C}">
                <a14:useLocalDpi xmlns:a14="http://schemas.microsoft.com/office/drawing/2010/main" val="0"/>
              </a:ext>
            </a:extLst>
          </a:blip>
          <a:srcRect l="21369" t="1353" r="22584" b="33029"/>
          <a:stretch/>
        </p:blipFill>
        <p:spPr>
          <a:xfrm>
            <a:off x="2677422" y="4394763"/>
            <a:ext cx="1458002" cy="1706965"/>
          </a:xfrm>
          <a:prstGeom prst="rect">
            <a:avLst/>
          </a:prstGeom>
        </p:spPr>
      </p:pic>
      <p:pic>
        <p:nvPicPr>
          <p:cNvPr id="71" name="Grafik 70" descr="Spørgsmålstegn">
            <a:extLst>
              <a:ext uri="{FF2B5EF4-FFF2-40B4-BE49-F238E27FC236}">
                <a16:creationId xmlns:a16="http://schemas.microsoft.com/office/drawing/2014/main" id="{287475C7-FB46-48FF-95B5-51512F329C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07675" y="4755902"/>
            <a:ext cx="1112420" cy="1112420"/>
          </a:xfrm>
          <a:prstGeom prst="rect">
            <a:avLst/>
          </a:prstGeom>
        </p:spPr>
      </p:pic>
      <p:sp>
        <p:nvSpPr>
          <p:cNvPr id="7" name="Pladsholder til slidenummer 6">
            <a:extLst>
              <a:ext uri="{FF2B5EF4-FFF2-40B4-BE49-F238E27FC236}">
                <a16:creationId xmlns:a16="http://schemas.microsoft.com/office/drawing/2014/main" id="{116DA5D4-3A32-48A2-8016-C21DEEE4C42A}"/>
              </a:ext>
            </a:extLst>
          </p:cNvPr>
          <p:cNvSpPr>
            <a:spLocks noGrp="1"/>
          </p:cNvSpPr>
          <p:nvPr>
            <p:ph type="sldNum" sz="quarter" idx="12"/>
          </p:nvPr>
        </p:nvSpPr>
        <p:spPr/>
        <p:txBody>
          <a:bodyPr/>
          <a:lstStyle/>
          <a:p>
            <a:fld id="{844601DB-ADF3-44C2-834B-2346477CC3E7}" type="slidenum">
              <a:rPr lang="da-DK" smtClean="0"/>
              <a:t>27</a:t>
            </a:fld>
            <a:endParaRPr lang="da-DK"/>
          </a:p>
        </p:txBody>
      </p:sp>
    </p:spTree>
    <p:extLst>
      <p:ext uri="{BB962C8B-B14F-4D97-AF65-F5344CB8AC3E}">
        <p14:creationId xmlns:p14="http://schemas.microsoft.com/office/powerpoint/2010/main" val="2782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fade">
                                      <p:cBhvr>
                                        <p:cTn id="19" dur="500"/>
                                        <p:tgtEl>
                                          <p:spTgt spid="4">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1" grpId="0" animBg="1"/>
      <p:bldP spid="12" grpId="0"/>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a:extLst>
              <a:ext uri="{FF2B5EF4-FFF2-40B4-BE49-F238E27FC236}">
                <a16:creationId xmlns:a16="http://schemas.microsoft.com/office/drawing/2014/main" id="{80B06615-9AEA-4463-845C-364D173AF56B}"/>
              </a:ext>
            </a:extLst>
          </p:cNvPr>
          <p:cNvSpPr/>
          <p:nvPr/>
        </p:nvSpPr>
        <p:spPr>
          <a:xfrm>
            <a:off x="8406882" y="2263045"/>
            <a:ext cx="2995586" cy="174265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4" name="Rektangel 63">
            <a:extLst>
              <a:ext uri="{FF2B5EF4-FFF2-40B4-BE49-F238E27FC236}">
                <a16:creationId xmlns:a16="http://schemas.microsoft.com/office/drawing/2014/main" id="{EC241252-79D6-4089-8CF2-BE7B209BD985}"/>
              </a:ext>
            </a:extLst>
          </p:cNvPr>
          <p:cNvSpPr/>
          <p:nvPr/>
        </p:nvSpPr>
        <p:spPr>
          <a:xfrm>
            <a:off x="4548004" y="2260126"/>
            <a:ext cx="3802573" cy="174557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aphicFrame>
        <p:nvGraphicFramePr>
          <p:cNvPr id="5" name="Objekt 4" hidden="1">
            <a:extLst>
              <a:ext uri="{FF2B5EF4-FFF2-40B4-BE49-F238E27FC236}">
                <a16:creationId xmlns:a16="http://schemas.microsoft.com/office/drawing/2014/main" id="{564FCF2E-A2E4-408A-B646-B88B76357AE7}"/>
              </a:ext>
            </a:extLst>
          </p:cNvPr>
          <p:cNvGraphicFramePr>
            <a:graphicFrameLocks noChangeAspect="1"/>
          </p:cNvGraphicFramePr>
          <p:nvPr>
            <p:custDataLst>
              <p:tags r:id="rId2"/>
            </p:custDataLst>
            <p:extLst>
              <p:ext uri="{D42A27DB-BD31-4B8C-83A1-F6EECF244321}">
                <p14:modId xmlns:p14="http://schemas.microsoft.com/office/powerpoint/2010/main" val="3016045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95"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6EC2AB2-9096-4948-849E-2281B89AE8A4}"/>
              </a:ext>
            </a:extLst>
          </p:cNvPr>
          <p:cNvSpPr>
            <a:spLocks noGrp="1"/>
          </p:cNvSpPr>
          <p:nvPr>
            <p:ph type="title"/>
          </p:nvPr>
        </p:nvSpPr>
        <p:spPr>
          <a:xfrm>
            <a:off x="323766" y="256593"/>
            <a:ext cx="10515600" cy="1325563"/>
          </a:xfrm>
        </p:spPr>
        <p:txBody>
          <a:bodyPr/>
          <a:lstStyle/>
          <a:p>
            <a:r>
              <a:rPr lang="da-DK" dirty="0"/>
              <a:t>Signalvalidering</a:t>
            </a:r>
          </a:p>
        </p:txBody>
      </p:sp>
      <p:sp>
        <p:nvSpPr>
          <p:cNvPr id="4" name="Pladsholder til tekst 3">
            <a:extLst>
              <a:ext uri="{FF2B5EF4-FFF2-40B4-BE49-F238E27FC236}">
                <a16:creationId xmlns:a16="http://schemas.microsoft.com/office/drawing/2014/main" id="{46E70188-864E-4A41-8259-A0842DA5DD75}"/>
              </a:ext>
            </a:extLst>
          </p:cNvPr>
          <p:cNvSpPr>
            <a:spLocks noGrp="1"/>
          </p:cNvSpPr>
          <p:nvPr>
            <p:ph type="body" sz="quarter" idx="13"/>
          </p:nvPr>
        </p:nvSpPr>
        <p:spPr>
          <a:xfrm>
            <a:off x="419878" y="1607433"/>
            <a:ext cx="10982590" cy="515324"/>
          </a:xfrm>
        </p:spPr>
        <p:txBody>
          <a:bodyPr>
            <a:normAutofit/>
          </a:bodyPr>
          <a:lstStyle/>
          <a:p>
            <a:pPr marL="0" indent="0">
              <a:buNone/>
            </a:pPr>
            <a:r>
              <a:rPr lang="da-DK" sz="2600" dirty="0"/>
              <a:t>Signalassessor i Lægemiddelstyrelsen laver en signalvalidering, heri indgår:    </a:t>
            </a:r>
          </a:p>
        </p:txBody>
      </p:sp>
      <p:pic>
        <p:nvPicPr>
          <p:cNvPr id="6" name="Grafik 5" descr="Database">
            <a:extLst>
              <a:ext uri="{FF2B5EF4-FFF2-40B4-BE49-F238E27FC236}">
                <a16:creationId xmlns:a16="http://schemas.microsoft.com/office/drawing/2014/main" id="{17E59D62-219B-42E7-AFBA-B8F3D2A217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9878" y="4023698"/>
            <a:ext cx="1806551" cy="1806551"/>
          </a:xfrm>
          <a:prstGeom prst="rect">
            <a:avLst/>
          </a:prstGeom>
          <a:effectLst>
            <a:outerShdw blurRad="50800" dist="38100" dir="5400000" algn="t" rotWithShape="0">
              <a:prstClr val="black">
                <a:alpha val="40000"/>
              </a:prstClr>
            </a:outerShdw>
          </a:effectLst>
        </p:spPr>
      </p:pic>
      <p:pic>
        <p:nvPicPr>
          <p:cNvPr id="7" name="Grafik 6" descr="Database">
            <a:extLst>
              <a:ext uri="{FF2B5EF4-FFF2-40B4-BE49-F238E27FC236}">
                <a16:creationId xmlns:a16="http://schemas.microsoft.com/office/drawing/2014/main" id="{F552D16B-2909-4682-AEB2-87EAF1C8B69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73085" y="4023698"/>
            <a:ext cx="1806551" cy="1806551"/>
          </a:xfrm>
          <a:prstGeom prst="rect">
            <a:avLst/>
          </a:prstGeom>
          <a:effectLst>
            <a:outerShdw blurRad="50800" dist="38100" dir="5400000" algn="t" rotWithShape="0">
              <a:prstClr val="black">
                <a:alpha val="40000"/>
              </a:prstClr>
            </a:outerShdw>
          </a:effectLst>
        </p:spPr>
      </p:pic>
      <p:pic>
        <p:nvPicPr>
          <p:cNvPr id="43" name="Grafik 42" descr="Forstørrelsesglas">
            <a:extLst>
              <a:ext uri="{FF2B5EF4-FFF2-40B4-BE49-F238E27FC236}">
                <a16:creationId xmlns:a16="http://schemas.microsoft.com/office/drawing/2014/main" id="{2AD3C9E4-5C95-4CF6-9B75-267F8C0A4E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9421" y="4478240"/>
            <a:ext cx="1352009" cy="1352009"/>
          </a:xfrm>
          <a:prstGeom prst="rect">
            <a:avLst/>
          </a:prstGeom>
          <a:effectLst>
            <a:outerShdw blurRad="50800" dist="38100" dir="5400000" algn="t" rotWithShape="0">
              <a:prstClr val="black">
                <a:alpha val="40000"/>
              </a:prstClr>
            </a:outerShdw>
          </a:effectLst>
        </p:spPr>
      </p:pic>
      <p:sp>
        <p:nvSpPr>
          <p:cNvPr id="45" name="Tekstfelt 44">
            <a:extLst>
              <a:ext uri="{FF2B5EF4-FFF2-40B4-BE49-F238E27FC236}">
                <a16:creationId xmlns:a16="http://schemas.microsoft.com/office/drawing/2014/main" id="{19BC8E11-5084-49C7-8881-B05A03A47587}"/>
              </a:ext>
            </a:extLst>
          </p:cNvPr>
          <p:cNvSpPr txBox="1"/>
          <p:nvPr/>
        </p:nvSpPr>
        <p:spPr>
          <a:xfrm>
            <a:off x="419878" y="2260127"/>
            <a:ext cx="4071821" cy="1754326"/>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da-DK" dirty="0"/>
              <a:t>Søgninger i den danske bivirkningsdatabase og i den europæiske bivirkningsdatabase for at finde lignende sager, der peger på en sandsynlig sammenhæng mellem Medicin A og nyrepåvirkning</a:t>
            </a:r>
          </a:p>
        </p:txBody>
      </p:sp>
      <p:pic>
        <p:nvPicPr>
          <p:cNvPr id="46" name="Grafik 45" descr="Forstørrelsesglas">
            <a:extLst>
              <a:ext uri="{FF2B5EF4-FFF2-40B4-BE49-F238E27FC236}">
                <a16:creationId xmlns:a16="http://schemas.microsoft.com/office/drawing/2014/main" id="{E974B090-DACA-4AC2-A9A9-5FCB7D9847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25309" y="4478240"/>
            <a:ext cx="1352009" cy="1352009"/>
          </a:xfrm>
          <a:prstGeom prst="rect">
            <a:avLst/>
          </a:prstGeom>
          <a:effectLst>
            <a:outerShdw blurRad="50800" dist="38100" dir="5400000" algn="t" rotWithShape="0">
              <a:prstClr val="black">
                <a:alpha val="40000"/>
              </a:prstClr>
            </a:outerShdw>
          </a:effectLst>
        </p:spPr>
      </p:pic>
      <p:pic>
        <p:nvPicPr>
          <p:cNvPr id="19" name="Grafik 18" descr="Bøger på reol">
            <a:extLst>
              <a:ext uri="{FF2B5EF4-FFF2-40B4-BE49-F238E27FC236}">
                <a16:creationId xmlns:a16="http://schemas.microsoft.com/office/drawing/2014/main" id="{B8C528BD-41B6-4F6A-8FDE-70ECB9020D5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22941" y="4198849"/>
            <a:ext cx="1595965" cy="1595965"/>
          </a:xfrm>
          <a:prstGeom prst="rect">
            <a:avLst/>
          </a:prstGeom>
        </p:spPr>
      </p:pic>
      <p:pic>
        <p:nvPicPr>
          <p:cNvPr id="47" name="Grafik 46" descr="Forstørrelsesglas">
            <a:extLst>
              <a:ext uri="{FF2B5EF4-FFF2-40B4-BE49-F238E27FC236}">
                <a16:creationId xmlns:a16="http://schemas.microsoft.com/office/drawing/2014/main" id="{9DCD07D9-CFF7-4478-8D85-A5C33AA6EA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63923" y="4627481"/>
            <a:ext cx="1129531" cy="1129531"/>
          </a:xfrm>
          <a:prstGeom prst="rect">
            <a:avLst/>
          </a:prstGeom>
          <a:effectLst>
            <a:outerShdw blurRad="50800" dist="38100" dir="5400000" algn="t" rotWithShape="0">
              <a:prstClr val="black">
                <a:alpha val="40000"/>
              </a:prstClr>
            </a:outerShdw>
          </a:effectLst>
        </p:spPr>
      </p:pic>
      <p:sp>
        <p:nvSpPr>
          <p:cNvPr id="48" name="Tekstfelt 47">
            <a:extLst>
              <a:ext uri="{FF2B5EF4-FFF2-40B4-BE49-F238E27FC236}">
                <a16:creationId xmlns:a16="http://schemas.microsoft.com/office/drawing/2014/main" id="{9210C55B-9E29-4F76-9A8E-84CA81167AF9}"/>
              </a:ext>
            </a:extLst>
          </p:cNvPr>
          <p:cNvSpPr txBox="1"/>
          <p:nvPr/>
        </p:nvSpPr>
        <p:spPr>
          <a:xfrm>
            <a:off x="4548004" y="2269371"/>
            <a:ext cx="3802573" cy="923330"/>
          </a:xfrm>
          <a:prstGeom prst="rect">
            <a:avLst/>
          </a:prstGeom>
          <a:noFill/>
        </p:spPr>
        <p:txBody>
          <a:bodyPr wrap="square" rtlCol="0">
            <a:spAutoFit/>
          </a:bodyPr>
          <a:lstStyle/>
          <a:p>
            <a:pPr marL="285750" indent="-285750">
              <a:buFont typeface="Arial" panose="020B0604020202020204" pitchFamily="34" charset="0"/>
              <a:buChar char="•"/>
            </a:pPr>
            <a:r>
              <a:rPr lang="da-DK" dirty="0"/>
              <a:t>Der undersøges for tidligere eller igangværende evalueringer af den mulige sammenhæng i EU-regi</a:t>
            </a:r>
          </a:p>
        </p:txBody>
      </p:sp>
      <p:sp>
        <p:nvSpPr>
          <p:cNvPr id="49" name="Tekstfelt 48">
            <a:extLst>
              <a:ext uri="{FF2B5EF4-FFF2-40B4-BE49-F238E27FC236}">
                <a16:creationId xmlns:a16="http://schemas.microsoft.com/office/drawing/2014/main" id="{A35FCC28-3E3F-4D09-B0D8-9903233D0217}"/>
              </a:ext>
            </a:extLst>
          </p:cNvPr>
          <p:cNvSpPr txBox="1"/>
          <p:nvPr/>
        </p:nvSpPr>
        <p:spPr>
          <a:xfrm>
            <a:off x="8411376" y="2261497"/>
            <a:ext cx="2801216" cy="646331"/>
          </a:xfrm>
          <a:prstGeom prst="rect">
            <a:avLst/>
          </a:prstGeom>
          <a:noFill/>
        </p:spPr>
        <p:txBody>
          <a:bodyPr wrap="none" rtlCol="0">
            <a:spAutoFit/>
          </a:bodyPr>
          <a:lstStyle/>
          <a:p>
            <a:pPr marL="285750" indent="-285750">
              <a:buFont typeface="Arial" panose="020B0604020202020204" pitchFamily="34" charset="0"/>
              <a:buChar char="•"/>
            </a:pPr>
            <a:r>
              <a:rPr lang="da-DK" dirty="0"/>
              <a:t>En litteraturgennemgang</a:t>
            </a:r>
          </a:p>
          <a:p>
            <a:endParaRPr lang="da-DK" dirty="0"/>
          </a:p>
        </p:txBody>
      </p:sp>
      <p:pic>
        <p:nvPicPr>
          <p:cNvPr id="55" name="Billede 54">
            <a:extLst>
              <a:ext uri="{FF2B5EF4-FFF2-40B4-BE49-F238E27FC236}">
                <a16:creationId xmlns:a16="http://schemas.microsoft.com/office/drawing/2014/main" id="{D61B1C0D-EBD7-4907-9328-76B6BFD97FA1}"/>
              </a:ext>
            </a:extLst>
          </p:cNvPr>
          <p:cNvPicPr>
            <a:picLocks noChangeAspect="1"/>
          </p:cNvPicPr>
          <p:nvPr/>
        </p:nvPicPr>
        <p:blipFill>
          <a:blip r:embed="rId15"/>
          <a:stretch>
            <a:fillRect/>
          </a:stretch>
        </p:blipFill>
        <p:spPr>
          <a:xfrm>
            <a:off x="4443805" y="4151823"/>
            <a:ext cx="1888471" cy="1806551"/>
          </a:xfrm>
          <a:prstGeom prst="rect">
            <a:avLst/>
          </a:prstGeom>
        </p:spPr>
      </p:pic>
      <p:pic>
        <p:nvPicPr>
          <p:cNvPr id="58" name="Grafik 57" descr="Forstørrelsesglas">
            <a:extLst>
              <a:ext uri="{FF2B5EF4-FFF2-40B4-BE49-F238E27FC236}">
                <a16:creationId xmlns:a16="http://schemas.microsoft.com/office/drawing/2014/main" id="{6A967C62-4C56-466E-8D62-8CB19685873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27076" y="4486116"/>
            <a:ext cx="1344499" cy="1344499"/>
          </a:xfrm>
          <a:prstGeom prst="rect">
            <a:avLst/>
          </a:prstGeom>
          <a:effectLst>
            <a:outerShdw blurRad="50800" dist="38100" dir="5400000" algn="t" rotWithShape="0">
              <a:prstClr val="black">
                <a:alpha val="40000"/>
              </a:prstClr>
            </a:outerShdw>
          </a:effectLst>
        </p:spPr>
      </p:pic>
      <p:sp>
        <p:nvSpPr>
          <p:cNvPr id="62" name="Tekstfelt 61">
            <a:extLst>
              <a:ext uri="{FF2B5EF4-FFF2-40B4-BE49-F238E27FC236}">
                <a16:creationId xmlns:a16="http://schemas.microsoft.com/office/drawing/2014/main" id="{2BD703DF-99C2-423D-A2D3-D6931AC88424}"/>
              </a:ext>
            </a:extLst>
          </p:cNvPr>
          <p:cNvSpPr txBox="1"/>
          <p:nvPr/>
        </p:nvSpPr>
        <p:spPr>
          <a:xfrm>
            <a:off x="6477278" y="4106341"/>
            <a:ext cx="1806551" cy="715089"/>
          </a:xfrm>
          <a:prstGeom prst="roundRect">
            <a:avLst/>
          </a:prstGeom>
          <a:solidFill>
            <a:schemeClr val="accent1"/>
          </a:solidFill>
        </p:spPr>
        <p:txBody>
          <a:bodyPr wrap="square" rtlCol="0">
            <a:spAutoFit/>
          </a:bodyPr>
          <a:lstStyle/>
          <a:p>
            <a:r>
              <a:rPr lang="da-DK" sz="1200" dirty="0">
                <a:solidFill>
                  <a:schemeClr val="bg1"/>
                </a:solidFill>
              </a:rPr>
              <a:t>Er der en igangværende evaluering af en mulig sammenhæng? </a:t>
            </a:r>
          </a:p>
        </p:txBody>
      </p:sp>
      <p:sp>
        <p:nvSpPr>
          <p:cNvPr id="63" name="Tekstfelt 62">
            <a:extLst>
              <a:ext uri="{FF2B5EF4-FFF2-40B4-BE49-F238E27FC236}">
                <a16:creationId xmlns:a16="http://schemas.microsoft.com/office/drawing/2014/main" id="{C135FBA3-3610-473A-B5A9-D69754003EE3}"/>
              </a:ext>
            </a:extLst>
          </p:cNvPr>
          <p:cNvSpPr txBox="1"/>
          <p:nvPr/>
        </p:nvSpPr>
        <p:spPr>
          <a:xfrm>
            <a:off x="6457728" y="4893022"/>
            <a:ext cx="1806552" cy="715089"/>
          </a:xfrm>
          <a:prstGeom prst="roundRect">
            <a:avLst/>
          </a:prstGeom>
          <a:solidFill>
            <a:schemeClr val="accent1"/>
          </a:solidFill>
        </p:spPr>
        <p:txBody>
          <a:bodyPr wrap="square" rtlCol="0">
            <a:spAutoFit/>
          </a:bodyPr>
          <a:lstStyle/>
          <a:p>
            <a:r>
              <a:rPr lang="da-DK" sz="1200" dirty="0">
                <a:solidFill>
                  <a:schemeClr val="bg1"/>
                </a:solidFill>
              </a:rPr>
              <a:t>Har der tidligere været evaluering af en mulig sammenhæng? </a:t>
            </a:r>
          </a:p>
        </p:txBody>
      </p:sp>
      <p:sp>
        <p:nvSpPr>
          <p:cNvPr id="3" name="Pladsholder til slidenummer 2">
            <a:extLst>
              <a:ext uri="{FF2B5EF4-FFF2-40B4-BE49-F238E27FC236}">
                <a16:creationId xmlns:a16="http://schemas.microsoft.com/office/drawing/2014/main" id="{33715560-02F9-48C4-9088-C917E62D8710}"/>
              </a:ext>
            </a:extLst>
          </p:cNvPr>
          <p:cNvSpPr>
            <a:spLocks noGrp="1"/>
          </p:cNvSpPr>
          <p:nvPr>
            <p:ph type="sldNum" sz="quarter" idx="12"/>
          </p:nvPr>
        </p:nvSpPr>
        <p:spPr/>
        <p:txBody>
          <a:bodyPr/>
          <a:lstStyle/>
          <a:p>
            <a:fld id="{844601DB-ADF3-44C2-834B-2346477CC3E7}" type="slidenum">
              <a:rPr lang="da-DK" smtClean="0"/>
              <a:t>28</a:t>
            </a:fld>
            <a:endParaRPr lang="da-DK" dirty="0"/>
          </a:p>
        </p:txBody>
      </p:sp>
      <p:sp>
        <p:nvSpPr>
          <p:cNvPr id="21" name="Tekstfelt 20">
            <a:extLst>
              <a:ext uri="{FF2B5EF4-FFF2-40B4-BE49-F238E27FC236}">
                <a16:creationId xmlns:a16="http://schemas.microsoft.com/office/drawing/2014/main" id="{FA8F0A1D-82E4-4FE2-AD78-98B16657C5A9}"/>
              </a:ext>
            </a:extLst>
          </p:cNvPr>
          <p:cNvSpPr txBox="1"/>
          <p:nvPr/>
        </p:nvSpPr>
        <p:spPr>
          <a:xfrm>
            <a:off x="6457728" y="5679703"/>
            <a:ext cx="1806552" cy="715089"/>
          </a:xfrm>
          <a:prstGeom prst="roundRect">
            <a:avLst/>
          </a:prstGeom>
          <a:solidFill>
            <a:schemeClr val="accent1"/>
          </a:solidFill>
        </p:spPr>
        <p:txBody>
          <a:bodyPr wrap="square" rtlCol="0">
            <a:spAutoFit/>
          </a:bodyPr>
          <a:lstStyle/>
          <a:p>
            <a:r>
              <a:rPr lang="da-DK" sz="1200" dirty="0">
                <a:solidFill>
                  <a:schemeClr val="bg1"/>
                </a:solidFill>
              </a:rPr>
              <a:t>Er det et nyt aspekt ved allerede kendte sammenhænge? </a:t>
            </a:r>
          </a:p>
        </p:txBody>
      </p:sp>
    </p:spTree>
    <p:extLst>
      <p:ext uri="{BB962C8B-B14F-4D97-AF65-F5344CB8AC3E}">
        <p14:creationId xmlns:p14="http://schemas.microsoft.com/office/powerpoint/2010/main" val="9616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4" grpId="0" animBg="1"/>
      <p:bldP spid="45" grpId="0" animBg="1"/>
      <p:bldP spid="48" grpId="0"/>
      <p:bldP spid="49" grpId="0"/>
      <p:bldP spid="62" grpId="0" animBg="1"/>
      <p:bldP spid="63"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a:extLst>
              <a:ext uri="{FF2B5EF4-FFF2-40B4-BE49-F238E27FC236}">
                <a16:creationId xmlns:a16="http://schemas.microsoft.com/office/drawing/2014/main" id="{80B06615-9AEA-4463-845C-364D173AF56B}"/>
              </a:ext>
            </a:extLst>
          </p:cNvPr>
          <p:cNvSpPr/>
          <p:nvPr/>
        </p:nvSpPr>
        <p:spPr>
          <a:xfrm>
            <a:off x="8406882" y="2333676"/>
            <a:ext cx="2995586" cy="147732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4" name="Rektangel 63">
            <a:extLst>
              <a:ext uri="{FF2B5EF4-FFF2-40B4-BE49-F238E27FC236}">
                <a16:creationId xmlns:a16="http://schemas.microsoft.com/office/drawing/2014/main" id="{EC241252-79D6-4089-8CF2-BE7B209BD985}"/>
              </a:ext>
            </a:extLst>
          </p:cNvPr>
          <p:cNvSpPr/>
          <p:nvPr/>
        </p:nvSpPr>
        <p:spPr>
          <a:xfrm>
            <a:off x="4521495" y="2330757"/>
            <a:ext cx="3810742" cy="147732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5" name="Objekt 4" hidden="1">
            <a:extLst>
              <a:ext uri="{FF2B5EF4-FFF2-40B4-BE49-F238E27FC236}">
                <a16:creationId xmlns:a16="http://schemas.microsoft.com/office/drawing/2014/main" id="{564FCF2E-A2E4-408A-B646-B88B76357AE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62" name="think-cell Slide" r:id="rId5" imgW="530" imgH="531" progId="TCLayout.ActiveDocument.1">
                  <p:embed/>
                </p:oleObj>
              </mc:Choice>
              <mc:Fallback>
                <p:oleObj name="think-cell Slide" r:id="rId5" imgW="530" imgH="531" progId="TCLayout.ActiveDocument.1">
                  <p:embed/>
                  <p:pic>
                    <p:nvPicPr>
                      <p:cNvPr id="5" name="Objekt 4" hidden="1">
                        <a:extLst>
                          <a:ext uri="{FF2B5EF4-FFF2-40B4-BE49-F238E27FC236}">
                            <a16:creationId xmlns:a16="http://schemas.microsoft.com/office/drawing/2014/main" id="{564FCF2E-A2E4-408A-B646-B88B76357AE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6EC2AB2-9096-4948-849E-2281B89AE8A4}"/>
              </a:ext>
            </a:extLst>
          </p:cNvPr>
          <p:cNvSpPr>
            <a:spLocks noGrp="1"/>
          </p:cNvSpPr>
          <p:nvPr>
            <p:ph type="title"/>
          </p:nvPr>
        </p:nvSpPr>
        <p:spPr>
          <a:xfrm>
            <a:off x="323766" y="256593"/>
            <a:ext cx="10515600" cy="1325563"/>
          </a:xfrm>
        </p:spPr>
        <p:txBody>
          <a:bodyPr/>
          <a:lstStyle/>
          <a:p>
            <a:r>
              <a:rPr lang="da-DK" dirty="0"/>
              <a:t>Signalvalidering</a:t>
            </a:r>
          </a:p>
        </p:txBody>
      </p:sp>
      <p:sp>
        <p:nvSpPr>
          <p:cNvPr id="4" name="Pladsholder til tekst 3">
            <a:extLst>
              <a:ext uri="{FF2B5EF4-FFF2-40B4-BE49-F238E27FC236}">
                <a16:creationId xmlns:a16="http://schemas.microsoft.com/office/drawing/2014/main" id="{46E70188-864E-4A41-8259-A0842DA5DD75}"/>
              </a:ext>
            </a:extLst>
          </p:cNvPr>
          <p:cNvSpPr>
            <a:spLocks noGrp="1"/>
          </p:cNvSpPr>
          <p:nvPr>
            <p:ph type="body" sz="quarter" idx="13"/>
          </p:nvPr>
        </p:nvSpPr>
        <p:spPr>
          <a:xfrm>
            <a:off x="419878" y="1607433"/>
            <a:ext cx="10982590" cy="515324"/>
          </a:xfrm>
        </p:spPr>
        <p:txBody>
          <a:bodyPr>
            <a:normAutofit/>
          </a:bodyPr>
          <a:lstStyle/>
          <a:p>
            <a:pPr marL="0" indent="0">
              <a:buNone/>
            </a:pPr>
            <a:r>
              <a:rPr lang="da-DK" sz="2600" dirty="0"/>
              <a:t>Signalassessor i Lægemiddelstyrelsen laver en signalvalidering, heri indgår:    </a:t>
            </a:r>
          </a:p>
        </p:txBody>
      </p:sp>
      <p:sp>
        <p:nvSpPr>
          <p:cNvPr id="45" name="Tekstfelt 44">
            <a:extLst>
              <a:ext uri="{FF2B5EF4-FFF2-40B4-BE49-F238E27FC236}">
                <a16:creationId xmlns:a16="http://schemas.microsoft.com/office/drawing/2014/main" id="{19BC8E11-5084-49C7-8881-B05A03A47587}"/>
              </a:ext>
            </a:extLst>
          </p:cNvPr>
          <p:cNvSpPr txBox="1"/>
          <p:nvPr/>
        </p:nvSpPr>
        <p:spPr>
          <a:xfrm>
            <a:off x="419878" y="2330757"/>
            <a:ext cx="4068146" cy="1477328"/>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da-DK" dirty="0"/>
              <a:t>Søgninger i den danske database og i </a:t>
            </a:r>
            <a:r>
              <a:rPr lang="da-DK" dirty="0" err="1"/>
              <a:t>EMAs</a:t>
            </a:r>
            <a:r>
              <a:rPr lang="da-DK" dirty="0"/>
              <a:t> database for at finde lignende sager, der peger på en sandsynlig sammenhæng mellem Medicin A og nyrepåvirkning</a:t>
            </a:r>
          </a:p>
        </p:txBody>
      </p:sp>
      <p:sp>
        <p:nvSpPr>
          <p:cNvPr id="48" name="Tekstfelt 47">
            <a:extLst>
              <a:ext uri="{FF2B5EF4-FFF2-40B4-BE49-F238E27FC236}">
                <a16:creationId xmlns:a16="http://schemas.microsoft.com/office/drawing/2014/main" id="{9210C55B-9E29-4F76-9A8E-84CA81167AF9}"/>
              </a:ext>
            </a:extLst>
          </p:cNvPr>
          <p:cNvSpPr txBox="1"/>
          <p:nvPr/>
        </p:nvSpPr>
        <p:spPr>
          <a:xfrm>
            <a:off x="4488024" y="2330757"/>
            <a:ext cx="3694923" cy="923330"/>
          </a:xfrm>
          <a:prstGeom prst="rect">
            <a:avLst/>
          </a:prstGeom>
          <a:noFill/>
        </p:spPr>
        <p:txBody>
          <a:bodyPr wrap="square" rtlCol="0">
            <a:spAutoFit/>
          </a:bodyPr>
          <a:lstStyle/>
          <a:p>
            <a:pPr marL="285750" indent="-285750">
              <a:buFont typeface="Arial" panose="020B0604020202020204" pitchFamily="34" charset="0"/>
              <a:buChar char="•"/>
            </a:pPr>
            <a:r>
              <a:rPr lang="da-DK" dirty="0"/>
              <a:t>Der undersøges for tidligere eller igangværende evalueringer af den mulige sammenhæng i EMA-regi</a:t>
            </a:r>
          </a:p>
        </p:txBody>
      </p:sp>
      <p:sp>
        <p:nvSpPr>
          <p:cNvPr id="49" name="Tekstfelt 48">
            <a:extLst>
              <a:ext uri="{FF2B5EF4-FFF2-40B4-BE49-F238E27FC236}">
                <a16:creationId xmlns:a16="http://schemas.microsoft.com/office/drawing/2014/main" id="{A35FCC28-3E3F-4D09-B0D8-9903233D0217}"/>
              </a:ext>
            </a:extLst>
          </p:cNvPr>
          <p:cNvSpPr txBox="1"/>
          <p:nvPr/>
        </p:nvSpPr>
        <p:spPr>
          <a:xfrm>
            <a:off x="8411376" y="2332127"/>
            <a:ext cx="2801216" cy="646331"/>
          </a:xfrm>
          <a:prstGeom prst="rect">
            <a:avLst/>
          </a:prstGeom>
          <a:noFill/>
        </p:spPr>
        <p:txBody>
          <a:bodyPr wrap="none" rtlCol="0">
            <a:spAutoFit/>
          </a:bodyPr>
          <a:lstStyle/>
          <a:p>
            <a:pPr marL="285750" indent="-285750">
              <a:buFont typeface="Arial" panose="020B0604020202020204" pitchFamily="34" charset="0"/>
              <a:buChar char="•"/>
            </a:pPr>
            <a:r>
              <a:rPr lang="da-DK" dirty="0"/>
              <a:t>En litteraturgennemgang</a:t>
            </a:r>
          </a:p>
          <a:p>
            <a:endParaRPr lang="da-DK" dirty="0"/>
          </a:p>
        </p:txBody>
      </p:sp>
      <p:sp>
        <p:nvSpPr>
          <p:cNvPr id="3" name="Rektangel 2">
            <a:extLst>
              <a:ext uri="{FF2B5EF4-FFF2-40B4-BE49-F238E27FC236}">
                <a16:creationId xmlns:a16="http://schemas.microsoft.com/office/drawing/2014/main" id="{86A4BF2F-2FED-4BEA-B643-E21C05038612}"/>
              </a:ext>
            </a:extLst>
          </p:cNvPr>
          <p:cNvSpPr/>
          <p:nvPr/>
        </p:nvSpPr>
        <p:spPr>
          <a:xfrm>
            <a:off x="195943" y="1488093"/>
            <a:ext cx="11747241" cy="2487401"/>
          </a:xfrm>
          <a:prstGeom prst="rect">
            <a:avLst/>
          </a:prstGeom>
          <a:solidFill>
            <a:schemeClr val="bg1">
              <a:alpha val="8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Tekstfelt 19">
            <a:extLst>
              <a:ext uri="{FF2B5EF4-FFF2-40B4-BE49-F238E27FC236}">
                <a16:creationId xmlns:a16="http://schemas.microsoft.com/office/drawing/2014/main" id="{DA0C38FA-9908-4B4C-AE41-1F274BFFE8E0}"/>
              </a:ext>
            </a:extLst>
          </p:cNvPr>
          <p:cNvSpPr txBox="1"/>
          <p:nvPr/>
        </p:nvSpPr>
        <p:spPr>
          <a:xfrm>
            <a:off x="1679358" y="3069421"/>
            <a:ext cx="9050846" cy="3046988"/>
          </a:xfrm>
          <a:prstGeom prst="rect">
            <a:avLst/>
          </a:prstGeom>
          <a:solidFill>
            <a:schemeClr val="bg2"/>
          </a:solidFill>
        </p:spPr>
        <p:txBody>
          <a:bodyPr wrap="square" rtlCol="0">
            <a:spAutoFit/>
          </a:bodyPr>
          <a:lstStyle/>
          <a:p>
            <a:r>
              <a:rPr lang="da-DK" sz="2400" dirty="0"/>
              <a:t>Signalvalideringen fører til fund af adskillige ligeså stærke sager, som omhandler udvikling af nyreinsufficiens i forbindelse med behandling med Medicin A. </a:t>
            </a:r>
          </a:p>
          <a:p>
            <a:r>
              <a:rPr lang="da-DK" sz="2400" dirty="0"/>
              <a:t>Desuden findes der en plausibel biologisk/farmakologisk forklaring på, hvorfor bivirkningen kunne opstå under medicinering med Medicin A. </a:t>
            </a:r>
          </a:p>
          <a:p>
            <a:r>
              <a:rPr lang="da-DK" sz="2400" dirty="0"/>
              <a:t>Signalet valideres derfor af Lægemiddelstyrelsen. Signalet bekræftes efterfølgende af Lægemiddelstyrelsens repræsentant i den Europæiske Bivirkningskomite og rejses derfor i den Europæiske Bivirkningskomité.</a:t>
            </a:r>
          </a:p>
        </p:txBody>
      </p:sp>
      <p:sp>
        <p:nvSpPr>
          <p:cNvPr id="6" name="Pladsholder til slidenummer 5">
            <a:extLst>
              <a:ext uri="{FF2B5EF4-FFF2-40B4-BE49-F238E27FC236}">
                <a16:creationId xmlns:a16="http://schemas.microsoft.com/office/drawing/2014/main" id="{54191D9A-5E83-4B8D-A910-6D60860F55C3}"/>
              </a:ext>
            </a:extLst>
          </p:cNvPr>
          <p:cNvSpPr>
            <a:spLocks noGrp="1"/>
          </p:cNvSpPr>
          <p:nvPr>
            <p:ph type="sldNum" sz="quarter" idx="12"/>
          </p:nvPr>
        </p:nvSpPr>
        <p:spPr/>
        <p:txBody>
          <a:bodyPr/>
          <a:lstStyle/>
          <a:p>
            <a:fld id="{844601DB-ADF3-44C2-834B-2346477CC3E7}" type="slidenum">
              <a:rPr lang="da-DK" smtClean="0"/>
              <a:t>29</a:t>
            </a:fld>
            <a:endParaRPr lang="da-DK"/>
          </a:p>
        </p:txBody>
      </p:sp>
    </p:spTree>
    <p:extLst>
      <p:ext uri="{BB962C8B-B14F-4D97-AF65-F5344CB8AC3E}">
        <p14:creationId xmlns:p14="http://schemas.microsoft.com/office/powerpoint/2010/main" val="267394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B68A301-10B2-4344-AE42-F9D4C0939961}"/>
              </a:ext>
            </a:extLst>
          </p:cNvPr>
          <p:cNvGraphicFramePr>
            <a:graphicFrameLocks noChangeAspect="1"/>
          </p:cNvGraphicFramePr>
          <p:nvPr>
            <p:custDataLst>
              <p:tags r:id="rId2"/>
            </p:custDataLst>
            <p:extLst>
              <p:ext uri="{D42A27DB-BD31-4B8C-83A1-F6EECF244321}">
                <p14:modId xmlns:p14="http://schemas.microsoft.com/office/powerpoint/2010/main" val="2505942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58" name="think-cell Slide" r:id="rId4" imgW="530" imgH="531" progId="TCLayout.ActiveDocument.1">
                  <p:embed/>
                </p:oleObj>
              </mc:Choice>
              <mc:Fallback>
                <p:oleObj name="think-cell Slide"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B5BB266-DBB3-4433-96E2-29E0F5050C20}"/>
              </a:ext>
            </a:extLst>
          </p:cNvPr>
          <p:cNvSpPr>
            <a:spLocks noGrp="1"/>
          </p:cNvSpPr>
          <p:nvPr>
            <p:ph type="title"/>
          </p:nvPr>
        </p:nvSpPr>
        <p:spPr/>
        <p:txBody>
          <a:bodyPr/>
          <a:lstStyle/>
          <a:p>
            <a:r>
              <a:rPr lang="da-DK" dirty="0"/>
              <a:t>Indledning</a:t>
            </a:r>
          </a:p>
        </p:txBody>
      </p:sp>
      <p:sp>
        <p:nvSpPr>
          <p:cNvPr id="3" name="Pladsholder til indhold 2">
            <a:extLst>
              <a:ext uri="{FF2B5EF4-FFF2-40B4-BE49-F238E27FC236}">
                <a16:creationId xmlns:a16="http://schemas.microsoft.com/office/drawing/2014/main" id="{DA931CC5-0603-4F8D-A1A0-0B3DF3388935}"/>
              </a:ext>
            </a:extLst>
          </p:cNvPr>
          <p:cNvSpPr>
            <a:spLocks noGrp="1"/>
          </p:cNvSpPr>
          <p:nvPr>
            <p:ph idx="1"/>
          </p:nvPr>
        </p:nvSpPr>
        <p:spPr>
          <a:xfrm>
            <a:off x="838200" y="1495686"/>
            <a:ext cx="10515600" cy="4351338"/>
          </a:xfrm>
        </p:spPr>
        <p:txBody>
          <a:bodyPr/>
          <a:lstStyle/>
          <a:p>
            <a:pPr marL="0" indent="0">
              <a:buNone/>
            </a:pPr>
            <a:endParaRPr lang="da-DK" dirty="0"/>
          </a:p>
          <a:p>
            <a:pPr marL="0" indent="0">
              <a:buNone/>
            </a:pPr>
            <a:r>
              <a:rPr lang="da-DK" dirty="0"/>
              <a:t>Dette læringsmateriale er lavet for at give et indblik i: </a:t>
            </a:r>
          </a:p>
          <a:p>
            <a:pPr marL="514350" indent="-514350">
              <a:buAutoNum type="arabicParenR"/>
            </a:pPr>
            <a:r>
              <a:rPr lang="da-DK" dirty="0"/>
              <a:t>Hvorfor det er vigtigt at indberette bivirkninger, </a:t>
            </a:r>
          </a:p>
          <a:p>
            <a:pPr marL="514350" indent="-514350">
              <a:buAutoNum type="arabicParenR"/>
            </a:pPr>
            <a:r>
              <a:rPr lang="da-DK" dirty="0"/>
              <a:t>Hvorfor fyldestgørende data er afgørende, og </a:t>
            </a:r>
          </a:p>
          <a:p>
            <a:pPr marL="514350" indent="-514350">
              <a:buAutoNum type="arabicParenR"/>
            </a:pPr>
            <a:r>
              <a:rPr lang="da-DK" dirty="0"/>
              <a:t>Hvorfor bare 1 indberetning potentielt kan redde liv</a:t>
            </a:r>
          </a:p>
          <a:p>
            <a:pPr marL="0" indent="0">
              <a:buNone/>
            </a:pPr>
            <a:endParaRPr lang="da-DK" dirty="0"/>
          </a:p>
          <a:p>
            <a:pPr marL="0" indent="0">
              <a:buNone/>
            </a:pPr>
            <a:r>
              <a:rPr lang="da-DK" dirty="0"/>
              <a:t>I det følgende gives et indblik i lægemiddelovervågningens processer fra start til slut, når en bivirkning indberettes. </a:t>
            </a:r>
          </a:p>
        </p:txBody>
      </p:sp>
      <p:sp>
        <p:nvSpPr>
          <p:cNvPr id="5" name="Pladsholder til slidenummer 4">
            <a:extLst>
              <a:ext uri="{FF2B5EF4-FFF2-40B4-BE49-F238E27FC236}">
                <a16:creationId xmlns:a16="http://schemas.microsoft.com/office/drawing/2014/main" id="{0787B499-8F04-4049-9D4C-A4B12894E922}"/>
              </a:ext>
            </a:extLst>
          </p:cNvPr>
          <p:cNvSpPr>
            <a:spLocks noGrp="1"/>
          </p:cNvSpPr>
          <p:nvPr>
            <p:ph type="sldNum" sz="quarter" idx="12"/>
          </p:nvPr>
        </p:nvSpPr>
        <p:spPr/>
        <p:txBody>
          <a:bodyPr/>
          <a:lstStyle/>
          <a:p>
            <a:fld id="{2F83CC79-D602-4F50-8ABD-50B10D1D752D}" type="slidenum">
              <a:rPr lang="da-DK" smtClean="0"/>
              <a:t>3</a:t>
            </a:fld>
            <a:endParaRPr lang="da-DK"/>
          </a:p>
        </p:txBody>
      </p:sp>
    </p:spTree>
    <p:extLst>
      <p:ext uri="{BB962C8B-B14F-4D97-AF65-F5344CB8AC3E}">
        <p14:creationId xmlns:p14="http://schemas.microsoft.com/office/powerpoint/2010/main" val="587015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10B3D68-35BE-4236-A802-A64628B7422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88" name="think-cell Slide" r:id="rId5" imgW="530" imgH="531" progId="TCLayout.ActiveDocument.1">
                  <p:embed/>
                </p:oleObj>
              </mc:Choice>
              <mc:Fallback>
                <p:oleObj name="think-cell Slide" r:id="rId5" imgW="530" imgH="531" progId="TCLayout.ActiveDocument.1">
                  <p:embed/>
                  <p:pic>
                    <p:nvPicPr>
                      <p:cNvPr id="5" name="Objekt 4" hidden="1">
                        <a:extLst>
                          <a:ext uri="{FF2B5EF4-FFF2-40B4-BE49-F238E27FC236}">
                            <a16:creationId xmlns:a16="http://schemas.microsoft.com/office/drawing/2014/main" id="{D10B3D68-35BE-4236-A802-A64628B742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430C373C-95C7-4549-AAC9-95DAA74FD13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400" dirty="0">
              <a:latin typeface="Calibri Light" panose="020F0302020204030204" pitchFamily="34" charset="0"/>
              <a:ea typeface="+mj-ea"/>
              <a:cs typeface="+mj-cs"/>
              <a:sym typeface="Calibri Light" panose="020F0302020204030204" pitchFamily="34" charset="0"/>
            </a:endParaRPr>
          </a:p>
        </p:txBody>
      </p:sp>
      <p:sp>
        <p:nvSpPr>
          <p:cNvPr id="2" name="Titel 1">
            <a:extLst>
              <a:ext uri="{FF2B5EF4-FFF2-40B4-BE49-F238E27FC236}">
                <a16:creationId xmlns:a16="http://schemas.microsoft.com/office/drawing/2014/main" id="{B20BCBF4-8902-4556-8A90-C90088B9FC03}"/>
              </a:ext>
            </a:extLst>
          </p:cNvPr>
          <p:cNvSpPr>
            <a:spLocks noGrp="1"/>
          </p:cNvSpPr>
          <p:nvPr>
            <p:ph type="title"/>
          </p:nvPr>
        </p:nvSpPr>
        <p:spPr>
          <a:xfrm>
            <a:off x="260469" y="409072"/>
            <a:ext cx="10823426" cy="1325563"/>
          </a:xfrm>
        </p:spPr>
        <p:txBody>
          <a:bodyPr>
            <a:normAutofit/>
          </a:bodyPr>
          <a:lstStyle/>
          <a:p>
            <a:r>
              <a:rPr lang="da-DK" sz="4000" dirty="0"/>
              <a:t>Bivirkningsindberetningen overvåges også i EU-regi  </a:t>
            </a:r>
          </a:p>
        </p:txBody>
      </p:sp>
      <p:pic>
        <p:nvPicPr>
          <p:cNvPr id="13" name="Grafik 12" descr="Database">
            <a:extLst>
              <a:ext uri="{FF2B5EF4-FFF2-40B4-BE49-F238E27FC236}">
                <a16:creationId xmlns:a16="http://schemas.microsoft.com/office/drawing/2014/main" id="{9CB3CF80-CA47-4425-87D8-4358ACA729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886" y="3466901"/>
            <a:ext cx="2467270" cy="2467270"/>
          </a:xfrm>
          <a:prstGeom prst="rect">
            <a:avLst/>
          </a:prstGeom>
        </p:spPr>
      </p:pic>
      <p:pic>
        <p:nvPicPr>
          <p:cNvPr id="8" name="Grafik 7" descr="Fabrik">
            <a:extLst>
              <a:ext uri="{FF2B5EF4-FFF2-40B4-BE49-F238E27FC236}">
                <a16:creationId xmlns:a16="http://schemas.microsoft.com/office/drawing/2014/main" id="{4CC4D58C-F724-43DE-9789-A7418B8F5F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4904" y="1526040"/>
            <a:ext cx="1547233" cy="1547233"/>
          </a:xfrm>
          <a:prstGeom prst="rect">
            <a:avLst/>
          </a:prstGeom>
        </p:spPr>
      </p:pic>
      <p:cxnSp>
        <p:nvCxnSpPr>
          <p:cNvPr id="11" name="Lige pilforbindelse 10">
            <a:extLst>
              <a:ext uri="{FF2B5EF4-FFF2-40B4-BE49-F238E27FC236}">
                <a16:creationId xmlns:a16="http://schemas.microsoft.com/office/drawing/2014/main" id="{1F9AC534-E185-4EDA-B4BF-6401F2738EA6}"/>
              </a:ext>
            </a:extLst>
          </p:cNvPr>
          <p:cNvCxnSpPr>
            <a:cxnSpLocks/>
          </p:cNvCxnSpPr>
          <p:nvPr/>
        </p:nvCxnSpPr>
        <p:spPr>
          <a:xfrm>
            <a:off x="1595354" y="3168562"/>
            <a:ext cx="0" cy="3737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kstfelt 21">
            <a:extLst>
              <a:ext uri="{FF2B5EF4-FFF2-40B4-BE49-F238E27FC236}">
                <a16:creationId xmlns:a16="http://schemas.microsoft.com/office/drawing/2014/main" id="{77DB3F0F-6986-4F4F-B5A6-9AB2D8AC1B75}"/>
              </a:ext>
            </a:extLst>
          </p:cNvPr>
          <p:cNvSpPr txBox="1"/>
          <p:nvPr/>
        </p:nvSpPr>
        <p:spPr>
          <a:xfrm>
            <a:off x="5098013" y="4090652"/>
            <a:ext cx="6448527" cy="2031325"/>
          </a:xfrm>
          <a:prstGeom prst="rect">
            <a:avLst/>
          </a:prstGeom>
          <a:solidFill>
            <a:schemeClr val="bg2"/>
          </a:solidFill>
        </p:spPr>
        <p:txBody>
          <a:bodyPr wrap="square" rtlCol="0">
            <a:spAutoFit/>
          </a:bodyPr>
          <a:lstStyle/>
          <a:p>
            <a:pPr marL="0" lvl="1"/>
            <a:r>
              <a:rPr lang="da-DK" dirty="0"/>
              <a:t>Signalassessor overvåger signaler fra den europæiske bivirkningsdatabase og PSUR modtaget fra markedsføringsindehaver. Hvis signalassessor finder et signal, valideres signalet, hvorefter signalet skal bekræftes af Lægemiddelstyrelsens repræsentant i den Europæiske Bivirkningskomite. Hvis signalet bekræftes, rejses signalet i den Europæiske Bivirkningskomité.</a:t>
            </a:r>
          </a:p>
        </p:txBody>
      </p:sp>
      <p:sp>
        <p:nvSpPr>
          <p:cNvPr id="23" name="Tekstfelt 22">
            <a:extLst>
              <a:ext uri="{FF2B5EF4-FFF2-40B4-BE49-F238E27FC236}">
                <a16:creationId xmlns:a16="http://schemas.microsoft.com/office/drawing/2014/main" id="{E3A72EAA-C80C-4521-B7DA-FB145CC2FD5C}"/>
              </a:ext>
            </a:extLst>
          </p:cNvPr>
          <p:cNvSpPr txBox="1"/>
          <p:nvPr/>
        </p:nvSpPr>
        <p:spPr>
          <a:xfrm>
            <a:off x="969175" y="5849884"/>
            <a:ext cx="1478483" cy="307777"/>
          </a:xfrm>
          <a:prstGeom prst="rect">
            <a:avLst/>
          </a:prstGeom>
          <a:noFill/>
        </p:spPr>
        <p:txBody>
          <a:bodyPr wrap="none" rtlCol="0">
            <a:spAutoFit/>
          </a:bodyPr>
          <a:lstStyle/>
          <a:p>
            <a:pPr algn="ctr"/>
            <a:r>
              <a:rPr lang="da-DK" sz="1400" dirty="0"/>
              <a:t>EUDRAVIGILANCE</a:t>
            </a:r>
          </a:p>
        </p:txBody>
      </p:sp>
      <p:cxnSp>
        <p:nvCxnSpPr>
          <p:cNvPr id="14" name="Lige pilforbindelse 13">
            <a:extLst>
              <a:ext uri="{FF2B5EF4-FFF2-40B4-BE49-F238E27FC236}">
                <a16:creationId xmlns:a16="http://schemas.microsoft.com/office/drawing/2014/main" id="{7E3054AC-8135-4A91-9D4C-A5E961441783}"/>
              </a:ext>
            </a:extLst>
          </p:cNvPr>
          <p:cNvCxnSpPr>
            <a:cxnSpLocks/>
          </p:cNvCxnSpPr>
          <p:nvPr/>
        </p:nvCxnSpPr>
        <p:spPr>
          <a:xfrm>
            <a:off x="2681694" y="4822008"/>
            <a:ext cx="11739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kstfelt 16">
            <a:extLst>
              <a:ext uri="{FF2B5EF4-FFF2-40B4-BE49-F238E27FC236}">
                <a16:creationId xmlns:a16="http://schemas.microsoft.com/office/drawing/2014/main" id="{F4EFD641-29CE-449E-B030-E760021339AC}"/>
              </a:ext>
            </a:extLst>
          </p:cNvPr>
          <p:cNvSpPr txBox="1"/>
          <p:nvPr/>
        </p:nvSpPr>
        <p:spPr>
          <a:xfrm>
            <a:off x="5098014" y="2296404"/>
            <a:ext cx="6440396" cy="1200329"/>
          </a:xfrm>
          <a:prstGeom prst="rect">
            <a:avLst/>
          </a:prstGeom>
          <a:solidFill>
            <a:schemeClr val="bg2"/>
          </a:solidFill>
        </p:spPr>
        <p:txBody>
          <a:bodyPr wrap="square" rtlCol="0">
            <a:spAutoFit/>
          </a:bodyPr>
          <a:lstStyle/>
          <a:p>
            <a:r>
              <a:rPr lang="da-DK" dirty="0"/>
              <a:t>Bivirkningsindberetninger anvendes også af markedsføringsindehaver til at overvåge signaler samt i periodiske sikkerhedsrapporter (PSUR) som indeholder en evaluering af lægemidlets sikkerhed for en given periode*.</a:t>
            </a:r>
          </a:p>
        </p:txBody>
      </p:sp>
      <p:cxnSp>
        <p:nvCxnSpPr>
          <p:cNvPr id="9" name="Forbindelse: vinklet 8">
            <a:extLst>
              <a:ext uri="{FF2B5EF4-FFF2-40B4-BE49-F238E27FC236}">
                <a16:creationId xmlns:a16="http://schemas.microsoft.com/office/drawing/2014/main" id="{4FBCEFFD-2F33-4ABF-A962-EDF5EF3A0C21}"/>
              </a:ext>
            </a:extLst>
          </p:cNvPr>
          <p:cNvCxnSpPr>
            <a:cxnSpLocks/>
            <a:stCxn id="8" idx="3"/>
          </p:cNvCxnSpPr>
          <p:nvPr/>
        </p:nvCxnSpPr>
        <p:spPr>
          <a:xfrm>
            <a:off x="2502137" y="2299657"/>
            <a:ext cx="2011938" cy="24509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6" name="Lige pilforbindelse 15">
            <a:extLst>
              <a:ext uri="{FF2B5EF4-FFF2-40B4-BE49-F238E27FC236}">
                <a16:creationId xmlns:a16="http://schemas.microsoft.com/office/drawing/2014/main" id="{AE62BCA6-0E62-47A7-AFD0-8752A31775F7}"/>
              </a:ext>
            </a:extLst>
          </p:cNvPr>
          <p:cNvCxnSpPr>
            <a:cxnSpLocks/>
          </p:cNvCxnSpPr>
          <p:nvPr/>
        </p:nvCxnSpPr>
        <p:spPr>
          <a:xfrm flipV="1">
            <a:off x="1744841" y="3168562"/>
            <a:ext cx="0" cy="373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4" name="Billede 23">
            <a:extLst>
              <a:ext uri="{FF2B5EF4-FFF2-40B4-BE49-F238E27FC236}">
                <a16:creationId xmlns:a16="http://schemas.microsoft.com/office/drawing/2014/main" id="{BBB4E01E-FF16-4A41-9D4B-09D28B887FAF}"/>
              </a:ext>
            </a:extLst>
          </p:cNvPr>
          <p:cNvPicPr>
            <a:picLocks noChangeAspect="1"/>
          </p:cNvPicPr>
          <p:nvPr/>
        </p:nvPicPr>
        <p:blipFill>
          <a:blip r:embed="rId11"/>
          <a:stretch>
            <a:fillRect/>
          </a:stretch>
        </p:blipFill>
        <p:spPr>
          <a:xfrm>
            <a:off x="4093125" y="4090652"/>
            <a:ext cx="836480" cy="1412418"/>
          </a:xfrm>
          <a:prstGeom prst="rect">
            <a:avLst/>
          </a:prstGeom>
        </p:spPr>
      </p:pic>
      <p:sp>
        <p:nvSpPr>
          <p:cNvPr id="25" name="Tekstfelt 24">
            <a:extLst>
              <a:ext uri="{FF2B5EF4-FFF2-40B4-BE49-F238E27FC236}">
                <a16:creationId xmlns:a16="http://schemas.microsoft.com/office/drawing/2014/main" id="{341A6481-7174-4A01-8EDE-C05D3D604D5D}"/>
              </a:ext>
            </a:extLst>
          </p:cNvPr>
          <p:cNvSpPr txBox="1"/>
          <p:nvPr/>
        </p:nvSpPr>
        <p:spPr>
          <a:xfrm>
            <a:off x="716751" y="2906952"/>
            <a:ext cx="2023540" cy="261610"/>
          </a:xfrm>
          <a:prstGeom prst="rect">
            <a:avLst/>
          </a:prstGeom>
          <a:noFill/>
        </p:spPr>
        <p:txBody>
          <a:bodyPr wrap="square" rtlCol="0">
            <a:spAutoFit/>
          </a:bodyPr>
          <a:lstStyle/>
          <a:p>
            <a:pPr algn="ctr"/>
            <a:r>
              <a:rPr lang="da-DK" sz="1100" dirty="0"/>
              <a:t>MARKEDSFØRINGSINDEHAVER</a:t>
            </a:r>
          </a:p>
        </p:txBody>
      </p:sp>
      <p:pic>
        <p:nvPicPr>
          <p:cNvPr id="31" name="Grafik 30" descr="Dokument">
            <a:extLst>
              <a:ext uri="{FF2B5EF4-FFF2-40B4-BE49-F238E27FC236}">
                <a16:creationId xmlns:a16="http://schemas.microsoft.com/office/drawing/2014/main" id="{55A94C80-16D7-4903-808A-D6027892E0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19991" y="2577188"/>
            <a:ext cx="1182747" cy="1182747"/>
          </a:xfrm>
          <a:prstGeom prst="rect">
            <a:avLst/>
          </a:prstGeom>
        </p:spPr>
      </p:pic>
      <p:cxnSp>
        <p:nvCxnSpPr>
          <p:cNvPr id="37" name="Lige pilforbindelse 36">
            <a:extLst>
              <a:ext uri="{FF2B5EF4-FFF2-40B4-BE49-F238E27FC236}">
                <a16:creationId xmlns:a16="http://schemas.microsoft.com/office/drawing/2014/main" id="{AB479E53-7FE8-4E73-A120-13D55947EA54}"/>
              </a:ext>
            </a:extLst>
          </p:cNvPr>
          <p:cNvCxnSpPr>
            <a:cxnSpLocks/>
            <a:endCxn id="24" idx="0"/>
          </p:cNvCxnSpPr>
          <p:nvPr/>
        </p:nvCxnSpPr>
        <p:spPr>
          <a:xfrm flipH="1">
            <a:off x="4511365" y="3727499"/>
            <a:ext cx="2710" cy="363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kstfelt 6">
            <a:extLst>
              <a:ext uri="{FF2B5EF4-FFF2-40B4-BE49-F238E27FC236}">
                <a16:creationId xmlns:a16="http://schemas.microsoft.com/office/drawing/2014/main" id="{81A2C51A-1CA5-4FD7-9874-BD3FB75AF000}"/>
              </a:ext>
            </a:extLst>
          </p:cNvPr>
          <p:cNvSpPr txBox="1"/>
          <p:nvPr/>
        </p:nvSpPr>
        <p:spPr>
          <a:xfrm>
            <a:off x="5098013" y="6538912"/>
            <a:ext cx="6329916" cy="276999"/>
          </a:xfrm>
          <a:prstGeom prst="rect">
            <a:avLst/>
          </a:prstGeom>
          <a:noFill/>
        </p:spPr>
        <p:txBody>
          <a:bodyPr wrap="square" rtlCol="0">
            <a:spAutoFit/>
          </a:bodyPr>
          <a:lstStyle/>
          <a:p>
            <a:r>
              <a:rPr lang="da-DK" sz="1200" dirty="0"/>
              <a:t>* Frekvensen for at indsende PSUR afhænger af lægemidlets levetid og sikkerhedsprofil. </a:t>
            </a:r>
          </a:p>
        </p:txBody>
      </p:sp>
      <p:sp>
        <p:nvSpPr>
          <p:cNvPr id="19" name="Rektangel: afrundede hjørner 18">
            <a:extLst>
              <a:ext uri="{FF2B5EF4-FFF2-40B4-BE49-F238E27FC236}">
                <a16:creationId xmlns:a16="http://schemas.microsoft.com/office/drawing/2014/main" id="{49356060-79E7-4179-88AA-68D398669EA8}"/>
              </a:ext>
            </a:extLst>
          </p:cNvPr>
          <p:cNvSpPr/>
          <p:nvPr/>
        </p:nvSpPr>
        <p:spPr>
          <a:xfrm>
            <a:off x="4171295" y="3046228"/>
            <a:ext cx="640827" cy="31911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PSUR</a:t>
            </a:r>
          </a:p>
        </p:txBody>
      </p:sp>
      <p:sp>
        <p:nvSpPr>
          <p:cNvPr id="3" name="Pladsholder til slidenummer 2">
            <a:extLst>
              <a:ext uri="{FF2B5EF4-FFF2-40B4-BE49-F238E27FC236}">
                <a16:creationId xmlns:a16="http://schemas.microsoft.com/office/drawing/2014/main" id="{3EC33303-CECF-454D-AEE9-897B07AB4FBC}"/>
              </a:ext>
            </a:extLst>
          </p:cNvPr>
          <p:cNvSpPr>
            <a:spLocks noGrp="1"/>
          </p:cNvSpPr>
          <p:nvPr>
            <p:ph type="sldNum" sz="quarter" idx="12"/>
          </p:nvPr>
        </p:nvSpPr>
        <p:spPr/>
        <p:txBody>
          <a:bodyPr/>
          <a:lstStyle/>
          <a:p>
            <a:fld id="{2F83CC79-D602-4F50-8ABD-50B10D1D752D}" type="slidenum">
              <a:rPr lang="da-DK" smtClean="0"/>
              <a:t>30</a:t>
            </a:fld>
            <a:endParaRPr lang="da-DK"/>
          </a:p>
        </p:txBody>
      </p:sp>
    </p:spTree>
    <p:extLst>
      <p:ext uri="{BB962C8B-B14F-4D97-AF65-F5344CB8AC3E}">
        <p14:creationId xmlns:p14="http://schemas.microsoft.com/office/powerpoint/2010/main" val="194827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ktangel 44">
            <a:extLst>
              <a:ext uri="{FF2B5EF4-FFF2-40B4-BE49-F238E27FC236}">
                <a16:creationId xmlns:a16="http://schemas.microsoft.com/office/drawing/2014/main" id="{AE46413A-D54E-4F8D-83E0-EBB69A2207BA}"/>
              </a:ext>
            </a:extLst>
          </p:cNvPr>
          <p:cNvSpPr/>
          <p:nvPr/>
        </p:nvSpPr>
        <p:spPr>
          <a:xfrm>
            <a:off x="261895" y="2177856"/>
            <a:ext cx="11668210" cy="3470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5" name="Objekt 4" hidden="1">
            <a:extLst>
              <a:ext uri="{FF2B5EF4-FFF2-40B4-BE49-F238E27FC236}">
                <a16:creationId xmlns:a16="http://schemas.microsoft.com/office/drawing/2014/main" id="{92381C72-A8C9-4F45-A18A-4B30101D6509}"/>
              </a:ext>
            </a:extLst>
          </p:cNvPr>
          <p:cNvGraphicFramePr>
            <a:graphicFrameLocks noChangeAspect="1"/>
          </p:cNvGraphicFramePr>
          <p:nvPr>
            <p:custDataLst>
              <p:tags r:id="rId2"/>
            </p:custDataLst>
            <p:extLst>
              <p:ext uri="{D42A27DB-BD31-4B8C-83A1-F6EECF244321}">
                <p14:modId xmlns:p14="http://schemas.microsoft.com/office/powerpoint/2010/main" val="2364136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14"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7BC25BBE-B9EA-4552-9585-C364B7AFA4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000" dirty="0">
              <a:latin typeface="Calibri Light" panose="020F0302020204030204" pitchFamily="34" charset="0"/>
              <a:ea typeface="+mj-ea"/>
              <a:cs typeface="+mj-cs"/>
              <a:sym typeface="Calibri Light" panose="020F0302020204030204" pitchFamily="34" charset="0"/>
            </a:endParaRPr>
          </a:p>
        </p:txBody>
      </p:sp>
      <p:sp>
        <p:nvSpPr>
          <p:cNvPr id="2" name="Titel 1">
            <a:extLst>
              <a:ext uri="{FF2B5EF4-FFF2-40B4-BE49-F238E27FC236}">
                <a16:creationId xmlns:a16="http://schemas.microsoft.com/office/drawing/2014/main" id="{10CED9FC-103C-4B15-807B-FCD5013590FF}"/>
              </a:ext>
            </a:extLst>
          </p:cNvPr>
          <p:cNvSpPr>
            <a:spLocks noGrp="1"/>
          </p:cNvSpPr>
          <p:nvPr>
            <p:ph type="title"/>
          </p:nvPr>
        </p:nvSpPr>
        <p:spPr>
          <a:xfrm>
            <a:off x="323765" y="336845"/>
            <a:ext cx="10515600" cy="1325563"/>
          </a:xfrm>
        </p:spPr>
        <p:txBody>
          <a:bodyPr>
            <a:normAutofit/>
          </a:bodyPr>
          <a:lstStyle/>
          <a:p>
            <a:r>
              <a:rPr lang="da-DK" sz="4000" dirty="0"/>
              <a:t>Hvad kan signalerne ende ud i, efter beslutning er truffet i den Europæiske Bivirkningskomité?</a:t>
            </a:r>
          </a:p>
        </p:txBody>
      </p:sp>
      <p:sp>
        <p:nvSpPr>
          <p:cNvPr id="8" name="Tekstfelt 7">
            <a:extLst>
              <a:ext uri="{FF2B5EF4-FFF2-40B4-BE49-F238E27FC236}">
                <a16:creationId xmlns:a16="http://schemas.microsoft.com/office/drawing/2014/main" id="{DB923283-3E8A-46CB-A425-6D0F7224A0C2}"/>
              </a:ext>
            </a:extLst>
          </p:cNvPr>
          <p:cNvSpPr txBox="1"/>
          <p:nvPr/>
        </p:nvSpPr>
        <p:spPr>
          <a:xfrm>
            <a:off x="358324" y="4672046"/>
            <a:ext cx="1385187" cy="523220"/>
          </a:xfrm>
          <a:prstGeom prst="rect">
            <a:avLst/>
          </a:prstGeom>
          <a:noFill/>
        </p:spPr>
        <p:txBody>
          <a:bodyPr wrap="none" rtlCol="0">
            <a:spAutoFit/>
          </a:bodyPr>
          <a:lstStyle/>
          <a:p>
            <a:r>
              <a:rPr lang="da-DK" sz="1400" dirty="0"/>
              <a:t>RUTINEMÆSSIG </a:t>
            </a:r>
            <a:br>
              <a:rPr lang="da-DK" sz="1400" dirty="0"/>
            </a:br>
            <a:r>
              <a:rPr lang="da-DK" sz="1400" dirty="0"/>
              <a:t>OVERVÅGNING </a:t>
            </a:r>
          </a:p>
        </p:txBody>
      </p:sp>
      <p:sp>
        <p:nvSpPr>
          <p:cNvPr id="10" name="Tekstfelt 9">
            <a:extLst>
              <a:ext uri="{FF2B5EF4-FFF2-40B4-BE49-F238E27FC236}">
                <a16:creationId xmlns:a16="http://schemas.microsoft.com/office/drawing/2014/main" id="{C6926932-C009-4C9C-B020-E02936309A6F}"/>
              </a:ext>
            </a:extLst>
          </p:cNvPr>
          <p:cNvSpPr txBox="1"/>
          <p:nvPr/>
        </p:nvSpPr>
        <p:spPr>
          <a:xfrm>
            <a:off x="2545702" y="4672046"/>
            <a:ext cx="1533514" cy="738664"/>
          </a:xfrm>
          <a:prstGeom prst="rect">
            <a:avLst/>
          </a:prstGeom>
          <a:noFill/>
        </p:spPr>
        <p:txBody>
          <a:bodyPr wrap="square" rtlCol="0">
            <a:spAutoFit/>
          </a:bodyPr>
          <a:lstStyle/>
          <a:p>
            <a:r>
              <a:rPr lang="da-DK" sz="1400" dirty="0"/>
              <a:t>OPDATERING AF </a:t>
            </a:r>
            <a:br>
              <a:rPr lang="da-DK" sz="1400" dirty="0"/>
            </a:br>
            <a:r>
              <a:rPr lang="da-DK" sz="1400" dirty="0"/>
              <a:t>PRODUKT-INFORMATION </a:t>
            </a:r>
          </a:p>
        </p:txBody>
      </p:sp>
      <p:sp>
        <p:nvSpPr>
          <p:cNvPr id="12" name="Tekstfelt 11">
            <a:extLst>
              <a:ext uri="{FF2B5EF4-FFF2-40B4-BE49-F238E27FC236}">
                <a16:creationId xmlns:a16="http://schemas.microsoft.com/office/drawing/2014/main" id="{F32B1869-FD0A-4714-A9DF-6C92815C87D8}"/>
              </a:ext>
            </a:extLst>
          </p:cNvPr>
          <p:cNvSpPr txBox="1"/>
          <p:nvPr/>
        </p:nvSpPr>
        <p:spPr>
          <a:xfrm>
            <a:off x="4596096" y="4672046"/>
            <a:ext cx="1749365" cy="523220"/>
          </a:xfrm>
          <a:prstGeom prst="rect">
            <a:avLst/>
          </a:prstGeom>
          <a:noFill/>
        </p:spPr>
        <p:txBody>
          <a:bodyPr wrap="square" rtlCol="0">
            <a:spAutoFit/>
          </a:bodyPr>
          <a:lstStyle/>
          <a:p>
            <a:r>
              <a:rPr lang="da-DK" sz="1400" dirty="0"/>
              <a:t>INSPEKTION AF VIRKSOMHEDEN</a:t>
            </a:r>
          </a:p>
        </p:txBody>
      </p:sp>
      <p:sp>
        <p:nvSpPr>
          <p:cNvPr id="14" name="Tekstfelt 13">
            <a:extLst>
              <a:ext uri="{FF2B5EF4-FFF2-40B4-BE49-F238E27FC236}">
                <a16:creationId xmlns:a16="http://schemas.microsoft.com/office/drawing/2014/main" id="{39127245-316C-4438-A9C5-7E08C56D8E01}"/>
              </a:ext>
            </a:extLst>
          </p:cNvPr>
          <p:cNvSpPr txBox="1"/>
          <p:nvPr/>
        </p:nvSpPr>
        <p:spPr>
          <a:xfrm>
            <a:off x="6682034" y="4672046"/>
            <a:ext cx="2067689" cy="523220"/>
          </a:xfrm>
          <a:prstGeom prst="rect">
            <a:avLst/>
          </a:prstGeom>
          <a:noFill/>
        </p:spPr>
        <p:txBody>
          <a:bodyPr wrap="square" rtlCol="0">
            <a:spAutoFit/>
          </a:bodyPr>
          <a:lstStyle/>
          <a:p>
            <a:r>
              <a:rPr lang="da-DK" sz="1400" dirty="0"/>
              <a:t>UDSENDE SIKKERHEDS</a:t>
            </a:r>
            <a:br>
              <a:rPr lang="da-DK" sz="1400" dirty="0"/>
            </a:br>
            <a:r>
              <a:rPr lang="da-DK" sz="1400" dirty="0"/>
              <a:t>INFORMATION</a:t>
            </a:r>
          </a:p>
        </p:txBody>
      </p:sp>
      <p:sp>
        <p:nvSpPr>
          <p:cNvPr id="16" name="Tekstfelt 15">
            <a:extLst>
              <a:ext uri="{FF2B5EF4-FFF2-40B4-BE49-F238E27FC236}">
                <a16:creationId xmlns:a16="http://schemas.microsoft.com/office/drawing/2014/main" id="{181B96D4-B43C-4C8A-BF15-A307EFE56993}"/>
              </a:ext>
            </a:extLst>
          </p:cNvPr>
          <p:cNvSpPr txBox="1"/>
          <p:nvPr/>
        </p:nvSpPr>
        <p:spPr>
          <a:xfrm>
            <a:off x="8887739" y="4680144"/>
            <a:ext cx="2892202" cy="738664"/>
          </a:xfrm>
          <a:prstGeom prst="rect">
            <a:avLst/>
          </a:prstGeom>
          <a:noFill/>
        </p:spPr>
        <p:txBody>
          <a:bodyPr wrap="none" rtlCol="0">
            <a:spAutoFit/>
          </a:bodyPr>
          <a:lstStyle/>
          <a:p>
            <a:r>
              <a:rPr lang="da-DK" sz="1400" dirty="0"/>
              <a:t>VIRKSOMHED PÅLÆGGES AT UDFØRE</a:t>
            </a:r>
          </a:p>
          <a:p>
            <a:r>
              <a:rPr lang="da-DK" sz="1400" dirty="0"/>
              <a:t>YDERLIGERE STUDIER ELLER</a:t>
            </a:r>
          </a:p>
          <a:p>
            <a:r>
              <a:rPr lang="da-DK" sz="1400" dirty="0"/>
              <a:t>DYBDEGÅENDE UNDERSØGELSER</a:t>
            </a:r>
          </a:p>
        </p:txBody>
      </p:sp>
      <p:pic>
        <p:nvPicPr>
          <p:cNvPr id="23" name="Billede 22">
            <a:extLst>
              <a:ext uri="{FF2B5EF4-FFF2-40B4-BE49-F238E27FC236}">
                <a16:creationId xmlns:a16="http://schemas.microsoft.com/office/drawing/2014/main" id="{2C2671A3-98FD-49A5-AF1E-9CB80EA5414A}"/>
              </a:ext>
            </a:extLst>
          </p:cNvPr>
          <p:cNvPicPr>
            <a:picLocks noChangeAspect="1"/>
          </p:cNvPicPr>
          <p:nvPr/>
        </p:nvPicPr>
        <p:blipFill>
          <a:blip r:embed="rId7"/>
          <a:stretch>
            <a:fillRect/>
          </a:stretch>
        </p:blipFill>
        <p:spPr>
          <a:xfrm>
            <a:off x="465246" y="2441077"/>
            <a:ext cx="1171345" cy="1977847"/>
          </a:xfrm>
          <a:prstGeom prst="rect">
            <a:avLst/>
          </a:prstGeom>
        </p:spPr>
      </p:pic>
      <p:pic>
        <p:nvPicPr>
          <p:cNvPr id="24" name="Grafik 23" descr="Cirkel med pil">
            <a:extLst>
              <a:ext uri="{FF2B5EF4-FFF2-40B4-BE49-F238E27FC236}">
                <a16:creationId xmlns:a16="http://schemas.microsoft.com/office/drawing/2014/main" id="{F5816816-AAFC-4E23-94B0-4E9AC0E703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5170" y="3095538"/>
            <a:ext cx="1076565" cy="1076565"/>
          </a:xfrm>
          <a:prstGeom prst="rect">
            <a:avLst/>
          </a:prstGeom>
          <a:effectLst>
            <a:outerShdw blurRad="50800" dist="38100" dir="5400000" algn="t" rotWithShape="0">
              <a:prstClr val="black">
                <a:alpha val="40000"/>
              </a:prstClr>
            </a:outerShdw>
          </a:effectLst>
        </p:spPr>
      </p:pic>
      <p:pic>
        <p:nvPicPr>
          <p:cNvPr id="27" name="Billede 26">
            <a:extLst>
              <a:ext uri="{FF2B5EF4-FFF2-40B4-BE49-F238E27FC236}">
                <a16:creationId xmlns:a16="http://schemas.microsoft.com/office/drawing/2014/main" id="{16F16F7F-28C9-41B8-B5F6-EA84D977F61A}"/>
              </a:ext>
            </a:extLst>
          </p:cNvPr>
          <p:cNvPicPr>
            <a:picLocks noChangeAspect="1"/>
          </p:cNvPicPr>
          <p:nvPr/>
        </p:nvPicPr>
        <p:blipFill>
          <a:blip r:embed="rId10"/>
          <a:stretch>
            <a:fillRect/>
          </a:stretch>
        </p:blipFill>
        <p:spPr>
          <a:xfrm>
            <a:off x="8749723" y="3074756"/>
            <a:ext cx="2987299" cy="1597290"/>
          </a:xfrm>
          <a:prstGeom prst="rect">
            <a:avLst/>
          </a:prstGeom>
          <a:ln>
            <a:noFill/>
          </a:ln>
          <a:effectLst>
            <a:outerShdw blurRad="292100" dist="139700" dir="2700000" algn="tl" rotWithShape="0">
              <a:srgbClr val="333333">
                <a:alpha val="65000"/>
              </a:srgbClr>
            </a:outerShdw>
          </a:effectLst>
        </p:spPr>
      </p:pic>
      <p:pic>
        <p:nvPicPr>
          <p:cNvPr id="28" name="Billede 27">
            <a:extLst>
              <a:ext uri="{FF2B5EF4-FFF2-40B4-BE49-F238E27FC236}">
                <a16:creationId xmlns:a16="http://schemas.microsoft.com/office/drawing/2014/main" id="{6E4641F7-9A82-4A59-A9E7-D4C7983BE94D}"/>
              </a:ext>
            </a:extLst>
          </p:cNvPr>
          <p:cNvPicPr>
            <a:picLocks noChangeAspect="1"/>
          </p:cNvPicPr>
          <p:nvPr/>
        </p:nvPicPr>
        <p:blipFill>
          <a:blip r:embed="rId11"/>
          <a:stretch>
            <a:fillRect/>
          </a:stretch>
        </p:blipFill>
        <p:spPr>
          <a:xfrm>
            <a:off x="6805276" y="2497064"/>
            <a:ext cx="1506307" cy="1977847"/>
          </a:xfrm>
          <a:prstGeom prst="rect">
            <a:avLst/>
          </a:prstGeom>
          <a:ln>
            <a:noFill/>
          </a:ln>
          <a:effectLst>
            <a:outerShdw blurRad="292100" dist="139700" dir="2700000" algn="tl" rotWithShape="0">
              <a:srgbClr val="333333">
                <a:alpha val="65000"/>
              </a:srgbClr>
            </a:outerShdw>
          </a:effectLst>
        </p:spPr>
      </p:pic>
      <p:pic>
        <p:nvPicPr>
          <p:cNvPr id="44" name="Grafik 43" descr="Fabrik">
            <a:extLst>
              <a:ext uri="{FF2B5EF4-FFF2-40B4-BE49-F238E27FC236}">
                <a16:creationId xmlns:a16="http://schemas.microsoft.com/office/drawing/2014/main" id="{6ED9F77A-E586-4C8F-8E3B-CEF39C8AE1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85468" y="2665958"/>
            <a:ext cx="2014186" cy="2014186"/>
          </a:xfrm>
          <a:prstGeom prst="rect">
            <a:avLst/>
          </a:prstGeom>
          <a:effectLst>
            <a:outerShdw blurRad="50800" dist="38100" dir="5400000" algn="t" rotWithShape="0">
              <a:prstClr val="black">
                <a:alpha val="40000"/>
              </a:prstClr>
            </a:outerShdw>
          </a:effectLst>
        </p:spPr>
      </p:pic>
      <p:pic>
        <p:nvPicPr>
          <p:cNvPr id="52" name="Billede 51">
            <a:extLst>
              <a:ext uri="{FF2B5EF4-FFF2-40B4-BE49-F238E27FC236}">
                <a16:creationId xmlns:a16="http://schemas.microsoft.com/office/drawing/2014/main" id="{58663A37-317E-4799-B1F9-BC650826D6CD}"/>
              </a:ext>
            </a:extLst>
          </p:cNvPr>
          <p:cNvPicPr>
            <a:picLocks noChangeAspect="1"/>
          </p:cNvPicPr>
          <p:nvPr/>
        </p:nvPicPr>
        <p:blipFill>
          <a:blip r:embed="rId14"/>
          <a:stretch>
            <a:fillRect/>
          </a:stretch>
        </p:blipFill>
        <p:spPr>
          <a:xfrm>
            <a:off x="2659606" y="2670027"/>
            <a:ext cx="1158340" cy="1835055"/>
          </a:xfrm>
          <a:prstGeom prst="rect">
            <a:avLst/>
          </a:prstGeom>
          <a:ln>
            <a:noFill/>
          </a:ln>
          <a:effectLst>
            <a:outerShdw blurRad="292100" dist="139700" dir="2700000" algn="tl" rotWithShape="0">
              <a:srgbClr val="333333">
                <a:alpha val="65000"/>
              </a:srgbClr>
            </a:outerShdw>
          </a:effectLst>
        </p:spPr>
      </p:pic>
      <p:sp>
        <p:nvSpPr>
          <p:cNvPr id="3" name="Pladsholder til slidenummer 2">
            <a:extLst>
              <a:ext uri="{FF2B5EF4-FFF2-40B4-BE49-F238E27FC236}">
                <a16:creationId xmlns:a16="http://schemas.microsoft.com/office/drawing/2014/main" id="{0F91350C-8C2B-4CEE-A393-C18F30A21AA7}"/>
              </a:ext>
            </a:extLst>
          </p:cNvPr>
          <p:cNvSpPr>
            <a:spLocks noGrp="1"/>
          </p:cNvSpPr>
          <p:nvPr>
            <p:ph type="sldNum" sz="quarter" idx="12"/>
          </p:nvPr>
        </p:nvSpPr>
        <p:spPr/>
        <p:txBody>
          <a:bodyPr/>
          <a:lstStyle/>
          <a:p>
            <a:fld id="{844601DB-ADF3-44C2-834B-2346477CC3E7}" type="slidenum">
              <a:rPr lang="da-DK" smtClean="0"/>
              <a:t>31</a:t>
            </a:fld>
            <a:endParaRPr lang="da-DK"/>
          </a:p>
        </p:txBody>
      </p:sp>
    </p:spTree>
    <p:extLst>
      <p:ext uri="{BB962C8B-B14F-4D97-AF65-F5344CB8AC3E}">
        <p14:creationId xmlns:p14="http://schemas.microsoft.com/office/powerpoint/2010/main" val="12873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D7F08FE-A8EA-4CC9-A939-5D467F946609}"/>
              </a:ext>
            </a:extLst>
          </p:cNvPr>
          <p:cNvGraphicFramePr>
            <a:graphicFrameLocks noChangeAspect="1"/>
          </p:cNvGraphicFramePr>
          <p:nvPr>
            <p:custDataLst>
              <p:tags r:id="rId2"/>
            </p:custDataLst>
            <p:extLst>
              <p:ext uri="{D42A27DB-BD31-4B8C-83A1-F6EECF244321}">
                <p14:modId xmlns:p14="http://schemas.microsoft.com/office/powerpoint/2010/main" val="1721060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22" name="think-cell Slide" r:id="rId5" imgW="530" imgH="531" progId="TCLayout.ActiveDocument.1">
                  <p:embed/>
                </p:oleObj>
              </mc:Choice>
              <mc:Fallback>
                <p:oleObj name="think-cell Slide" r:id="rId5" imgW="530" imgH="531" progId="TCLayout.ActiveDocument.1">
                  <p:embed/>
                  <p:pic>
                    <p:nvPicPr>
                      <p:cNvPr id="4" name="Objekt 3" hidden="1">
                        <a:extLst>
                          <a:ext uri="{FF2B5EF4-FFF2-40B4-BE49-F238E27FC236}">
                            <a16:creationId xmlns:a16="http://schemas.microsoft.com/office/drawing/2014/main" id="{4D7F08FE-A8EA-4CC9-A939-5D467F9466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4A552E8E-05B6-4121-87AA-459E3F4CF42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400" dirty="0">
              <a:latin typeface="Calibri Light" panose="020F0302020204030204" pitchFamily="34" charset="0"/>
              <a:ea typeface="+mj-ea"/>
              <a:cs typeface="+mj-cs"/>
              <a:sym typeface="Calibri Light" panose="020F0302020204030204" pitchFamily="34" charset="0"/>
            </a:endParaRPr>
          </a:p>
        </p:txBody>
      </p:sp>
      <p:sp>
        <p:nvSpPr>
          <p:cNvPr id="2" name="Titel 1">
            <a:extLst>
              <a:ext uri="{FF2B5EF4-FFF2-40B4-BE49-F238E27FC236}">
                <a16:creationId xmlns:a16="http://schemas.microsoft.com/office/drawing/2014/main" id="{E2C3E12A-A99A-41E2-A0CB-4E6EF2F75E1A}"/>
              </a:ext>
            </a:extLst>
          </p:cNvPr>
          <p:cNvSpPr>
            <a:spLocks noGrp="1"/>
          </p:cNvSpPr>
          <p:nvPr>
            <p:ph type="title"/>
          </p:nvPr>
        </p:nvSpPr>
        <p:spPr/>
        <p:txBody>
          <a:bodyPr>
            <a:normAutofit/>
          </a:bodyPr>
          <a:lstStyle/>
          <a:p>
            <a:r>
              <a:rPr lang="da-DK" sz="4000" dirty="0"/>
              <a:t>Konklusion i Den Europæiske Bivirkningskomité 	</a:t>
            </a:r>
          </a:p>
        </p:txBody>
      </p:sp>
      <p:sp>
        <p:nvSpPr>
          <p:cNvPr id="3" name="Pladsholder til tekst 2">
            <a:extLst>
              <a:ext uri="{FF2B5EF4-FFF2-40B4-BE49-F238E27FC236}">
                <a16:creationId xmlns:a16="http://schemas.microsoft.com/office/drawing/2014/main" id="{D4FDEEEC-559B-43AF-B75B-F8C7DEFCE4B1}"/>
              </a:ext>
            </a:extLst>
          </p:cNvPr>
          <p:cNvSpPr>
            <a:spLocks noGrp="1"/>
          </p:cNvSpPr>
          <p:nvPr>
            <p:ph type="body" sz="quarter" idx="13"/>
          </p:nvPr>
        </p:nvSpPr>
        <p:spPr>
          <a:xfrm>
            <a:off x="323766" y="1720525"/>
            <a:ext cx="11517001" cy="4218100"/>
          </a:xfrm>
        </p:spPr>
        <p:txBody>
          <a:bodyPr>
            <a:normAutofit fontScale="92500"/>
          </a:bodyPr>
          <a:lstStyle/>
          <a:p>
            <a:pPr marL="0" indent="0">
              <a:buNone/>
            </a:pPr>
            <a:endParaRPr lang="da-DK" dirty="0"/>
          </a:p>
          <a:p>
            <a:pPr marL="0" indent="0">
              <a:buNone/>
            </a:pPr>
            <a:r>
              <a:rPr lang="da-DK" dirty="0"/>
              <a:t>Den Europæiske Bivirkningskomité beslutter, at produktinformationen for Medicin A skal opdateres med information om, at lægemidlet kan give nyreinsufficiens. Produktinformationens afsnit 4.4 om ”Forsigtighedsregler og kontraindikationer” skal opdateres med information om, at Medicin A ikke må gives til patienter, som i forvejen er kendt med nedsat nyrefunktion. Desuden skal afsnittet 4.8 ”Bivirkninger” opdateres med ”Nyrepåvirkning” som en kendt bivirkning. </a:t>
            </a:r>
          </a:p>
          <a:p>
            <a:pPr marL="0" indent="0">
              <a:buNone/>
            </a:pPr>
            <a:endParaRPr lang="da-DK" dirty="0"/>
          </a:p>
          <a:p>
            <a:pPr marL="0" indent="0">
              <a:buNone/>
            </a:pPr>
            <a:r>
              <a:rPr lang="da-DK" dirty="0"/>
              <a:t>Det er markedsføringsindehavernes ansvar, at produktinformationen opdateres indenfor en given tidsramme. </a:t>
            </a:r>
          </a:p>
          <a:p>
            <a:pPr marL="0" indent="0">
              <a:buNone/>
            </a:pPr>
            <a:endParaRPr lang="da-DK" dirty="0"/>
          </a:p>
          <a:p>
            <a:endParaRPr lang="da-DK" dirty="0"/>
          </a:p>
        </p:txBody>
      </p:sp>
      <p:pic>
        <p:nvPicPr>
          <p:cNvPr id="7" name="Billede 6">
            <a:extLst>
              <a:ext uri="{FF2B5EF4-FFF2-40B4-BE49-F238E27FC236}">
                <a16:creationId xmlns:a16="http://schemas.microsoft.com/office/drawing/2014/main" id="{9D72BF4C-1F85-4FEC-B560-1A0CB5D74B6A}"/>
              </a:ext>
            </a:extLst>
          </p:cNvPr>
          <p:cNvPicPr>
            <a:picLocks noChangeAspect="1"/>
          </p:cNvPicPr>
          <p:nvPr/>
        </p:nvPicPr>
        <p:blipFill>
          <a:blip r:embed="rId7"/>
          <a:stretch>
            <a:fillRect/>
          </a:stretch>
        </p:blipFill>
        <p:spPr>
          <a:xfrm>
            <a:off x="10386831" y="115476"/>
            <a:ext cx="1243193" cy="1969480"/>
          </a:xfrm>
          <a:prstGeom prst="rect">
            <a:avLst/>
          </a:prstGeom>
          <a:ln>
            <a:noFill/>
          </a:ln>
          <a:effectLst>
            <a:outerShdw blurRad="292100" dist="139700" dir="2700000" algn="tl" rotWithShape="0">
              <a:srgbClr val="333333">
                <a:alpha val="65000"/>
              </a:srgbClr>
            </a:outerShdw>
          </a:effectLst>
        </p:spPr>
      </p:pic>
      <p:sp>
        <p:nvSpPr>
          <p:cNvPr id="6" name="Pladsholder til slidenummer 5">
            <a:extLst>
              <a:ext uri="{FF2B5EF4-FFF2-40B4-BE49-F238E27FC236}">
                <a16:creationId xmlns:a16="http://schemas.microsoft.com/office/drawing/2014/main" id="{DBEBE22B-608B-4147-9989-EB190598AC13}"/>
              </a:ext>
            </a:extLst>
          </p:cNvPr>
          <p:cNvSpPr>
            <a:spLocks noGrp="1"/>
          </p:cNvSpPr>
          <p:nvPr>
            <p:ph type="sldNum" sz="quarter" idx="12"/>
          </p:nvPr>
        </p:nvSpPr>
        <p:spPr/>
        <p:txBody>
          <a:bodyPr/>
          <a:lstStyle/>
          <a:p>
            <a:fld id="{844601DB-ADF3-44C2-834B-2346477CC3E7}" type="slidenum">
              <a:rPr lang="da-DK" smtClean="0"/>
              <a:t>32</a:t>
            </a:fld>
            <a:endParaRPr lang="da-DK"/>
          </a:p>
        </p:txBody>
      </p:sp>
    </p:spTree>
    <p:extLst>
      <p:ext uri="{BB962C8B-B14F-4D97-AF65-F5344CB8AC3E}">
        <p14:creationId xmlns:p14="http://schemas.microsoft.com/office/powerpoint/2010/main" val="1266825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EF2AD-0371-4062-AC82-5C88BE991886}"/>
              </a:ext>
            </a:extLst>
          </p:cNvPr>
          <p:cNvSpPr>
            <a:spLocks noGrp="1"/>
          </p:cNvSpPr>
          <p:nvPr>
            <p:ph type="title"/>
          </p:nvPr>
        </p:nvSpPr>
        <p:spPr/>
        <p:txBody>
          <a:bodyPr>
            <a:normAutofit fontScale="90000"/>
          </a:bodyPr>
          <a:lstStyle/>
          <a:p>
            <a:r>
              <a:rPr lang="da-DK" dirty="0"/>
              <a:t>Hvad hvis bivirkningsindberetningerne ikke var blevet  til et signal?</a:t>
            </a:r>
          </a:p>
        </p:txBody>
      </p:sp>
      <p:sp>
        <p:nvSpPr>
          <p:cNvPr id="3" name="Pladsholder til tekst 2">
            <a:extLst>
              <a:ext uri="{FF2B5EF4-FFF2-40B4-BE49-F238E27FC236}">
                <a16:creationId xmlns:a16="http://schemas.microsoft.com/office/drawing/2014/main" id="{5B97E36A-F765-4AE6-B2BE-BB3521B40B1C}"/>
              </a:ext>
            </a:extLst>
          </p:cNvPr>
          <p:cNvSpPr>
            <a:spLocks noGrp="1"/>
          </p:cNvSpPr>
          <p:nvPr>
            <p:ph type="body" sz="quarter" idx="13"/>
          </p:nvPr>
        </p:nvSpPr>
        <p:spPr>
          <a:xfrm>
            <a:off x="478100" y="1605769"/>
            <a:ext cx="11517001" cy="957686"/>
          </a:xfrm>
        </p:spPr>
        <p:txBody>
          <a:bodyPr>
            <a:normAutofit/>
          </a:bodyPr>
          <a:lstStyle/>
          <a:p>
            <a:pPr marL="0" indent="0">
              <a:buNone/>
            </a:pPr>
            <a:r>
              <a:rPr lang="da-DK" sz="1800" dirty="0"/>
              <a:t>Når Lægemiddelstyrelsen overvåger bivirkningsindberetninger kan Lægemiddelstyrelsen foruden at rejse et signal også handle på mulige sikkerhedsproblematikker på andre måder. Endvidere overvåger Lægemiddelstyrelsens også særlige fokusområder. Følgende er eksempler på leverancer på sikkerhedsovervågning: </a:t>
            </a:r>
          </a:p>
        </p:txBody>
      </p:sp>
      <p:sp>
        <p:nvSpPr>
          <p:cNvPr id="6" name="Tekstfelt 5">
            <a:extLst>
              <a:ext uri="{FF2B5EF4-FFF2-40B4-BE49-F238E27FC236}">
                <a16:creationId xmlns:a16="http://schemas.microsoft.com/office/drawing/2014/main" id="{8BD4D2BC-3E86-43D3-8FC9-E2DE4290CDEF}"/>
              </a:ext>
            </a:extLst>
          </p:cNvPr>
          <p:cNvSpPr txBox="1"/>
          <p:nvPr/>
        </p:nvSpPr>
        <p:spPr>
          <a:xfrm>
            <a:off x="478100" y="5277449"/>
            <a:ext cx="2067689" cy="523220"/>
          </a:xfrm>
          <a:prstGeom prst="rect">
            <a:avLst/>
          </a:prstGeom>
          <a:noFill/>
        </p:spPr>
        <p:txBody>
          <a:bodyPr wrap="square" rtlCol="0">
            <a:spAutoFit/>
          </a:bodyPr>
          <a:lstStyle/>
          <a:p>
            <a:r>
              <a:rPr lang="da-DK" sz="1400" b="1" dirty="0"/>
              <a:t>Udsende sikkerheds</a:t>
            </a:r>
            <a:br>
              <a:rPr lang="da-DK" sz="1400" b="1" dirty="0"/>
            </a:br>
            <a:r>
              <a:rPr lang="da-DK" sz="1400" b="1" dirty="0"/>
              <a:t>information </a:t>
            </a:r>
            <a:r>
              <a:rPr lang="da-DK" sz="1400" dirty="0"/>
              <a:t>(DHPC)</a:t>
            </a:r>
          </a:p>
        </p:txBody>
      </p:sp>
      <p:pic>
        <p:nvPicPr>
          <p:cNvPr id="7" name="Billede 6">
            <a:extLst>
              <a:ext uri="{FF2B5EF4-FFF2-40B4-BE49-F238E27FC236}">
                <a16:creationId xmlns:a16="http://schemas.microsoft.com/office/drawing/2014/main" id="{5AD3379F-2514-457C-9384-EF01D9074D95}"/>
              </a:ext>
            </a:extLst>
          </p:cNvPr>
          <p:cNvPicPr>
            <a:picLocks noChangeAspect="1"/>
          </p:cNvPicPr>
          <p:nvPr/>
        </p:nvPicPr>
        <p:blipFill>
          <a:blip r:embed="rId2"/>
          <a:stretch>
            <a:fillRect/>
          </a:stretch>
        </p:blipFill>
        <p:spPr>
          <a:xfrm>
            <a:off x="584978" y="3093603"/>
            <a:ext cx="1506307" cy="1977847"/>
          </a:xfrm>
          <a:prstGeom prst="rect">
            <a:avLst/>
          </a:prstGeom>
          <a:ln>
            <a:noFill/>
          </a:ln>
          <a:effectLst>
            <a:outerShdw blurRad="292100" dist="139700" dir="2700000" algn="tl" rotWithShape="0">
              <a:srgbClr val="333333">
                <a:alpha val="65000"/>
              </a:srgbClr>
            </a:outerShdw>
          </a:effectLst>
        </p:spPr>
      </p:pic>
      <p:sp>
        <p:nvSpPr>
          <p:cNvPr id="9" name="Tekstfelt 8">
            <a:extLst>
              <a:ext uri="{FF2B5EF4-FFF2-40B4-BE49-F238E27FC236}">
                <a16:creationId xmlns:a16="http://schemas.microsoft.com/office/drawing/2014/main" id="{6A23F833-FC3A-4CB1-B0BF-7AD5EAC3FAB7}"/>
              </a:ext>
            </a:extLst>
          </p:cNvPr>
          <p:cNvSpPr txBox="1"/>
          <p:nvPr/>
        </p:nvSpPr>
        <p:spPr>
          <a:xfrm>
            <a:off x="3277264" y="5306409"/>
            <a:ext cx="4456225" cy="738664"/>
          </a:xfrm>
          <a:prstGeom prst="rect">
            <a:avLst/>
          </a:prstGeom>
          <a:noFill/>
        </p:spPr>
        <p:txBody>
          <a:bodyPr wrap="square" rtlCol="0">
            <a:spAutoFit/>
          </a:bodyPr>
          <a:lstStyle/>
          <a:p>
            <a:r>
              <a:rPr lang="da-DK" sz="1400" b="1" dirty="0"/>
              <a:t>Årlig gennemgang af alle bivirkningsindberetninger </a:t>
            </a:r>
            <a:r>
              <a:rPr lang="da-DK" sz="1400" dirty="0"/>
              <a:t>på fx cannabisslut-produkter under forsøgsordningen og på vacciner som er en del af børnevaccinationsprogrammet</a:t>
            </a:r>
          </a:p>
        </p:txBody>
      </p:sp>
      <p:pic>
        <p:nvPicPr>
          <p:cNvPr id="10" name="Billede 9">
            <a:extLst>
              <a:ext uri="{FF2B5EF4-FFF2-40B4-BE49-F238E27FC236}">
                <a16:creationId xmlns:a16="http://schemas.microsoft.com/office/drawing/2014/main" id="{E47664E3-9D12-4FDE-AFC1-FCD6D8CB544D}"/>
              </a:ext>
            </a:extLst>
          </p:cNvPr>
          <p:cNvPicPr>
            <a:picLocks noChangeAspect="1"/>
          </p:cNvPicPr>
          <p:nvPr/>
        </p:nvPicPr>
        <p:blipFill rotWithShape="1">
          <a:blip r:embed="rId3"/>
          <a:srcRect l="6567" r="5378" b="35946"/>
          <a:stretch/>
        </p:blipFill>
        <p:spPr>
          <a:xfrm>
            <a:off x="2975319" y="3235601"/>
            <a:ext cx="2737376" cy="1767994"/>
          </a:xfrm>
          <a:prstGeom prst="rect">
            <a:avLst/>
          </a:prstGeom>
          <a:ln>
            <a:solidFill>
              <a:schemeClr val="tx1"/>
            </a:solidFill>
          </a:ln>
          <a:effectLst>
            <a:outerShdw blurRad="292100" dist="139700" dir="2700000" algn="tl" rotWithShape="0">
              <a:srgbClr val="333333">
                <a:alpha val="65000"/>
              </a:srgbClr>
            </a:outerShdw>
          </a:effectLst>
        </p:spPr>
      </p:pic>
      <p:sp>
        <p:nvSpPr>
          <p:cNvPr id="11" name="Tekstfelt 10">
            <a:extLst>
              <a:ext uri="{FF2B5EF4-FFF2-40B4-BE49-F238E27FC236}">
                <a16:creationId xmlns:a16="http://schemas.microsoft.com/office/drawing/2014/main" id="{405AD5F4-5229-48C3-93F5-579E0796B1BE}"/>
              </a:ext>
            </a:extLst>
          </p:cNvPr>
          <p:cNvSpPr txBox="1"/>
          <p:nvPr/>
        </p:nvSpPr>
        <p:spPr>
          <a:xfrm>
            <a:off x="8094476" y="5276367"/>
            <a:ext cx="3900625" cy="1169551"/>
          </a:xfrm>
          <a:prstGeom prst="rect">
            <a:avLst/>
          </a:prstGeom>
          <a:noFill/>
        </p:spPr>
        <p:txBody>
          <a:bodyPr wrap="square" rtlCol="0">
            <a:spAutoFit/>
          </a:bodyPr>
          <a:lstStyle/>
          <a:p>
            <a:pPr algn="ctr"/>
            <a:r>
              <a:rPr lang="da-DK" sz="1400" b="1" dirty="0"/>
              <a:t>Risikominimerende tiltag:</a:t>
            </a:r>
          </a:p>
          <a:p>
            <a:pPr marL="285750" indent="-285750">
              <a:buFont typeface="Arial" panose="020B0604020202020204" pitchFamily="34" charset="0"/>
              <a:buChar char="•"/>
            </a:pPr>
            <a:r>
              <a:rPr lang="da-DK" sz="1400" dirty="0"/>
              <a:t>Et givent lægemiddel sættes på listen over lægemidler med skærpet indberetningspligt</a:t>
            </a:r>
          </a:p>
          <a:p>
            <a:pPr marL="285750" indent="-285750">
              <a:buFont typeface="Arial" panose="020B0604020202020204" pitchFamily="34" charset="0"/>
              <a:buChar char="•"/>
            </a:pPr>
            <a:r>
              <a:rPr lang="da-DK" sz="1400" dirty="0"/>
              <a:t>Ændring i udleveringsbestemmelse på et produkt  </a:t>
            </a:r>
          </a:p>
        </p:txBody>
      </p:sp>
      <p:pic>
        <p:nvPicPr>
          <p:cNvPr id="8" name="Billede 7">
            <a:extLst>
              <a:ext uri="{FF2B5EF4-FFF2-40B4-BE49-F238E27FC236}">
                <a16:creationId xmlns:a16="http://schemas.microsoft.com/office/drawing/2014/main" id="{D893E0F7-7FD6-4393-B262-140EE88ABDD5}"/>
              </a:ext>
            </a:extLst>
          </p:cNvPr>
          <p:cNvPicPr>
            <a:picLocks noChangeAspect="1"/>
          </p:cNvPicPr>
          <p:nvPr/>
        </p:nvPicPr>
        <p:blipFill rotWithShape="1">
          <a:blip r:embed="rId4"/>
          <a:srcRect b="45549"/>
          <a:stretch/>
        </p:blipFill>
        <p:spPr>
          <a:xfrm>
            <a:off x="5157148" y="3167746"/>
            <a:ext cx="2432704" cy="1903704"/>
          </a:xfrm>
          <a:prstGeom prst="rect">
            <a:avLst/>
          </a:prstGeom>
          <a:ln>
            <a:solidFill>
              <a:schemeClr val="tx1"/>
            </a:solidFill>
          </a:ln>
          <a:effectLst>
            <a:outerShdw blurRad="292100" dist="139700" dir="2700000" algn="tl" rotWithShape="0">
              <a:srgbClr val="333333">
                <a:alpha val="65000"/>
              </a:srgbClr>
            </a:outerShdw>
          </a:effectLst>
        </p:spPr>
      </p:pic>
      <p:pic>
        <p:nvPicPr>
          <p:cNvPr id="21" name="Billede 20">
            <a:extLst>
              <a:ext uri="{FF2B5EF4-FFF2-40B4-BE49-F238E27FC236}">
                <a16:creationId xmlns:a16="http://schemas.microsoft.com/office/drawing/2014/main" id="{F1D8EF81-5844-4E6E-BFC8-F1443899FE20}"/>
              </a:ext>
            </a:extLst>
          </p:cNvPr>
          <p:cNvPicPr>
            <a:picLocks noChangeAspect="1"/>
          </p:cNvPicPr>
          <p:nvPr/>
        </p:nvPicPr>
        <p:blipFill rotWithShape="1">
          <a:blip r:embed="rId5"/>
          <a:srcRect r="6109"/>
          <a:stretch/>
        </p:blipFill>
        <p:spPr>
          <a:xfrm>
            <a:off x="8200522" y="3167746"/>
            <a:ext cx="1571159" cy="1994966"/>
          </a:xfrm>
          <a:prstGeom prst="rect">
            <a:avLst/>
          </a:prstGeom>
        </p:spPr>
      </p:pic>
      <p:sp>
        <p:nvSpPr>
          <p:cNvPr id="4" name="Pladsholder til slidenummer 3">
            <a:extLst>
              <a:ext uri="{FF2B5EF4-FFF2-40B4-BE49-F238E27FC236}">
                <a16:creationId xmlns:a16="http://schemas.microsoft.com/office/drawing/2014/main" id="{5E9E31FD-218E-4008-9918-10C73272A7AA}"/>
              </a:ext>
            </a:extLst>
          </p:cNvPr>
          <p:cNvSpPr>
            <a:spLocks noGrp="1"/>
          </p:cNvSpPr>
          <p:nvPr>
            <p:ph type="sldNum" sz="quarter" idx="12"/>
          </p:nvPr>
        </p:nvSpPr>
        <p:spPr/>
        <p:txBody>
          <a:bodyPr/>
          <a:lstStyle/>
          <a:p>
            <a:fld id="{844601DB-ADF3-44C2-834B-2346477CC3E7}" type="slidenum">
              <a:rPr lang="da-DK" smtClean="0"/>
              <a:t>33</a:t>
            </a:fld>
            <a:endParaRPr lang="da-DK"/>
          </a:p>
        </p:txBody>
      </p:sp>
      <p:pic>
        <p:nvPicPr>
          <p:cNvPr id="18" name="Billede 17">
            <a:hlinkClick r:id="rId6"/>
            <a:extLst>
              <a:ext uri="{FF2B5EF4-FFF2-40B4-BE49-F238E27FC236}">
                <a16:creationId xmlns:a16="http://schemas.microsoft.com/office/drawing/2014/main" id="{6D5F2C6A-7FB3-44AB-A102-A123318E6314}"/>
              </a:ext>
            </a:extLst>
          </p:cNvPr>
          <p:cNvPicPr>
            <a:picLocks noChangeAspect="1"/>
          </p:cNvPicPr>
          <p:nvPr/>
        </p:nvPicPr>
        <p:blipFill rotWithShape="1">
          <a:blip r:embed="rId7"/>
          <a:srcRect b="37885"/>
          <a:stretch/>
        </p:blipFill>
        <p:spPr>
          <a:xfrm>
            <a:off x="9665635" y="2948432"/>
            <a:ext cx="2329466" cy="2268188"/>
          </a:xfrm>
          <a:prstGeom prst="rect">
            <a:avLst/>
          </a:prstGeom>
          <a:ln>
            <a:solidFill>
              <a:schemeClr val="accent1">
                <a:lumMod val="50000"/>
              </a:schemeClr>
            </a:solidFill>
          </a:ln>
        </p:spPr>
      </p:pic>
    </p:spTree>
    <p:extLst>
      <p:ext uri="{BB962C8B-B14F-4D97-AF65-F5344CB8AC3E}">
        <p14:creationId xmlns:p14="http://schemas.microsoft.com/office/powerpoint/2010/main" val="209928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82D4E5B-B7D1-4DED-8F55-DF605EC687AF}"/>
              </a:ext>
            </a:extLst>
          </p:cNvPr>
          <p:cNvGraphicFramePr>
            <a:graphicFrameLocks noChangeAspect="1"/>
          </p:cNvGraphicFramePr>
          <p:nvPr>
            <p:custDataLst>
              <p:tags r:id="rId2"/>
            </p:custDataLst>
            <p:extLst>
              <p:ext uri="{D42A27DB-BD31-4B8C-83A1-F6EECF244321}">
                <p14:modId xmlns:p14="http://schemas.microsoft.com/office/powerpoint/2010/main" val="3667592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39" name="think-cell Slide" r:id="rId5" imgW="663" imgH="664" progId="TCLayout.ActiveDocument.1">
                  <p:embed/>
                </p:oleObj>
              </mc:Choice>
              <mc:Fallback>
                <p:oleObj name="think-cell Slide" r:id="rId5" imgW="663" imgH="664" progId="TCLayout.ActiveDocument.1">
                  <p:embed/>
                  <p:pic>
                    <p:nvPicPr>
                      <p:cNvPr id="4" name="Objekt 3" hidden="1">
                        <a:extLst>
                          <a:ext uri="{FF2B5EF4-FFF2-40B4-BE49-F238E27FC236}">
                            <a16:creationId xmlns:a16="http://schemas.microsoft.com/office/drawing/2014/main" id="{482D4E5B-B7D1-4DED-8F55-DF605EC687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D8F23CBF-743F-471E-8260-0CEEE39BA95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3100" dirty="0">
              <a:latin typeface="Calibri Light" panose="020F0302020204030204" pitchFamily="34" charset="0"/>
              <a:ea typeface="+mj-ea"/>
              <a:cs typeface="+mj-cs"/>
              <a:sym typeface="Calibri Light" panose="020F0302020204030204" pitchFamily="34" charset="0"/>
            </a:endParaRPr>
          </a:p>
        </p:txBody>
      </p:sp>
      <p:sp>
        <p:nvSpPr>
          <p:cNvPr id="2" name="Titel 1">
            <a:extLst>
              <a:ext uri="{FF2B5EF4-FFF2-40B4-BE49-F238E27FC236}">
                <a16:creationId xmlns:a16="http://schemas.microsoft.com/office/drawing/2014/main" id="{012D74E7-1523-4539-9D87-922760848733}"/>
              </a:ext>
            </a:extLst>
          </p:cNvPr>
          <p:cNvSpPr>
            <a:spLocks noGrp="1"/>
          </p:cNvSpPr>
          <p:nvPr>
            <p:ph type="ctrTitle"/>
          </p:nvPr>
        </p:nvSpPr>
        <p:spPr>
          <a:xfrm>
            <a:off x="1524000" y="1041400"/>
            <a:ext cx="9144000" cy="2387600"/>
          </a:xfrm>
        </p:spPr>
        <p:txBody>
          <a:bodyPr>
            <a:normAutofit/>
          </a:bodyPr>
          <a:lstStyle/>
          <a:p>
            <a:r>
              <a:rPr lang="da-DK" sz="3100" dirty="0" err="1"/>
              <a:t>Eksemplel</a:t>
            </a:r>
            <a:r>
              <a:rPr lang="da-DK" sz="3100" dirty="0"/>
              <a:t> på </a:t>
            </a:r>
            <a:r>
              <a:rPr lang="da-DK" sz="3100" dirty="0" err="1"/>
              <a:t>safety</a:t>
            </a:r>
            <a:r>
              <a:rPr lang="da-DK" sz="3100" dirty="0"/>
              <a:t> issues og risikominimerende tiltag behandlet i Lægemiddelstyrelsen</a:t>
            </a:r>
          </a:p>
        </p:txBody>
      </p:sp>
      <p:sp>
        <p:nvSpPr>
          <p:cNvPr id="3" name="Pladsholder til slidenummer 2">
            <a:extLst>
              <a:ext uri="{FF2B5EF4-FFF2-40B4-BE49-F238E27FC236}">
                <a16:creationId xmlns:a16="http://schemas.microsoft.com/office/drawing/2014/main" id="{8ECB179C-4F55-4961-94CC-6F70D8465C5F}"/>
              </a:ext>
            </a:extLst>
          </p:cNvPr>
          <p:cNvSpPr>
            <a:spLocks noGrp="1"/>
          </p:cNvSpPr>
          <p:nvPr>
            <p:ph type="sldNum" sz="quarter" idx="12"/>
          </p:nvPr>
        </p:nvSpPr>
        <p:spPr/>
        <p:txBody>
          <a:bodyPr/>
          <a:lstStyle/>
          <a:p>
            <a:fld id="{2F83CC79-D602-4F50-8ABD-50B10D1D752D}" type="slidenum">
              <a:rPr lang="da-DK" smtClean="0"/>
              <a:t>34</a:t>
            </a:fld>
            <a:endParaRPr lang="da-DK"/>
          </a:p>
        </p:txBody>
      </p:sp>
    </p:spTree>
    <p:extLst>
      <p:ext uri="{BB962C8B-B14F-4D97-AF65-F5344CB8AC3E}">
        <p14:creationId xmlns:p14="http://schemas.microsoft.com/office/powerpoint/2010/main" val="136764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Grafik 50" descr="Markedsføring">
            <a:extLst>
              <a:ext uri="{FF2B5EF4-FFF2-40B4-BE49-F238E27FC236}">
                <a16:creationId xmlns:a16="http://schemas.microsoft.com/office/drawing/2014/main" id="{99E0A25D-FDEA-4514-95FD-CB471D9809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8935" y="4410344"/>
            <a:ext cx="914400" cy="914400"/>
          </a:xfrm>
          <a:prstGeom prst="rect">
            <a:avLst/>
          </a:prstGeom>
        </p:spPr>
      </p:pic>
      <p:pic>
        <p:nvPicPr>
          <p:cNvPr id="49" name="Billede 48">
            <a:extLst>
              <a:ext uri="{FF2B5EF4-FFF2-40B4-BE49-F238E27FC236}">
                <a16:creationId xmlns:a16="http://schemas.microsoft.com/office/drawing/2014/main" id="{8D4DC0B0-4EBE-48A2-9772-4761D2CF72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2570" y="4293931"/>
            <a:ext cx="2900534" cy="2288703"/>
          </a:xfrm>
          <a:prstGeom prst="rect">
            <a:avLst/>
          </a:prstGeom>
        </p:spPr>
      </p:pic>
      <p:graphicFrame>
        <p:nvGraphicFramePr>
          <p:cNvPr id="8" name="Objekt 7" hidden="1">
            <a:extLst>
              <a:ext uri="{FF2B5EF4-FFF2-40B4-BE49-F238E27FC236}">
                <a16:creationId xmlns:a16="http://schemas.microsoft.com/office/drawing/2014/main" id="{3E348CA0-70D5-49FC-A153-FE2CB3D80D6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86" name="think-cell Slide" r:id="rId9" imgW="663" imgH="664" progId="TCLayout.ActiveDocument.1">
                  <p:embed/>
                </p:oleObj>
              </mc:Choice>
              <mc:Fallback>
                <p:oleObj name="think-cell Slide" r:id="rId9" imgW="663" imgH="664" progId="TCLayout.ActiveDocument.1">
                  <p:embed/>
                  <p:pic>
                    <p:nvPicPr>
                      <p:cNvPr id="8" name="Objekt 7" hidden="1">
                        <a:extLst>
                          <a:ext uri="{FF2B5EF4-FFF2-40B4-BE49-F238E27FC236}">
                            <a16:creationId xmlns:a16="http://schemas.microsoft.com/office/drawing/2014/main" id="{3E348CA0-70D5-49FC-A153-FE2CB3D80D6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68BFEFE7-0F78-4DD0-A96A-26CF7CFB4C5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3600" dirty="0">
              <a:latin typeface="Calibri Light" panose="020F0302020204030204" pitchFamily="34" charset="0"/>
              <a:ea typeface="+mj-ea"/>
              <a:cs typeface="+mj-cs"/>
              <a:sym typeface="Calibri Light" panose="020F0302020204030204" pitchFamily="34" charset="0"/>
            </a:endParaRPr>
          </a:p>
        </p:txBody>
      </p:sp>
      <p:sp>
        <p:nvSpPr>
          <p:cNvPr id="2" name="Titel 1"/>
          <p:cNvSpPr>
            <a:spLocks noGrp="1"/>
          </p:cNvSpPr>
          <p:nvPr>
            <p:ph type="title"/>
          </p:nvPr>
        </p:nvSpPr>
        <p:spPr>
          <a:xfrm>
            <a:off x="323916" y="288000"/>
            <a:ext cx="11517001" cy="1260000"/>
          </a:xfrm>
        </p:spPr>
        <p:txBody>
          <a:bodyPr>
            <a:normAutofit/>
          </a:bodyPr>
          <a:lstStyle/>
          <a:p>
            <a:r>
              <a:rPr lang="da-DK" sz="3600" dirty="0"/>
              <a:t>Hvad er et </a:t>
            </a:r>
            <a:r>
              <a:rPr lang="da-DK" sz="3600" dirty="0" err="1"/>
              <a:t>safety</a:t>
            </a:r>
            <a:r>
              <a:rPr lang="da-DK" sz="3600" dirty="0"/>
              <a:t> issue (andre lægemiddelrelaterede sikkerhedsproblematikker)?</a:t>
            </a:r>
          </a:p>
        </p:txBody>
      </p:sp>
      <p:sp>
        <p:nvSpPr>
          <p:cNvPr id="4" name="Pladsholder til slidenummer 3"/>
          <p:cNvSpPr>
            <a:spLocks noGrp="1"/>
          </p:cNvSpPr>
          <p:nvPr>
            <p:ph type="sldNum" sz="quarter" idx="12"/>
          </p:nvPr>
        </p:nvSpPr>
        <p:spPr/>
        <p:txBody>
          <a:bodyPr/>
          <a:lstStyle/>
          <a:p>
            <a:fld id="{844601DB-ADF3-44C2-834B-2346477CC3E7}" type="slidenum">
              <a:rPr lang="da-DK" smtClean="0"/>
              <a:t>35</a:t>
            </a:fld>
            <a:endParaRPr lang="da-DK"/>
          </a:p>
        </p:txBody>
      </p:sp>
      <p:sp>
        <p:nvSpPr>
          <p:cNvPr id="5" name="Pladsholder til tekst 4"/>
          <p:cNvSpPr>
            <a:spLocks noGrp="1"/>
          </p:cNvSpPr>
          <p:nvPr>
            <p:ph type="body" sz="quarter" idx="13"/>
          </p:nvPr>
        </p:nvSpPr>
        <p:spPr>
          <a:xfrm>
            <a:off x="3321698" y="2571414"/>
            <a:ext cx="8165452" cy="978446"/>
          </a:xfrm>
        </p:spPr>
        <p:txBody>
          <a:bodyPr>
            <a:normAutofit lnSpcReduction="10000"/>
          </a:bodyPr>
          <a:lstStyle/>
          <a:p>
            <a:r>
              <a:rPr lang="da-DK" sz="2399" dirty="0"/>
              <a:t>Safety issues handler om sikkerhedsproblemstillinger ved </a:t>
            </a:r>
            <a:r>
              <a:rPr lang="da-DK" sz="2399" i="1" u="sng" dirty="0"/>
              <a:t>kendte</a:t>
            </a:r>
            <a:r>
              <a:rPr lang="da-DK" sz="2399" dirty="0"/>
              <a:t> bivirkninger og opfylder derfor ikke definitionen på et signal.</a:t>
            </a:r>
          </a:p>
        </p:txBody>
      </p:sp>
      <p:sp>
        <p:nvSpPr>
          <p:cNvPr id="6" name="Rektangel 5">
            <a:extLst>
              <a:ext uri="{FF2B5EF4-FFF2-40B4-BE49-F238E27FC236}">
                <a16:creationId xmlns:a16="http://schemas.microsoft.com/office/drawing/2014/main" id="{F4E25B6A-0668-4619-9DF6-773B45F1DFD9}"/>
              </a:ext>
            </a:extLst>
          </p:cNvPr>
          <p:cNvSpPr/>
          <p:nvPr/>
        </p:nvSpPr>
        <p:spPr>
          <a:xfrm>
            <a:off x="1022899" y="2303715"/>
            <a:ext cx="1582158" cy="1764004"/>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kstfelt 8">
            <a:extLst>
              <a:ext uri="{FF2B5EF4-FFF2-40B4-BE49-F238E27FC236}">
                <a16:creationId xmlns:a16="http://schemas.microsoft.com/office/drawing/2014/main" id="{BB52A348-8419-4BA8-9D15-7B521FA822DE}"/>
              </a:ext>
            </a:extLst>
          </p:cNvPr>
          <p:cNvSpPr txBox="1"/>
          <p:nvPr/>
        </p:nvSpPr>
        <p:spPr>
          <a:xfrm>
            <a:off x="660014" y="1673269"/>
            <a:ext cx="2474284" cy="646331"/>
          </a:xfrm>
          <a:prstGeom prst="rect">
            <a:avLst/>
          </a:prstGeom>
          <a:noFill/>
        </p:spPr>
        <p:txBody>
          <a:bodyPr wrap="square" rtlCol="0">
            <a:spAutoFit/>
          </a:bodyPr>
          <a:lstStyle/>
          <a:p>
            <a:pPr algn="ctr"/>
            <a:r>
              <a:rPr lang="da-DK" dirty="0"/>
              <a:t>PRODUKTRESUME MEDICIN X</a:t>
            </a:r>
          </a:p>
        </p:txBody>
      </p:sp>
      <p:sp>
        <p:nvSpPr>
          <p:cNvPr id="10" name="Tekstfelt 9">
            <a:extLst>
              <a:ext uri="{FF2B5EF4-FFF2-40B4-BE49-F238E27FC236}">
                <a16:creationId xmlns:a16="http://schemas.microsoft.com/office/drawing/2014/main" id="{EE2724DA-1189-4713-B6A5-00A42CE8BDB1}"/>
              </a:ext>
            </a:extLst>
          </p:cNvPr>
          <p:cNvSpPr txBox="1"/>
          <p:nvPr/>
        </p:nvSpPr>
        <p:spPr>
          <a:xfrm>
            <a:off x="1031128" y="3017446"/>
            <a:ext cx="1652760" cy="523220"/>
          </a:xfrm>
          <a:prstGeom prst="rect">
            <a:avLst/>
          </a:prstGeom>
          <a:noFill/>
        </p:spPr>
        <p:txBody>
          <a:bodyPr wrap="none" rtlCol="0">
            <a:spAutoFit/>
          </a:bodyPr>
          <a:lstStyle/>
          <a:p>
            <a:r>
              <a:rPr lang="da-DK" sz="1400" dirty="0"/>
              <a:t>Afsnit 4.8: </a:t>
            </a:r>
          </a:p>
          <a:p>
            <a:r>
              <a:rPr lang="da-DK" sz="1400" dirty="0"/>
              <a:t>Kendte bivirkninger </a:t>
            </a:r>
          </a:p>
        </p:txBody>
      </p:sp>
      <p:cxnSp>
        <p:nvCxnSpPr>
          <p:cNvPr id="12" name="Lige forbindelse 11">
            <a:extLst>
              <a:ext uri="{FF2B5EF4-FFF2-40B4-BE49-F238E27FC236}">
                <a16:creationId xmlns:a16="http://schemas.microsoft.com/office/drawing/2014/main" id="{6682E9AF-6A5A-4F8F-A89D-8930E94EDD41}"/>
              </a:ext>
            </a:extLst>
          </p:cNvPr>
          <p:cNvCxnSpPr>
            <a:cxnSpLocks/>
          </p:cNvCxnSpPr>
          <p:nvPr/>
        </p:nvCxnSpPr>
        <p:spPr>
          <a:xfrm>
            <a:off x="1123979" y="2533821"/>
            <a:ext cx="934616" cy="0"/>
          </a:xfrm>
          <a:prstGeom prst="line">
            <a:avLst/>
          </a:prstGeom>
        </p:spPr>
        <p:style>
          <a:lnRef idx="1">
            <a:schemeClr val="dk1"/>
          </a:lnRef>
          <a:fillRef idx="0">
            <a:schemeClr val="dk1"/>
          </a:fillRef>
          <a:effectRef idx="0">
            <a:schemeClr val="dk1"/>
          </a:effectRef>
          <a:fontRef idx="minor">
            <a:schemeClr val="tx1"/>
          </a:fontRef>
        </p:style>
      </p:cxnSp>
      <p:cxnSp>
        <p:nvCxnSpPr>
          <p:cNvPr id="13" name="Lige forbindelse 12">
            <a:extLst>
              <a:ext uri="{FF2B5EF4-FFF2-40B4-BE49-F238E27FC236}">
                <a16:creationId xmlns:a16="http://schemas.microsoft.com/office/drawing/2014/main" id="{CE32A82D-6921-4F7A-A09B-85C1ECAF4DDD}"/>
              </a:ext>
            </a:extLst>
          </p:cNvPr>
          <p:cNvCxnSpPr>
            <a:cxnSpLocks/>
          </p:cNvCxnSpPr>
          <p:nvPr/>
        </p:nvCxnSpPr>
        <p:spPr>
          <a:xfrm>
            <a:off x="1123979" y="2751535"/>
            <a:ext cx="1326502" cy="0"/>
          </a:xfrm>
          <a:prstGeom prst="line">
            <a:avLst/>
          </a:prstGeom>
        </p:spPr>
        <p:style>
          <a:lnRef idx="1">
            <a:schemeClr val="dk1"/>
          </a:lnRef>
          <a:fillRef idx="0">
            <a:schemeClr val="dk1"/>
          </a:fillRef>
          <a:effectRef idx="0">
            <a:schemeClr val="dk1"/>
          </a:effectRef>
          <a:fontRef idx="minor">
            <a:schemeClr val="tx1"/>
          </a:fontRef>
        </p:style>
      </p:cxnSp>
      <p:cxnSp>
        <p:nvCxnSpPr>
          <p:cNvPr id="14" name="Lige forbindelse 13">
            <a:extLst>
              <a:ext uri="{FF2B5EF4-FFF2-40B4-BE49-F238E27FC236}">
                <a16:creationId xmlns:a16="http://schemas.microsoft.com/office/drawing/2014/main" id="{E30548B0-C5C4-4D24-B156-AB1426D99893}"/>
              </a:ext>
            </a:extLst>
          </p:cNvPr>
          <p:cNvCxnSpPr>
            <a:cxnSpLocks/>
          </p:cNvCxnSpPr>
          <p:nvPr/>
        </p:nvCxnSpPr>
        <p:spPr>
          <a:xfrm>
            <a:off x="1123979" y="2900825"/>
            <a:ext cx="1289180" cy="0"/>
          </a:xfrm>
          <a:prstGeom prst="line">
            <a:avLst/>
          </a:prstGeom>
        </p:spPr>
        <p:style>
          <a:lnRef idx="1">
            <a:schemeClr val="dk1"/>
          </a:lnRef>
          <a:fillRef idx="0">
            <a:schemeClr val="dk1"/>
          </a:fillRef>
          <a:effectRef idx="0">
            <a:schemeClr val="dk1"/>
          </a:effectRef>
          <a:fontRef idx="minor">
            <a:schemeClr val="tx1"/>
          </a:fontRef>
        </p:style>
      </p:cxnSp>
      <p:cxnSp>
        <p:nvCxnSpPr>
          <p:cNvPr id="16" name="Lige forbindelse 15">
            <a:extLst>
              <a:ext uri="{FF2B5EF4-FFF2-40B4-BE49-F238E27FC236}">
                <a16:creationId xmlns:a16="http://schemas.microsoft.com/office/drawing/2014/main" id="{28981132-66D3-48F6-9A6B-04C16600F7CE}"/>
              </a:ext>
            </a:extLst>
          </p:cNvPr>
          <p:cNvCxnSpPr>
            <a:cxnSpLocks/>
          </p:cNvCxnSpPr>
          <p:nvPr/>
        </p:nvCxnSpPr>
        <p:spPr>
          <a:xfrm>
            <a:off x="1123979" y="3665935"/>
            <a:ext cx="1382486" cy="0"/>
          </a:xfrm>
          <a:prstGeom prst="line">
            <a:avLst/>
          </a:prstGeom>
        </p:spPr>
        <p:style>
          <a:lnRef idx="1">
            <a:schemeClr val="dk1"/>
          </a:lnRef>
          <a:fillRef idx="0">
            <a:schemeClr val="dk1"/>
          </a:fillRef>
          <a:effectRef idx="0">
            <a:schemeClr val="dk1"/>
          </a:effectRef>
          <a:fontRef idx="minor">
            <a:schemeClr val="tx1"/>
          </a:fontRef>
        </p:style>
      </p:cxnSp>
      <p:cxnSp>
        <p:nvCxnSpPr>
          <p:cNvPr id="17" name="Lige forbindelse 16">
            <a:extLst>
              <a:ext uri="{FF2B5EF4-FFF2-40B4-BE49-F238E27FC236}">
                <a16:creationId xmlns:a16="http://schemas.microsoft.com/office/drawing/2014/main" id="{460089F0-ECE8-4067-8917-636024DB5DAF}"/>
              </a:ext>
            </a:extLst>
          </p:cNvPr>
          <p:cNvCxnSpPr>
            <a:cxnSpLocks/>
          </p:cNvCxnSpPr>
          <p:nvPr/>
        </p:nvCxnSpPr>
        <p:spPr>
          <a:xfrm>
            <a:off x="1147397" y="3846384"/>
            <a:ext cx="1401147" cy="0"/>
          </a:xfrm>
          <a:prstGeom prst="line">
            <a:avLst/>
          </a:prstGeom>
        </p:spPr>
        <p:style>
          <a:lnRef idx="1">
            <a:schemeClr val="dk1"/>
          </a:lnRef>
          <a:fillRef idx="0">
            <a:schemeClr val="dk1"/>
          </a:fillRef>
          <a:effectRef idx="0">
            <a:schemeClr val="dk1"/>
          </a:effectRef>
          <a:fontRef idx="minor">
            <a:schemeClr val="tx1"/>
          </a:fontRef>
        </p:style>
      </p:cxnSp>
      <p:pic>
        <p:nvPicPr>
          <p:cNvPr id="55" name="Grafik 54" descr="Statistik">
            <a:extLst>
              <a:ext uri="{FF2B5EF4-FFF2-40B4-BE49-F238E27FC236}">
                <a16:creationId xmlns:a16="http://schemas.microsoft.com/office/drawing/2014/main" id="{C7F8F1DE-6F34-4A98-AE58-44749DA0ED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014" y="5221295"/>
            <a:ext cx="914400" cy="914400"/>
          </a:xfrm>
          <a:prstGeom prst="rect">
            <a:avLst/>
          </a:prstGeom>
        </p:spPr>
      </p:pic>
      <p:sp>
        <p:nvSpPr>
          <p:cNvPr id="58" name="Tekstfelt 57">
            <a:extLst>
              <a:ext uri="{FF2B5EF4-FFF2-40B4-BE49-F238E27FC236}">
                <a16:creationId xmlns:a16="http://schemas.microsoft.com/office/drawing/2014/main" id="{86361294-C5A1-4B77-879F-BD1859A3245F}"/>
              </a:ext>
            </a:extLst>
          </p:cNvPr>
          <p:cNvSpPr txBox="1"/>
          <p:nvPr/>
        </p:nvSpPr>
        <p:spPr>
          <a:xfrm>
            <a:off x="3306768" y="4472283"/>
            <a:ext cx="8146297" cy="1200329"/>
          </a:xfrm>
          <a:prstGeom prst="rect">
            <a:avLst/>
          </a:prstGeom>
          <a:solidFill>
            <a:schemeClr val="bg2"/>
          </a:solidFill>
        </p:spPr>
        <p:txBody>
          <a:bodyPr wrap="square" rtlCol="0">
            <a:spAutoFit/>
          </a:bodyPr>
          <a:lstStyle/>
          <a:p>
            <a:pPr marL="342900" indent="-342900">
              <a:buFont typeface="Arial" panose="020B0604020202020204" pitchFamily="34" charset="0"/>
              <a:buChar char="•"/>
            </a:pPr>
            <a:r>
              <a:rPr lang="da-DK" sz="2400" dirty="0"/>
              <a:t>Oftest vil </a:t>
            </a:r>
            <a:r>
              <a:rPr lang="da-DK" sz="2400" dirty="0" err="1"/>
              <a:t>safety</a:t>
            </a:r>
            <a:r>
              <a:rPr lang="da-DK" sz="2400" dirty="0"/>
              <a:t> issues have et nationalt fokus og blive analyseret og (hvis relevant) kommunikeret i et nationalt medie</a:t>
            </a:r>
          </a:p>
        </p:txBody>
      </p:sp>
      <p:pic>
        <p:nvPicPr>
          <p:cNvPr id="57" name="Grafik 56" descr="Forstørrelsesglas">
            <a:extLst>
              <a:ext uri="{FF2B5EF4-FFF2-40B4-BE49-F238E27FC236}">
                <a16:creationId xmlns:a16="http://schemas.microsoft.com/office/drawing/2014/main" id="{F53C2BD7-BBC4-4E1E-A66F-2752B8315D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5672265">
            <a:off x="380999" y="5424742"/>
            <a:ext cx="914400" cy="914400"/>
          </a:xfrm>
          <a:prstGeom prst="rect">
            <a:avLst/>
          </a:prstGeom>
        </p:spPr>
      </p:pic>
    </p:spTree>
    <p:extLst>
      <p:ext uri="{BB962C8B-B14F-4D97-AF65-F5344CB8AC3E}">
        <p14:creationId xmlns:p14="http://schemas.microsoft.com/office/powerpoint/2010/main" val="716640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D3CF44B-5A54-40BF-AC32-A09E377007AE}"/>
              </a:ext>
            </a:extLst>
          </p:cNvPr>
          <p:cNvGraphicFramePr>
            <a:graphicFrameLocks noChangeAspect="1"/>
          </p:cNvGraphicFramePr>
          <p:nvPr>
            <p:custDataLst>
              <p:tags r:id="rId2"/>
            </p:custDataLst>
            <p:extLst>
              <p:ext uri="{D42A27DB-BD31-4B8C-83A1-F6EECF244321}">
                <p14:modId xmlns:p14="http://schemas.microsoft.com/office/powerpoint/2010/main" val="982506215"/>
              </p:ext>
            </p:extLst>
          </p:nvPr>
        </p:nvGraphicFramePr>
        <p:xfrm>
          <a:off x="1588" y="1686"/>
          <a:ext cx="1588" cy="1588"/>
        </p:xfrm>
        <a:graphic>
          <a:graphicData uri="http://schemas.openxmlformats.org/presentationml/2006/ole">
            <mc:AlternateContent xmlns:mc="http://schemas.openxmlformats.org/markup-compatibility/2006">
              <mc:Choice xmlns:v="urn:schemas-microsoft-com:vml" Requires="v">
                <p:oleObj spid="_x0000_s18713" name="think-cell Slide" r:id="rId6" imgW="360" imgH="360" progId="TCLayout.ActiveDocument.1">
                  <p:embed/>
                </p:oleObj>
              </mc:Choice>
              <mc:Fallback>
                <p:oleObj name="think-cell Slide" r:id="rId6" imgW="360" imgH="360" progId="TCLayout.ActiveDocument.1">
                  <p:embed/>
                  <p:pic>
                    <p:nvPicPr>
                      <p:cNvPr id="7" name="Objekt 6" hidden="1">
                        <a:extLst>
                          <a:ext uri="{FF2B5EF4-FFF2-40B4-BE49-F238E27FC236}">
                            <a16:creationId xmlns:a16="http://schemas.microsoft.com/office/drawing/2014/main" id="{2D3CF44B-5A54-40BF-AC32-A09E377007AE}"/>
                          </a:ext>
                        </a:extLst>
                      </p:cNvPr>
                      <p:cNvPicPr/>
                      <p:nvPr/>
                    </p:nvPicPr>
                    <p:blipFill>
                      <a:blip r:embed="rId7"/>
                      <a:stretch>
                        <a:fillRect/>
                      </a:stretch>
                    </p:blipFill>
                    <p:spPr>
                      <a:xfrm>
                        <a:off x="1588" y="1686"/>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678C571F-D00D-4A3A-B203-6B3F5003DF10}"/>
              </a:ext>
            </a:extLst>
          </p:cNvPr>
          <p:cNvSpPr/>
          <p:nvPr>
            <p:custDataLst>
              <p:tags r:id="rId3"/>
            </p:custDataLst>
          </p:nvPr>
        </p:nvSpPr>
        <p:spPr>
          <a:xfrm>
            <a:off x="0" y="99"/>
            <a:ext cx="158709" cy="158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da-DK" sz="3600" dirty="0">
              <a:latin typeface="Calibri Light" panose="020F0302020204030204" pitchFamily="34" charset="0"/>
              <a:ea typeface="+mj-ea"/>
              <a:cs typeface="+mj-cs"/>
              <a:sym typeface="Calibri Light" panose="020F0302020204030204" pitchFamily="34" charset="0"/>
            </a:endParaRPr>
          </a:p>
        </p:txBody>
      </p:sp>
      <p:sp>
        <p:nvSpPr>
          <p:cNvPr id="2" name="Titel 1">
            <a:extLst>
              <a:ext uri="{FF2B5EF4-FFF2-40B4-BE49-F238E27FC236}">
                <a16:creationId xmlns:a16="http://schemas.microsoft.com/office/drawing/2014/main" id="{A3C3DB23-F4C6-4927-888B-112806D6A0E6}"/>
              </a:ext>
            </a:extLst>
          </p:cNvPr>
          <p:cNvSpPr>
            <a:spLocks noGrp="1"/>
          </p:cNvSpPr>
          <p:nvPr>
            <p:ph type="title"/>
          </p:nvPr>
        </p:nvSpPr>
        <p:spPr/>
        <p:txBody>
          <a:bodyPr>
            <a:normAutofit/>
          </a:bodyPr>
          <a:lstStyle/>
          <a:p>
            <a:r>
              <a:rPr lang="da-DK" sz="3600" dirty="0"/>
              <a:t>Safety issue, eksempel:</a:t>
            </a:r>
            <a:br>
              <a:rPr lang="da-DK" sz="3600" dirty="0"/>
            </a:br>
            <a:r>
              <a:rPr lang="da-DK" sz="3600" dirty="0"/>
              <a:t>Forveksling af </a:t>
            </a:r>
            <a:r>
              <a:rPr lang="da-DK" sz="3600" dirty="0" err="1"/>
              <a:t>Fungizone</a:t>
            </a:r>
            <a:r>
              <a:rPr lang="da-DK" sz="3600" dirty="0"/>
              <a:t> og </a:t>
            </a:r>
            <a:r>
              <a:rPr lang="da-DK" sz="3600" dirty="0" err="1"/>
              <a:t>Ambisome</a:t>
            </a:r>
            <a:endParaRPr lang="da-DK" sz="3600" dirty="0"/>
          </a:p>
        </p:txBody>
      </p:sp>
      <p:sp>
        <p:nvSpPr>
          <p:cNvPr id="4" name="Pladsholder til slidenummer 3">
            <a:extLst>
              <a:ext uri="{FF2B5EF4-FFF2-40B4-BE49-F238E27FC236}">
                <a16:creationId xmlns:a16="http://schemas.microsoft.com/office/drawing/2014/main" id="{BC75BA9D-18BE-4ADA-B4E0-2B6A599DE9F9}"/>
              </a:ext>
            </a:extLst>
          </p:cNvPr>
          <p:cNvSpPr>
            <a:spLocks noGrp="1"/>
          </p:cNvSpPr>
          <p:nvPr>
            <p:ph type="sldNum" sz="quarter" idx="12"/>
          </p:nvPr>
        </p:nvSpPr>
        <p:spPr/>
        <p:txBody>
          <a:bodyPr/>
          <a:lstStyle/>
          <a:p>
            <a:fld id="{844601DB-ADF3-44C2-834B-2346477CC3E7}" type="slidenum">
              <a:rPr lang="da-DK" smtClean="0"/>
              <a:t>36</a:t>
            </a:fld>
            <a:endParaRPr lang="da-DK"/>
          </a:p>
        </p:txBody>
      </p:sp>
      <p:sp>
        <p:nvSpPr>
          <p:cNvPr id="5" name="Pladsholder til tekst 4">
            <a:extLst>
              <a:ext uri="{FF2B5EF4-FFF2-40B4-BE49-F238E27FC236}">
                <a16:creationId xmlns:a16="http://schemas.microsoft.com/office/drawing/2014/main" id="{3A87A3D6-2E3A-4762-B79C-766748485AE6}"/>
              </a:ext>
            </a:extLst>
          </p:cNvPr>
          <p:cNvSpPr>
            <a:spLocks noGrp="1"/>
          </p:cNvSpPr>
          <p:nvPr>
            <p:ph type="body" sz="quarter" idx="13"/>
          </p:nvPr>
        </p:nvSpPr>
        <p:spPr>
          <a:xfrm>
            <a:off x="323766" y="1583633"/>
            <a:ext cx="11517001" cy="3804155"/>
          </a:xfrm>
        </p:spPr>
        <p:txBody>
          <a:bodyPr>
            <a:normAutofit/>
          </a:bodyPr>
          <a:lstStyle/>
          <a:p>
            <a:r>
              <a:rPr lang="da-DK" sz="2000" dirty="0"/>
              <a:t>Der er godkendt to produkter indeholdende </a:t>
            </a:r>
            <a:r>
              <a:rPr lang="da-DK" sz="2000" dirty="0" err="1"/>
              <a:t>Amphotericin</a:t>
            </a:r>
            <a:r>
              <a:rPr lang="da-DK" sz="2000" dirty="0"/>
              <a:t> B til infusion i DK (</a:t>
            </a:r>
            <a:r>
              <a:rPr lang="da-DK" sz="2000" dirty="0" err="1"/>
              <a:t>AmBisome</a:t>
            </a:r>
            <a:r>
              <a:rPr lang="da-DK" sz="2000" dirty="0"/>
              <a:t> og </a:t>
            </a:r>
            <a:r>
              <a:rPr lang="da-DK" sz="2000" dirty="0" err="1"/>
              <a:t>Fungizone</a:t>
            </a:r>
            <a:r>
              <a:rPr lang="da-DK" sz="2000" dirty="0"/>
              <a:t>) </a:t>
            </a:r>
          </a:p>
          <a:p>
            <a:pPr marL="0" indent="0">
              <a:buNone/>
            </a:pPr>
            <a:endParaRPr lang="da-DK" sz="2000" dirty="0"/>
          </a:p>
          <a:p>
            <a:r>
              <a:rPr lang="da-DK" sz="2000" dirty="0"/>
              <a:t>De to produkter har samme styrke (50 mg), men da </a:t>
            </a:r>
            <a:r>
              <a:rPr lang="da-DK" sz="2000" dirty="0" err="1"/>
              <a:t>Ambisome</a:t>
            </a:r>
            <a:r>
              <a:rPr lang="da-DK" sz="2000" dirty="0"/>
              <a:t> er </a:t>
            </a:r>
            <a:r>
              <a:rPr lang="da-DK" sz="2000" dirty="0" err="1"/>
              <a:t>liposombundet</a:t>
            </a:r>
            <a:r>
              <a:rPr lang="da-DK" sz="2000" dirty="0"/>
              <a:t> og </a:t>
            </a:r>
            <a:r>
              <a:rPr lang="da-DK" sz="2000" dirty="0" err="1"/>
              <a:t>Fungizone</a:t>
            </a:r>
            <a:r>
              <a:rPr lang="da-DK" sz="2000" dirty="0"/>
              <a:t> ikke er, er der forskel i doseringen af de 2 produkter, hvorfor de ikke er substituerbare</a:t>
            </a:r>
          </a:p>
          <a:p>
            <a:endParaRPr lang="da-DK" sz="2000" dirty="0">
              <a:highlight>
                <a:srgbClr val="FFFF00"/>
              </a:highlight>
            </a:endParaRPr>
          </a:p>
          <a:p>
            <a:r>
              <a:rPr lang="da-DK" sz="2000" dirty="0"/>
              <a:t>Forkert dosering kan føre til alvorlige bivirkninger hos patienten.</a:t>
            </a:r>
          </a:p>
          <a:p>
            <a:pPr marL="0" indent="0">
              <a:buNone/>
            </a:pPr>
            <a:endParaRPr lang="da-DK" sz="2000" dirty="0"/>
          </a:p>
        </p:txBody>
      </p:sp>
    </p:spTree>
    <p:extLst>
      <p:ext uri="{BB962C8B-B14F-4D97-AF65-F5344CB8AC3E}">
        <p14:creationId xmlns:p14="http://schemas.microsoft.com/office/powerpoint/2010/main" val="2084986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E11A0E5-3585-456D-B6F9-FA8D20EE509E}"/>
              </a:ext>
            </a:extLst>
          </p:cNvPr>
          <p:cNvGraphicFramePr>
            <a:graphicFrameLocks noChangeAspect="1"/>
          </p:cNvGraphicFramePr>
          <p:nvPr>
            <p:custDataLst>
              <p:tags r:id="rId2"/>
            </p:custDataLst>
            <p:extLst>
              <p:ext uri="{D42A27DB-BD31-4B8C-83A1-F6EECF244321}">
                <p14:modId xmlns:p14="http://schemas.microsoft.com/office/powerpoint/2010/main" val="27096110"/>
              </p:ext>
            </p:extLst>
          </p:nvPr>
        </p:nvGraphicFramePr>
        <p:xfrm>
          <a:off x="1588" y="1686"/>
          <a:ext cx="1588" cy="1588"/>
        </p:xfrm>
        <a:graphic>
          <a:graphicData uri="http://schemas.openxmlformats.org/presentationml/2006/ole">
            <mc:AlternateContent xmlns:mc="http://schemas.openxmlformats.org/markup-compatibility/2006">
              <mc:Choice xmlns:v="urn:schemas-microsoft-com:vml" Requires="v">
                <p:oleObj spid="_x0000_s19736" name="think-cell Slide" r:id="rId5" imgW="360" imgH="360" progId="TCLayout.ActiveDocument.1">
                  <p:embed/>
                </p:oleObj>
              </mc:Choice>
              <mc:Fallback>
                <p:oleObj name="think-cell Slide" r:id="rId5" imgW="360" imgH="360" progId="TCLayout.ActiveDocument.1">
                  <p:embed/>
                  <p:pic>
                    <p:nvPicPr>
                      <p:cNvPr id="7" name="Objekt 6" hidden="1">
                        <a:extLst>
                          <a:ext uri="{FF2B5EF4-FFF2-40B4-BE49-F238E27FC236}">
                            <a16:creationId xmlns:a16="http://schemas.microsoft.com/office/drawing/2014/main" id="{2E11A0E5-3585-456D-B6F9-FA8D20EE509E}"/>
                          </a:ext>
                        </a:extLst>
                      </p:cNvPr>
                      <p:cNvPicPr/>
                      <p:nvPr/>
                    </p:nvPicPr>
                    <p:blipFill>
                      <a:blip r:embed="rId6"/>
                      <a:stretch>
                        <a:fillRect/>
                      </a:stretch>
                    </p:blipFill>
                    <p:spPr>
                      <a:xfrm>
                        <a:off x="1588" y="1686"/>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09FDFEDC-C41A-4BE5-BE4E-97AACDF5FAD2}"/>
              </a:ext>
            </a:extLst>
          </p:cNvPr>
          <p:cNvSpPr/>
          <p:nvPr>
            <p:custDataLst>
              <p:tags r:id="rId3"/>
            </p:custDataLst>
          </p:nvPr>
        </p:nvSpPr>
        <p:spPr>
          <a:xfrm>
            <a:off x="0" y="99"/>
            <a:ext cx="158709" cy="158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da-DK" sz="3600" dirty="0">
              <a:latin typeface="Calibri Light" panose="020F0302020204030204" pitchFamily="34" charset="0"/>
              <a:ea typeface="+mj-ea"/>
              <a:cs typeface="+mj-cs"/>
              <a:sym typeface="Calibri Light" panose="020F0302020204030204" pitchFamily="34" charset="0"/>
            </a:endParaRPr>
          </a:p>
        </p:txBody>
      </p:sp>
      <p:sp>
        <p:nvSpPr>
          <p:cNvPr id="2" name="Titel 1">
            <a:extLst>
              <a:ext uri="{FF2B5EF4-FFF2-40B4-BE49-F238E27FC236}">
                <a16:creationId xmlns:a16="http://schemas.microsoft.com/office/drawing/2014/main" id="{8FEA8B56-135C-435D-A1AD-75108BDD9924}"/>
              </a:ext>
            </a:extLst>
          </p:cNvPr>
          <p:cNvSpPr>
            <a:spLocks noGrp="1"/>
          </p:cNvSpPr>
          <p:nvPr>
            <p:ph type="title"/>
          </p:nvPr>
        </p:nvSpPr>
        <p:spPr/>
        <p:txBody>
          <a:bodyPr>
            <a:normAutofit/>
          </a:bodyPr>
          <a:lstStyle/>
          <a:p>
            <a:r>
              <a:rPr lang="da-DK" sz="3600" dirty="0"/>
              <a:t>Safety issue, eksempel:</a:t>
            </a:r>
            <a:br>
              <a:rPr lang="da-DK" sz="3600" dirty="0"/>
            </a:br>
            <a:r>
              <a:rPr lang="da-DK" sz="3600" dirty="0"/>
              <a:t>Forveksling af </a:t>
            </a:r>
            <a:r>
              <a:rPr lang="da-DK" sz="3600" dirty="0" err="1"/>
              <a:t>Fungizone</a:t>
            </a:r>
            <a:r>
              <a:rPr lang="da-DK" sz="3600" dirty="0"/>
              <a:t> og </a:t>
            </a:r>
            <a:r>
              <a:rPr lang="da-DK" sz="3600" dirty="0" err="1"/>
              <a:t>Ambisome</a:t>
            </a:r>
            <a:r>
              <a:rPr lang="da-DK" sz="3600" dirty="0"/>
              <a:t> </a:t>
            </a:r>
          </a:p>
        </p:txBody>
      </p:sp>
      <p:sp>
        <p:nvSpPr>
          <p:cNvPr id="4" name="Pladsholder til slidenummer 3">
            <a:extLst>
              <a:ext uri="{FF2B5EF4-FFF2-40B4-BE49-F238E27FC236}">
                <a16:creationId xmlns:a16="http://schemas.microsoft.com/office/drawing/2014/main" id="{20036596-8C12-434B-967C-8C3C35583FB0}"/>
              </a:ext>
            </a:extLst>
          </p:cNvPr>
          <p:cNvSpPr>
            <a:spLocks noGrp="1"/>
          </p:cNvSpPr>
          <p:nvPr>
            <p:ph type="sldNum" sz="quarter" idx="12"/>
          </p:nvPr>
        </p:nvSpPr>
        <p:spPr/>
        <p:txBody>
          <a:bodyPr/>
          <a:lstStyle/>
          <a:p>
            <a:fld id="{844601DB-ADF3-44C2-834B-2346477CC3E7}" type="slidenum">
              <a:rPr lang="da-DK" smtClean="0"/>
              <a:t>37</a:t>
            </a:fld>
            <a:endParaRPr lang="da-DK"/>
          </a:p>
        </p:txBody>
      </p:sp>
      <p:sp>
        <p:nvSpPr>
          <p:cNvPr id="5" name="Pladsholder til tekst 4">
            <a:extLst>
              <a:ext uri="{FF2B5EF4-FFF2-40B4-BE49-F238E27FC236}">
                <a16:creationId xmlns:a16="http://schemas.microsoft.com/office/drawing/2014/main" id="{C9855710-7998-4226-9D01-28EE07E373B4}"/>
              </a:ext>
            </a:extLst>
          </p:cNvPr>
          <p:cNvSpPr>
            <a:spLocks noGrp="1"/>
          </p:cNvSpPr>
          <p:nvPr>
            <p:ph type="body" sz="quarter" idx="13"/>
          </p:nvPr>
        </p:nvSpPr>
        <p:spPr>
          <a:xfrm>
            <a:off x="323766" y="1583633"/>
            <a:ext cx="11517001" cy="4575120"/>
          </a:xfrm>
        </p:spPr>
        <p:txBody>
          <a:bodyPr>
            <a:normAutofit/>
          </a:bodyPr>
          <a:lstStyle/>
          <a:p>
            <a:r>
              <a:rPr lang="da-DK" sz="2000" dirty="0"/>
              <a:t>I 2019 fik LMST 2 indberetninger vedrørende patienter, som havde fået en infusion med </a:t>
            </a:r>
            <a:r>
              <a:rPr lang="da-DK" sz="2000" dirty="0" err="1"/>
              <a:t>Fungizone</a:t>
            </a:r>
            <a:r>
              <a:rPr lang="da-DK" sz="2000" dirty="0"/>
              <a:t> i stedet for </a:t>
            </a:r>
            <a:r>
              <a:rPr lang="da-DK" sz="2000" dirty="0" err="1"/>
              <a:t>AmBisome</a:t>
            </a:r>
            <a:r>
              <a:rPr lang="da-DK" sz="2000" dirty="0"/>
              <a:t> som havde ført til alvorlige bivirkninger; </a:t>
            </a:r>
            <a:r>
              <a:rPr lang="da-DK" sz="2000" dirty="0" err="1"/>
              <a:t>hyperkaliæmi</a:t>
            </a:r>
            <a:r>
              <a:rPr lang="da-DK" sz="2000" dirty="0"/>
              <a:t>, hypertension, kvalme, EKG forandringer og i den sidste indberetning fik patienten hjertestop (men blev genoplivet)</a:t>
            </a:r>
          </a:p>
          <a:p>
            <a:endParaRPr lang="da-DK" sz="2000" dirty="0"/>
          </a:p>
          <a:p>
            <a:r>
              <a:rPr lang="da-DK" sz="2000" dirty="0"/>
              <a:t>Grundet sagernes alvorlighed besluttede Lægemiddelstyrelsen at reagere på baggrund af blot disse to sager</a:t>
            </a:r>
          </a:p>
          <a:p>
            <a:endParaRPr lang="da-DK" sz="2000" dirty="0"/>
          </a:p>
          <a:p>
            <a:r>
              <a:rPr lang="da-DK" sz="2000" dirty="0"/>
              <a:t>Det var beskrevet korrekt i lægemidlernes produktresuméer, at de to lægemidler ikke var substituerbare. Dette var ligeledes beskrevet på Pro.medicin.dk</a:t>
            </a:r>
          </a:p>
          <a:p>
            <a:endParaRPr lang="da-DK" sz="2000" dirty="0"/>
          </a:p>
          <a:p>
            <a:r>
              <a:rPr lang="da-DK" sz="2000" dirty="0"/>
              <a:t>Pakningerne blev vurderet tilstrækkeligt forskellige af Lægemiddelstyrelsens laboratorium i forhold til farver, pakningstørrelser mm. Desuden har </a:t>
            </a:r>
            <a:r>
              <a:rPr lang="da-DK" sz="2000" dirty="0" err="1"/>
              <a:t>AmBisome</a:t>
            </a:r>
            <a:r>
              <a:rPr lang="da-DK" sz="2000" dirty="0"/>
              <a:t> følgende sætning på pakning </a:t>
            </a:r>
            <a:r>
              <a:rPr lang="da-DK" sz="2000" i="1" dirty="0"/>
              <a:t>’’</a:t>
            </a:r>
            <a:r>
              <a:rPr lang="da-DK" sz="2000" i="1" dirty="0" err="1"/>
              <a:t>AmBisome</a:t>
            </a:r>
            <a:r>
              <a:rPr lang="da-DK" sz="2000" i="1" dirty="0"/>
              <a:t> kan ikke erstattes med andre </a:t>
            </a:r>
            <a:r>
              <a:rPr lang="da-DK" sz="2000" i="1" dirty="0" err="1"/>
              <a:t>amphotericin</a:t>
            </a:r>
            <a:r>
              <a:rPr lang="da-DK" sz="2000" i="1" dirty="0"/>
              <a:t> produkter’’.</a:t>
            </a:r>
          </a:p>
          <a:p>
            <a:endParaRPr lang="da-DK" sz="3600" dirty="0"/>
          </a:p>
        </p:txBody>
      </p:sp>
    </p:spTree>
    <p:extLst>
      <p:ext uri="{BB962C8B-B14F-4D97-AF65-F5344CB8AC3E}">
        <p14:creationId xmlns:p14="http://schemas.microsoft.com/office/powerpoint/2010/main" val="41288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F38EF843-180C-4FB2-8737-73F9BA0661E3}"/>
              </a:ext>
            </a:extLst>
          </p:cNvPr>
          <p:cNvGraphicFramePr>
            <a:graphicFrameLocks noChangeAspect="1"/>
          </p:cNvGraphicFramePr>
          <p:nvPr>
            <p:custDataLst>
              <p:tags r:id="rId2"/>
            </p:custDataLst>
            <p:extLst>
              <p:ext uri="{D42A27DB-BD31-4B8C-83A1-F6EECF244321}">
                <p14:modId xmlns:p14="http://schemas.microsoft.com/office/powerpoint/2010/main" val="457668961"/>
              </p:ext>
            </p:extLst>
          </p:nvPr>
        </p:nvGraphicFramePr>
        <p:xfrm>
          <a:off x="1588" y="1686"/>
          <a:ext cx="1588" cy="1588"/>
        </p:xfrm>
        <a:graphic>
          <a:graphicData uri="http://schemas.openxmlformats.org/presentationml/2006/ole">
            <mc:AlternateContent xmlns:mc="http://schemas.openxmlformats.org/markup-compatibility/2006">
              <mc:Choice xmlns:v="urn:schemas-microsoft-com:vml" Requires="v">
                <p:oleObj spid="_x0000_s20760" name="think-cell Slide" r:id="rId5" imgW="360" imgH="360" progId="TCLayout.ActiveDocument.1">
                  <p:embed/>
                </p:oleObj>
              </mc:Choice>
              <mc:Fallback>
                <p:oleObj name="think-cell Slide" r:id="rId5" imgW="360" imgH="360" progId="TCLayout.ActiveDocument.1">
                  <p:embed/>
                  <p:pic>
                    <p:nvPicPr>
                      <p:cNvPr id="7" name="Objekt 6" hidden="1">
                        <a:extLst>
                          <a:ext uri="{FF2B5EF4-FFF2-40B4-BE49-F238E27FC236}">
                            <a16:creationId xmlns:a16="http://schemas.microsoft.com/office/drawing/2014/main" id="{F38EF843-180C-4FB2-8737-73F9BA0661E3}"/>
                          </a:ext>
                        </a:extLst>
                      </p:cNvPr>
                      <p:cNvPicPr/>
                      <p:nvPr/>
                    </p:nvPicPr>
                    <p:blipFill>
                      <a:blip r:embed="rId6"/>
                      <a:stretch>
                        <a:fillRect/>
                      </a:stretch>
                    </p:blipFill>
                    <p:spPr>
                      <a:xfrm>
                        <a:off x="1588" y="1686"/>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685D8315-FAE5-4DFA-82D5-D02F4F493A35}"/>
              </a:ext>
            </a:extLst>
          </p:cNvPr>
          <p:cNvSpPr/>
          <p:nvPr>
            <p:custDataLst>
              <p:tags r:id="rId3"/>
            </p:custDataLst>
          </p:nvPr>
        </p:nvSpPr>
        <p:spPr>
          <a:xfrm>
            <a:off x="0" y="99"/>
            <a:ext cx="158709" cy="158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da-DK" sz="4000" dirty="0">
              <a:latin typeface="Calibri Light" panose="020F0302020204030204" pitchFamily="34" charset="0"/>
              <a:ea typeface="+mj-ea"/>
              <a:cs typeface="+mj-cs"/>
              <a:sym typeface="Calibri Light" panose="020F0302020204030204" pitchFamily="34" charset="0"/>
            </a:endParaRPr>
          </a:p>
        </p:txBody>
      </p:sp>
      <p:sp>
        <p:nvSpPr>
          <p:cNvPr id="4" name="Pladsholder til slidenummer 3">
            <a:extLst>
              <a:ext uri="{FF2B5EF4-FFF2-40B4-BE49-F238E27FC236}">
                <a16:creationId xmlns:a16="http://schemas.microsoft.com/office/drawing/2014/main" id="{B87F9262-820E-4136-939D-0683E108E993}"/>
              </a:ext>
            </a:extLst>
          </p:cNvPr>
          <p:cNvSpPr>
            <a:spLocks noGrp="1"/>
          </p:cNvSpPr>
          <p:nvPr>
            <p:ph type="sldNum" sz="quarter" idx="12"/>
          </p:nvPr>
        </p:nvSpPr>
        <p:spPr/>
        <p:txBody>
          <a:bodyPr/>
          <a:lstStyle/>
          <a:p>
            <a:fld id="{844601DB-ADF3-44C2-834B-2346477CC3E7}" type="slidenum">
              <a:rPr lang="da-DK" smtClean="0"/>
              <a:t>38</a:t>
            </a:fld>
            <a:endParaRPr lang="da-DK"/>
          </a:p>
        </p:txBody>
      </p:sp>
      <p:sp>
        <p:nvSpPr>
          <p:cNvPr id="5" name="Pladsholder til tekst 4">
            <a:extLst>
              <a:ext uri="{FF2B5EF4-FFF2-40B4-BE49-F238E27FC236}">
                <a16:creationId xmlns:a16="http://schemas.microsoft.com/office/drawing/2014/main" id="{ED6E9657-78E4-4D3A-977D-13B57050F60C}"/>
              </a:ext>
            </a:extLst>
          </p:cNvPr>
          <p:cNvSpPr>
            <a:spLocks noGrp="1"/>
          </p:cNvSpPr>
          <p:nvPr>
            <p:ph type="body" sz="quarter" idx="13"/>
          </p:nvPr>
        </p:nvSpPr>
        <p:spPr>
          <a:xfrm>
            <a:off x="323766" y="1730866"/>
            <a:ext cx="11517001" cy="4501257"/>
          </a:xfrm>
        </p:spPr>
        <p:txBody>
          <a:bodyPr>
            <a:normAutofit lnSpcReduction="10000"/>
          </a:bodyPr>
          <a:lstStyle/>
          <a:p>
            <a:pPr marL="0" indent="0">
              <a:buNone/>
            </a:pPr>
            <a:r>
              <a:rPr lang="da-DK" sz="2000" b="1" dirty="0"/>
              <a:t>Handlinger</a:t>
            </a:r>
            <a:endParaRPr lang="da-DK" sz="2000" dirty="0"/>
          </a:p>
          <a:p>
            <a:r>
              <a:rPr lang="da-DK" sz="2000" dirty="0"/>
              <a:t>Der blev udsendt en advarsel (Sikkerhedsinformation) til alle læger, som benytter disse lægemidler, i deres private </a:t>
            </a:r>
            <a:r>
              <a:rPr lang="da-DK" sz="2000" dirty="0" err="1"/>
              <a:t>e-boks</a:t>
            </a:r>
            <a:r>
              <a:rPr lang="da-DK" sz="2000" dirty="0"/>
              <a:t>. Denne sikkerhedsinformation understregede problematikken vedr. at disse to produkter ikke kan erstatte hinanden og opfordrede til, at man var meget opmærksom på navnet på lægemidlet og doseringen inden indgift</a:t>
            </a:r>
          </a:p>
          <a:p>
            <a:endParaRPr lang="da-DK" sz="2000" dirty="0"/>
          </a:p>
          <a:p>
            <a:r>
              <a:rPr lang="da-DK" sz="2000" dirty="0"/>
              <a:t>”</a:t>
            </a:r>
            <a:r>
              <a:rPr lang="da-DK" sz="2000" dirty="0" err="1"/>
              <a:t>AmBisome</a:t>
            </a:r>
            <a:r>
              <a:rPr lang="da-DK" sz="2000" dirty="0"/>
              <a:t>” har skiftet navn til ”</a:t>
            </a:r>
            <a:r>
              <a:rPr lang="da-DK" sz="2000" dirty="0" err="1"/>
              <a:t>AmBisome</a:t>
            </a:r>
            <a:r>
              <a:rPr lang="da-DK" sz="2000" dirty="0"/>
              <a:t> </a:t>
            </a:r>
            <a:r>
              <a:rPr lang="da-DK" sz="2000" dirty="0" err="1"/>
              <a:t>Liposomal</a:t>
            </a:r>
            <a:r>
              <a:rPr lang="da-DK" sz="2000" dirty="0"/>
              <a:t>” for at tydeliggøre den </a:t>
            </a:r>
            <a:r>
              <a:rPr lang="da-DK" sz="2000" dirty="0" err="1"/>
              <a:t>liposomale</a:t>
            </a:r>
            <a:r>
              <a:rPr lang="da-DK" sz="2000" dirty="0"/>
              <a:t> formulering</a:t>
            </a:r>
          </a:p>
          <a:p>
            <a:pPr lvl="1"/>
            <a:r>
              <a:rPr lang="da-DK" sz="1600" dirty="0"/>
              <a:t>Udsendt en opfølgende nyhed på Lægemiddelstyrelsens hjemmeside, da denne navneændring trådte i kraft</a:t>
            </a:r>
          </a:p>
          <a:p>
            <a:endParaRPr lang="da-DK" sz="2000" dirty="0"/>
          </a:p>
          <a:p>
            <a:r>
              <a:rPr lang="da-DK" sz="2000" dirty="0"/>
              <a:t>Alle markedsføringsindehaverne er blevet bedt om, at tydeliggøre, at lægemidlerne ikke kan erstatte hinanden. Alle markedsføringsindehavere har meldt positivt tilbage på, at de vil forsøge at tydeliggøre at produkterne ikke kan erstatte hinanden</a:t>
            </a:r>
          </a:p>
          <a:p>
            <a:pPr lvl="1"/>
            <a:r>
              <a:rPr lang="da-DK" sz="1600" dirty="0"/>
              <a:t>Tilføjelse af advarsel på </a:t>
            </a:r>
            <a:r>
              <a:rPr lang="da-DK" sz="1600" dirty="0" err="1"/>
              <a:t>Fungizones</a:t>
            </a:r>
            <a:r>
              <a:rPr lang="da-DK" sz="1600" dirty="0"/>
              <a:t> pakninger også</a:t>
            </a:r>
          </a:p>
          <a:p>
            <a:pPr lvl="1"/>
            <a:r>
              <a:rPr lang="da-DK" sz="1600" dirty="0"/>
              <a:t>Nogle vil ændre farven på advarslen uden på pakningerne, så den fremstår mere tydelig.</a:t>
            </a:r>
          </a:p>
        </p:txBody>
      </p:sp>
      <p:sp>
        <p:nvSpPr>
          <p:cNvPr id="8" name="Titel 1">
            <a:extLst>
              <a:ext uri="{FF2B5EF4-FFF2-40B4-BE49-F238E27FC236}">
                <a16:creationId xmlns:a16="http://schemas.microsoft.com/office/drawing/2014/main" id="{8F4B321D-4726-4BA0-BDEE-A147651B5C60}"/>
              </a:ext>
            </a:extLst>
          </p:cNvPr>
          <p:cNvSpPr txBox="1">
            <a:spLocks/>
          </p:cNvSpPr>
          <p:nvPr/>
        </p:nvSpPr>
        <p:spPr>
          <a:xfrm>
            <a:off x="323766" y="330775"/>
            <a:ext cx="11517001" cy="126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dirty="0"/>
              <a:t>Safety issue, eksempel:</a:t>
            </a:r>
            <a:br>
              <a:rPr lang="da-DK" sz="3600" dirty="0"/>
            </a:br>
            <a:r>
              <a:rPr lang="da-DK" sz="3600" dirty="0"/>
              <a:t>Forveksling af </a:t>
            </a:r>
            <a:r>
              <a:rPr lang="da-DK" sz="3600" dirty="0" err="1"/>
              <a:t>Fungizone</a:t>
            </a:r>
            <a:r>
              <a:rPr lang="da-DK" sz="3600" dirty="0"/>
              <a:t> og </a:t>
            </a:r>
            <a:r>
              <a:rPr lang="da-DK" sz="3600" dirty="0" err="1"/>
              <a:t>Ambisome</a:t>
            </a:r>
            <a:r>
              <a:rPr lang="da-DK" sz="3600" dirty="0"/>
              <a:t> </a:t>
            </a:r>
          </a:p>
        </p:txBody>
      </p:sp>
    </p:spTree>
    <p:extLst>
      <p:ext uri="{BB962C8B-B14F-4D97-AF65-F5344CB8AC3E}">
        <p14:creationId xmlns:p14="http://schemas.microsoft.com/office/powerpoint/2010/main" val="160208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fade">
                                      <p:cBhvr>
                                        <p:cTn id="18" dur="500"/>
                                        <p:tgtEl>
                                          <p:spTgt spid="5">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Effect transition="in" filter="fade">
                                      <p:cBhvr>
                                        <p:cTn id="2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5654834-DA68-4F6B-81D0-C5731128905A}"/>
              </a:ext>
            </a:extLst>
          </p:cNvPr>
          <p:cNvGraphicFramePr>
            <a:graphicFrameLocks noChangeAspect="1"/>
          </p:cNvGraphicFramePr>
          <p:nvPr>
            <p:custDataLst>
              <p:tags r:id="rId2"/>
            </p:custDataLst>
            <p:extLst>
              <p:ext uri="{D42A27DB-BD31-4B8C-83A1-F6EECF244321}">
                <p14:modId xmlns:p14="http://schemas.microsoft.com/office/powerpoint/2010/main" val="2255590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94" name="think-cell Slide" r:id="rId6" imgW="530" imgH="531" progId="TCLayout.ActiveDocument.1">
                  <p:embed/>
                </p:oleObj>
              </mc:Choice>
              <mc:Fallback>
                <p:oleObj name="think-cell Slide" r:id="rId6" imgW="530" imgH="53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E625339B-A513-45FD-907F-48A9861B54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3600" dirty="0">
              <a:latin typeface="Calibri Light" panose="020F0302020204030204" pitchFamily="34" charset="0"/>
              <a:ea typeface="+mj-ea"/>
              <a:cs typeface="+mj-cs"/>
              <a:sym typeface="Calibri Light" panose="020F0302020204030204" pitchFamily="34" charset="0"/>
            </a:endParaRPr>
          </a:p>
        </p:txBody>
      </p:sp>
      <p:sp>
        <p:nvSpPr>
          <p:cNvPr id="2" name="Titel 1"/>
          <p:cNvSpPr>
            <a:spLocks noGrp="1"/>
          </p:cNvSpPr>
          <p:nvPr>
            <p:ph type="title"/>
          </p:nvPr>
        </p:nvSpPr>
        <p:spPr>
          <a:xfrm>
            <a:off x="216031" y="336845"/>
            <a:ext cx="10515600" cy="1325563"/>
          </a:xfrm>
        </p:spPr>
        <p:txBody>
          <a:bodyPr>
            <a:normAutofit/>
          </a:bodyPr>
          <a:lstStyle/>
          <a:p>
            <a:r>
              <a:rPr lang="da-DK" sz="3600" dirty="0"/>
              <a:t>Risikominimerende tiltag, eksempel:</a:t>
            </a:r>
            <a:br>
              <a:rPr lang="da-DK" sz="3600" dirty="0"/>
            </a:br>
            <a:r>
              <a:rPr lang="da-DK" sz="3600" dirty="0" err="1"/>
              <a:t>Tramadol</a:t>
            </a:r>
            <a:r>
              <a:rPr lang="da-DK" sz="3600" dirty="0"/>
              <a:t> og øget afhængighed</a:t>
            </a:r>
          </a:p>
        </p:txBody>
      </p:sp>
      <p:sp>
        <p:nvSpPr>
          <p:cNvPr id="4" name="Pladsholder til slidenummer 3"/>
          <p:cNvSpPr>
            <a:spLocks noGrp="1"/>
          </p:cNvSpPr>
          <p:nvPr>
            <p:ph type="sldNum" sz="quarter" idx="12"/>
          </p:nvPr>
        </p:nvSpPr>
        <p:spPr/>
        <p:txBody>
          <a:bodyPr/>
          <a:lstStyle/>
          <a:p>
            <a:fld id="{844601DB-ADF3-44C2-834B-2346477CC3E7}" type="slidenum">
              <a:rPr lang="da-DK" smtClean="0"/>
              <a:t>39</a:t>
            </a:fld>
            <a:endParaRPr lang="da-DK"/>
          </a:p>
        </p:txBody>
      </p:sp>
      <p:sp>
        <p:nvSpPr>
          <p:cNvPr id="5" name="Pladsholder til tekst 4"/>
          <p:cNvSpPr>
            <a:spLocks noGrp="1"/>
          </p:cNvSpPr>
          <p:nvPr>
            <p:ph type="body" sz="quarter" idx="13"/>
          </p:nvPr>
        </p:nvSpPr>
        <p:spPr>
          <a:xfrm>
            <a:off x="323766" y="1746365"/>
            <a:ext cx="5686668" cy="4354992"/>
          </a:xfrm>
        </p:spPr>
        <p:txBody>
          <a:bodyPr>
            <a:normAutofit fontScale="92500" lnSpcReduction="20000"/>
          </a:bodyPr>
          <a:lstStyle/>
          <a:p>
            <a:pPr marL="0" indent="0">
              <a:lnSpc>
                <a:spcPct val="100000"/>
              </a:lnSpc>
              <a:buNone/>
            </a:pPr>
            <a:r>
              <a:rPr lang="da-DK" sz="1600" b="1" dirty="0"/>
              <a:t>Tramadol og øget afhængighed, selv ved kort tids brug</a:t>
            </a:r>
          </a:p>
          <a:p>
            <a:pPr lvl="1">
              <a:lnSpc>
                <a:spcPct val="100000"/>
              </a:lnSpc>
            </a:pPr>
            <a:r>
              <a:rPr lang="da-DK" sz="1600" dirty="0"/>
              <a:t>Smertelæger havde udtalt i medierne, at </a:t>
            </a:r>
            <a:r>
              <a:rPr lang="da-DK" sz="1600" dirty="0" err="1"/>
              <a:t>tramadol</a:t>
            </a:r>
            <a:r>
              <a:rPr lang="da-DK" sz="1600" dirty="0"/>
              <a:t> var langt mere afhængighedsskabende, end det fremgik af produktinformationen </a:t>
            </a:r>
          </a:p>
          <a:p>
            <a:pPr lvl="1">
              <a:lnSpc>
                <a:spcPct val="100000"/>
              </a:lnSpc>
            </a:pPr>
            <a:r>
              <a:rPr lang="da-DK" sz="1600" dirty="0"/>
              <a:t>LMST havde kun modtaget få indberetninger, omhandlende afhængighed siden 1993</a:t>
            </a:r>
          </a:p>
          <a:p>
            <a:pPr marL="0" indent="0">
              <a:lnSpc>
                <a:spcPct val="100000"/>
              </a:lnSpc>
              <a:buNone/>
            </a:pPr>
            <a:r>
              <a:rPr lang="da-DK" sz="1600" b="1" dirty="0"/>
              <a:t>Handlinger</a:t>
            </a:r>
          </a:p>
          <a:p>
            <a:pPr lvl="1">
              <a:lnSpc>
                <a:spcPct val="100000"/>
              </a:lnSpc>
            </a:pPr>
            <a:r>
              <a:rPr lang="da-DK" sz="1600" dirty="0"/>
              <a:t>LMST satte </a:t>
            </a:r>
            <a:r>
              <a:rPr lang="da-DK" sz="1600" dirty="0" err="1"/>
              <a:t>tramadol</a:t>
            </a:r>
            <a:r>
              <a:rPr lang="da-DK" sz="1600" dirty="0"/>
              <a:t> på skærpet indberetningspligt for at få mere date til overvågningen</a:t>
            </a:r>
          </a:p>
          <a:p>
            <a:pPr lvl="1">
              <a:lnSpc>
                <a:spcPct val="100000"/>
              </a:lnSpc>
            </a:pPr>
            <a:r>
              <a:rPr lang="da-DK" sz="1600" dirty="0"/>
              <a:t>LMST ændrede udleveringsbestemmelse for </a:t>
            </a:r>
            <a:r>
              <a:rPr lang="da-DK" sz="1600" dirty="0" err="1"/>
              <a:t>tramadol</a:t>
            </a:r>
            <a:r>
              <a:rPr lang="da-DK" sz="1600" dirty="0"/>
              <a:t> fra A til A§4</a:t>
            </a:r>
          </a:p>
          <a:p>
            <a:pPr lvl="1">
              <a:lnSpc>
                <a:spcPct val="100000"/>
              </a:lnSpc>
            </a:pPr>
            <a:r>
              <a:rPr lang="da-DK" sz="1600" dirty="0"/>
              <a:t>Gennem igangværende PSUR proces løftede LMST de danske problemstillinger til den europæiske bivirkningskomité. Resultatet blev en opdatering af produktinformationen med skarpere formulering ang. Afhængighed</a:t>
            </a:r>
          </a:p>
          <a:p>
            <a:pPr lvl="1">
              <a:lnSpc>
                <a:spcPct val="100000"/>
              </a:lnSpc>
            </a:pPr>
            <a:r>
              <a:rPr lang="da-DK" sz="1600" dirty="0"/>
              <a:t>Udmundede i en rapportudgivelse omkring bivirkningsindberetninger på området</a:t>
            </a:r>
          </a:p>
          <a:p>
            <a:pPr lvl="1">
              <a:lnSpc>
                <a:spcPct val="100000"/>
              </a:lnSpc>
            </a:pPr>
            <a:r>
              <a:rPr lang="da-DK" sz="1600" dirty="0"/>
              <a:t>Data blev analyseret videre i Lægemiddelstyrelsens Dataanalysecenter (DAC)</a:t>
            </a:r>
          </a:p>
          <a:p>
            <a:pPr lvl="1">
              <a:lnSpc>
                <a:spcPct val="100000"/>
              </a:lnSpc>
              <a:buFont typeface="Wingdings" panose="05000000000000000000" pitchFamily="2" charset="2"/>
              <a:buChar char="§"/>
            </a:pPr>
            <a:endParaRPr lang="da-DK" sz="1600" dirty="0"/>
          </a:p>
        </p:txBody>
      </p:sp>
      <p:pic>
        <p:nvPicPr>
          <p:cNvPr id="8" name="Billede 7">
            <a:hlinkClick r:id="rId8"/>
          </p:cNvPr>
          <p:cNvPicPr>
            <a:picLocks noChangeAspect="1"/>
          </p:cNvPicPr>
          <p:nvPr/>
        </p:nvPicPr>
        <p:blipFill>
          <a:blip r:embed="rId9"/>
          <a:stretch>
            <a:fillRect/>
          </a:stretch>
        </p:blipFill>
        <p:spPr>
          <a:xfrm>
            <a:off x="7417749" y="136525"/>
            <a:ext cx="1873411" cy="2628366"/>
          </a:xfrm>
          <a:prstGeom prst="rect">
            <a:avLst/>
          </a:prstGeom>
          <a:ln>
            <a:solidFill>
              <a:schemeClr val="accent1">
                <a:lumMod val="50000"/>
              </a:schemeClr>
            </a:solidFill>
          </a:ln>
        </p:spPr>
      </p:pic>
      <p:pic>
        <p:nvPicPr>
          <p:cNvPr id="9" name="Billede 8">
            <a:hlinkClick r:id="rId10"/>
            <a:extLst>
              <a:ext uri="{FF2B5EF4-FFF2-40B4-BE49-F238E27FC236}">
                <a16:creationId xmlns:a16="http://schemas.microsoft.com/office/drawing/2014/main" id="{ADDBDF65-8237-4A0F-9460-F7A83A5ADF10}"/>
              </a:ext>
            </a:extLst>
          </p:cNvPr>
          <p:cNvPicPr>
            <a:picLocks noChangeAspect="1"/>
          </p:cNvPicPr>
          <p:nvPr/>
        </p:nvPicPr>
        <p:blipFill>
          <a:blip r:embed="rId11"/>
          <a:stretch>
            <a:fillRect/>
          </a:stretch>
        </p:blipFill>
        <p:spPr>
          <a:xfrm>
            <a:off x="9456793" y="136525"/>
            <a:ext cx="2554443" cy="4004262"/>
          </a:xfrm>
          <a:prstGeom prst="rect">
            <a:avLst/>
          </a:prstGeom>
          <a:ln>
            <a:solidFill>
              <a:schemeClr val="accent1">
                <a:lumMod val="50000"/>
              </a:schemeClr>
            </a:solidFill>
          </a:ln>
        </p:spPr>
      </p:pic>
      <p:pic>
        <p:nvPicPr>
          <p:cNvPr id="10" name="Billede 9">
            <a:hlinkClick r:id="rId12"/>
            <a:extLst>
              <a:ext uri="{FF2B5EF4-FFF2-40B4-BE49-F238E27FC236}">
                <a16:creationId xmlns:a16="http://schemas.microsoft.com/office/drawing/2014/main" id="{C163D743-6791-425B-A77A-94FE5EC5D3B5}"/>
              </a:ext>
            </a:extLst>
          </p:cNvPr>
          <p:cNvPicPr>
            <a:picLocks noChangeAspect="1"/>
          </p:cNvPicPr>
          <p:nvPr/>
        </p:nvPicPr>
        <p:blipFill>
          <a:blip r:embed="rId13"/>
          <a:stretch>
            <a:fillRect/>
          </a:stretch>
        </p:blipFill>
        <p:spPr>
          <a:xfrm>
            <a:off x="9583450" y="3678744"/>
            <a:ext cx="2284784" cy="2555861"/>
          </a:xfrm>
          <a:prstGeom prst="rect">
            <a:avLst/>
          </a:prstGeom>
          <a:noFill/>
          <a:ln>
            <a:solidFill>
              <a:schemeClr val="accent1">
                <a:lumMod val="50000"/>
              </a:schemeClr>
            </a:solidFill>
          </a:ln>
        </p:spPr>
      </p:pic>
      <p:pic>
        <p:nvPicPr>
          <p:cNvPr id="15" name="Billede 14">
            <a:hlinkClick r:id="rId14"/>
            <a:extLst>
              <a:ext uri="{FF2B5EF4-FFF2-40B4-BE49-F238E27FC236}">
                <a16:creationId xmlns:a16="http://schemas.microsoft.com/office/drawing/2014/main" id="{3C27CB45-74D1-4C5E-ABD5-2C8A9B012D8A}"/>
              </a:ext>
            </a:extLst>
          </p:cNvPr>
          <p:cNvPicPr>
            <a:picLocks noChangeAspect="1"/>
          </p:cNvPicPr>
          <p:nvPr/>
        </p:nvPicPr>
        <p:blipFill>
          <a:blip r:embed="rId15"/>
          <a:stretch>
            <a:fillRect/>
          </a:stretch>
        </p:blipFill>
        <p:spPr>
          <a:xfrm>
            <a:off x="6425908" y="2375516"/>
            <a:ext cx="2615411" cy="4145639"/>
          </a:xfrm>
          <a:prstGeom prst="rect">
            <a:avLst/>
          </a:prstGeom>
        </p:spPr>
      </p:pic>
    </p:spTree>
    <p:extLst>
      <p:ext uri="{BB962C8B-B14F-4D97-AF65-F5344CB8AC3E}">
        <p14:creationId xmlns:p14="http://schemas.microsoft.com/office/powerpoint/2010/main" val="3282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56914A1B-9B8A-44EB-AAAF-DE217CF132C3}"/>
              </a:ext>
            </a:extLst>
          </p:cNvPr>
          <p:cNvGraphicFramePr>
            <a:graphicFrameLocks noChangeAspect="1"/>
          </p:cNvGraphicFramePr>
          <p:nvPr>
            <p:custDataLst>
              <p:tags r:id="rId2"/>
            </p:custDataLst>
            <p:extLst>
              <p:ext uri="{D42A27DB-BD31-4B8C-83A1-F6EECF244321}">
                <p14:modId xmlns:p14="http://schemas.microsoft.com/office/powerpoint/2010/main" val="1776070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0" name="think-cell Slide" r:id="rId6" imgW="663" imgH="664" progId="TCLayout.ActiveDocument.1">
                  <p:embed/>
                </p:oleObj>
              </mc:Choice>
              <mc:Fallback>
                <p:oleObj name="think-cell Slide" r:id="rId6" imgW="663" imgH="66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FD900A60-18AD-4F10-AEB1-785E890C579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400" dirty="0">
              <a:latin typeface="Calibri Light" panose="020F0302020204030204" pitchFamily="34" charset="0"/>
              <a:ea typeface="+mj-ea"/>
              <a:cs typeface="+mj-cs"/>
              <a:sym typeface="Calibri Light" panose="020F0302020204030204" pitchFamily="34" charset="0"/>
            </a:endParaRPr>
          </a:p>
        </p:txBody>
      </p:sp>
      <p:sp>
        <p:nvSpPr>
          <p:cNvPr id="37890" name="Titel 1"/>
          <p:cNvSpPr>
            <a:spLocks noGrp="1"/>
          </p:cNvSpPr>
          <p:nvPr>
            <p:ph type="title"/>
          </p:nvPr>
        </p:nvSpPr>
        <p:spPr/>
        <p:txBody>
          <a:bodyPr>
            <a:normAutofit/>
          </a:bodyPr>
          <a:lstStyle/>
          <a:p>
            <a:pPr>
              <a:defRPr/>
            </a:pPr>
            <a:r>
              <a:rPr lang="da-DK" dirty="0"/>
              <a:t>Hvad bliver indberetningerne brugt til?</a:t>
            </a:r>
          </a:p>
        </p:txBody>
      </p:sp>
      <p:sp>
        <p:nvSpPr>
          <p:cNvPr id="57348" name="Pladsholder til diasnumm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808080"/>
                </a:solidFill>
                <a:latin typeface="Verdana" panose="020B0604030504040204" pitchFamily="34" charset="0"/>
                <a:ea typeface="MS PGothic" panose="020B0600070205080204" pitchFamily="34" charset="-128"/>
              </a:defRPr>
            </a:lvl1pPr>
            <a:lvl2pPr marL="742876" indent="-285721">
              <a:defRPr sz="1600">
                <a:solidFill>
                  <a:srgbClr val="808080"/>
                </a:solidFill>
                <a:latin typeface="Verdana" panose="020B0604030504040204" pitchFamily="34" charset="0"/>
                <a:ea typeface="MS PGothic" panose="020B0600070205080204" pitchFamily="34" charset="-128"/>
              </a:defRPr>
            </a:lvl2pPr>
            <a:lvl3pPr marL="1142886" indent="-228577">
              <a:defRPr sz="1600">
                <a:solidFill>
                  <a:srgbClr val="808080"/>
                </a:solidFill>
                <a:latin typeface="Verdana" panose="020B0604030504040204" pitchFamily="34" charset="0"/>
                <a:ea typeface="MS PGothic" panose="020B0600070205080204" pitchFamily="34" charset="-128"/>
              </a:defRPr>
            </a:lvl3pPr>
            <a:lvl4pPr marL="1600040" indent="-228577">
              <a:defRPr sz="1600">
                <a:solidFill>
                  <a:srgbClr val="808080"/>
                </a:solidFill>
                <a:latin typeface="Verdana" panose="020B0604030504040204" pitchFamily="34" charset="0"/>
                <a:ea typeface="MS PGothic" panose="020B0600070205080204" pitchFamily="34" charset="-128"/>
              </a:defRPr>
            </a:lvl4pPr>
            <a:lvl5pPr marL="2057194" indent="-228577">
              <a:defRPr sz="1600">
                <a:solidFill>
                  <a:srgbClr val="808080"/>
                </a:solidFill>
                <a:latin typeface="Verdana" panose="020B0604030504040204" pitchFamily="34" charset="0"/>
                <a:ea typeface="MS PGothic" panose="020B0600070205080204" pitchFamily="34" charset="-128"/>
              </a:defRPr>
            </a:lvl5pPr>
            <a:lvl6pPr marL="2514348" indent="-228577" eaLnBrk="0" fontAlgn="base" hangingPunct="0">
              <a:spcBef>
                <a:spcPct val="0"/>
              </a:spcBef>
              <a:spcAft>
                <a:spcPct val="0"/>
              </a:spcAft>
              <a:defRPr sz="1600">
                <a:solidFill>
                  <a:srgbClr val="808080"/>
                </a:solidFill>
                <a:latin typeface="Verdana" panose="020B0604030504040204" pitchFamily="34" charset="0"/>
                <a:ea typeface="MS PGothic" panose="020B0600070205080204" pitchFamily="34" charset="-128"/>
              </a:defRPr>
            </a:lvl6pPr>
            <a:lvl7pPr marL="2971502" indent="-228577" eaLnBrk="0" fontAlgn="base" hangingPunct="0">
              <a:spcBef>
                <a:spcPct val="0"/>
              </a:spcBef>
              <a:spcAft>
                <a:spcPct val="0"/>
              </a:spcAft>
              <a:defRPr sz="1600">
                <a:solidFill>
                  <a:srgbClr val="808080"/>
                </a:solidFill>
                <a:latin typeface="Verdana" panose="020B0604030504040204" pitchFamily="34" charset="0"/>
                <a:ea typeface="MS PGothic" panose="020B0600070205080204" pitchFamily="34" charset="-128"/>
              </a:defRPr>
            </a:lvl7pPr>
            <a:lvl8pPr marL="3428657" indent="-228577" eaLnBrk="0" fontAlgn="base" hangingPunct="0">
              <a:spcBef>
                <a:spcPct val="0"/>
              </a:spcBef>
              <a:spcAft>
                <a:spcPct val="0"/>
              </a:spcAft>
              <a:defRPr sz="1600">
                <a:solidFill>
                  <a:srgbClr val="808080"/>
                </a:solidFill>
                <a:latin typeface="Verdana" panose="020B0604030504040204" pitchFamily="34" charset="0"/>
                <a:ea typeface="MS PGothic" panose="020B0600070205080204" pitchFamily="34" charset="-128"/>
              </a:defRPr>
            </a:lvl8pPr>
            <a:lvl9pPr marL="3885811" indent="-228577" eaLnBrk="0" fontAlgn="base" hangingPunct="0">
              <a:spcBef>
                <a:spcPct val="0"/>
              </a:spcBef>
              <a:spcAft>
                <a:spcPct val="0"/>
              </a:spcAft>
              <a:defRPr sz="1600">
                <a:solidFill>
                  <a:srgbClr val="808080"/>
                </a:solidFill>
                <a:latin typeface="Verdana" panose="020B0604030504040204" pitchFamily="34" charset="0"/>
                <a:ea typeface="MS PGothic" panose="020B0600070205080204" pitchFamily="34" charset="-128"/>
              </a:defRPr>
            </a:lvl9pPr>
          </a:lstStyle>
          <a:p>
            <a:fld id="{D227259D-2CB4-410B-8D12-3C5842B4B822}" type="slidenum">
              <a:rPr lang="en-US" altLang="da-DK" sz="1200">
                <a:solidFill>
                  <a:srgbClr val="B5A788"/>
                </a:solidFill>
              </a:rPr>
              <a:pPr/>
              <a:t>4</a:t>
            </a:fld>
            <a:endParaRPr lang="en-US" altLang="da-DK" sz="1200">
              <a:solidFill>
                <a:srgbClr val="B5A788"/>
              </a:solidFill>
            </a:endParaRPr>
          </a:p>
        </p:txBody>
      </p:sp>
      <p:sp>
        <p:nvSpPr>
          <p:cNvPr id="3" name="Pladsholder til indhold 2"/>
          <p:cNvSpPr>
            <a:spLocks noGrp="1"/>
          </p:cNvSpPr>
          <p:nvPr>
            <p:ph type="body" sz="quarter" idx="13"/>
          </p:nvPr>
        </p:nvSpPr>
        <p:spPr/>
        <p:txBody>
          <a:bodyPr>
            <a:normAutofit/>
          </a:bodyPr>
          <a:lstStyle/>
          <a:p>
            <a:pPr marL="425084" indent="-342797">
              <a:buClr>
                <a:schemeClr val="tx1"/>
              </a:buClr>
              <a:buFont typeface="Wingdings" panose="05000000000000000000" pitchFamily="2" charset="2"/>
              <a:buChar char="§"/>
              <a:defRPr/>
            </a:pPr>
            <a:endParaRPr lang="da-DK" sz="1999" dirty="0"/>
          </a:p>
          <a:p>
            <a:pPr marL="82287" indent="0">
              <a:buClr>
                <a:schemeClr val="tx1"/>
              </a:buClr>
              <a:buNone/>
              <a:defRPr/>
            </a:pPr>
            <a:r>
              <a:rPr lang="da-DK" sz="1999" dirty="0"/>
              <a:t>Indberetninger kan bidrage til: </a:t>
            </a:r>
          </a:p>
          <a:p>
            <a:pPr marL="425187" indent="-342900">
              <a:buClr>
                <a:schemeClr val="tx1"/>
              </a:buClr>
              <a:defRPr/>
            </a:pPr>
            <a:r>
              <a:rPr lang="da-DK" sz="1999" dirty="0"/>
              <a:t>At generere signaler om sjældne og/eller tidligere ukendte bivirkninger, som ikke er opdaget inden markedsføring. Det gælder typisk:</a:t>
            </a:r>
          </a:p>
          <a:p>
            <a:pPr marL="967950" lvl="2" indent="-342900">
              <a:buClr>
                <a:schemeClr val="tx1"/>
              </a:buClr>
              <a:defRPr/>
            </a:pPr>
            <a:r>
              <a:rPr lang="da-DK" sz="1999" dirty="0"/>
              <a:t>Bivirkninger, der kun optræder hos få procent af patienterne</a:t>
            </a:r>
          </a:p>
          <a:p>
            <a:pPr marL="967950" lvl="2" indent="-342900">
              <a:buClr>
                <a:schemeClr val="tx1"/>
              </a:buClr>
              <a:defRPr/>
            </a:pPr>
            <a:r>
              <a:rPr lang="da-DK" sz="1999" dirty="0"/>
              <a:t>Bivirkninger, som opstår efter lang tids behandling</a:t>
            </a:r>
          </a:p>
          <a:p>
            <a:pPr marL="967950" lvl="2" indent="-342900">
              <a:buClr>
                <a:schemeClr val="tx1"/>
              </a:buClr>
              <a:defRPr/>
            </a:pPr>
            <a:r>
              <a:rPr lang="da-DK" sz="1999" dirty="0"/>
              <a:t>Bivirkninger efter </a:t>
            </a:r>
            <a:r>
              <a:rPr lang="da-DK" sz="1999" dirty="0" err="1"/>
              <a:t>off</a:t>
            </a:r>
            <a:r>
              <a:rPr lang="da-DK" sz="1999" dirty="0"/>
              <a:t> label brug af medicin</a:t>
            </a:r>
          </a:p>
          <a:p>
            <a:pPr marL="967950" lvl="2" indent="-342900">
              <a:buClr>
                <a:schemeClr val="tx1"/>
              </a:buClr>
              <a:defRPr/>
            </a:pPr>
            <a:r>
              <a:rPr lang="da-DK" sz="1999" dirty="0"/>
              <a:t>Ved interaktioner med særlige kombinationer af </a:t>
            </a:r>
            <a:r>
              <a:rPr lang="en-GB" sz="1999" dirty="0"/>
              <a:t>medic</a:t>
            </a:r>
            <a:r>
              <a:rPr lang="da-DK" sz="1999" dirty="0"/>
              <a:t>in</a:t>
            </a:r>
          </a:p>
          <a:p>
            <a:pPr marL="425187" indent="-342900">
              <a:defRPr/>
            </a:pPr>
            <a:r>
              <a:rPr lang="da-DK" sz="1999" dirty="0"/>
              <a:t>At identificere et nyt aspekt af en kendt bivirkning </a:t>
            </a:r>
          </a:p>
          <a:p>
            <a:pPr marL="425187" indent="-342900">
              <a:defRPr/>
            </a:pPr>
            <a:r>
              <a:rPr lang="da-DK" sz="1999" dirty="0"/>
              <a:t>At skabe opmærksomhed omkring andre lægemiddelrelaterede sikkerhedsproblemer (Safety issues), der fører til mere dybdegående undersøgelse af problemstillingen</a:t>
            </a:r>
          </a:p>
          <a:p>
            <a:pPr marL="425084" indent="-342797">
              <a:buFont typeface="Wingdings" panose="05000000000000000000" pitchFamily="2" charset="2"/>
              <a:buChar char="§"/>
              <a:defRPr/>
            </a:pPr>
            <a:endParaRPr lang="da-DK" sz="1999" dirty="0"/>
          </a:p>
        </p:txBody>
      </p:sp>
    </p:spTree>
    <p:extLst>
      <p:ext uri="{BB962C8B-B14F-4D97-AF65-F5344CB8AC3E}">
        <p14:creationId xmlns:p14="http://schemas.microsoft.com/office/powerpoint/2010/main" val="238954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5654834-DA68-4F6B-81D0-C5731128905A}"/>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23" name="think-cell Slide" r:id="rId6" imgW="530" imgH="531" progId="TCLayout.ActiveDocument.1">
                  <p:embed/>
                </p:oleObj>
              </mc:Choice>
              <mc:Fallback>
                <p:oleObj name="think-cell Slide" r:id="rId6" imgW="530" imgH="531" progId="TCLayout.ActiveDocument.1">
                  <p:embed/>
                  <p:pic>
                    <p:nvPicPr>
                      <p:cNvPr id="7" name="Objekt 6" hidden="1">
                        <a:extLst>
                          <a:ext uri="{FF2B5EF4-FFF2-40B4-BE49-F238E27FC236}">
                            <a16:creationId xmlns:a16="http://schemas.microsoft.com/office/drawing/2014/main" id="{25654834-DA68-4F6B-81D0-C5731128905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E625339B-A513-45FD-907F-48A9861B54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3600" dirty="0">
              <a:latin typeface="Calibri Light" panose="020F0302020204030204" pitchFamily="34" charset="0"/>
              <a:ea typeface="+mj-ea"/>
              <a:cs typeface="+mj-cs"/>
              <a:sym typeface="Calibri Light" panose="020F0302020204030204" pitchFamily="34" charset="0"/>
            </a:endParaRPr>
          </a:p>
        </p:txBody>
      </p:sp>
      <p:sp>
        <p:nvSpPr>
          <p:cNvPr id="2" name="Titel 1"/>
          <p:cNvSpPr>
            <a:spLocks noGrp="1"/>
          </p:cNvSpPr>
          <p:nvPr>
            <p:ph type="title"/>
          </p:nvPr>
        </p:nvSpPr>
        <p:spPr>
          <a:xfrm>
            <a:off x="216031" y="336845"/>
            <a:ext cx="10515600" cy="1325563"/>
          </a:xfrm>
        </p:spPr>
        <p:txBody>
          <a:bodyPr>
            <a:normAutofit/>
          </a:bodyPr>
          <a:lstStyle/>
          <a:p>
            <a:r>
              <a:rPr lang="da-DK" sz="3600" dirty="0"/>
              <a:t>Risikominimerende tiltag, eksempel:</a:t>
            </a:r>
            <a:br>
              <a:rPr lang="da-DK" sz="3600" dirty="0"/>
            </a:br>
            <a:r>
              <a:rPr lang="da-DK" sz="3600" dirty="0" err="1"/>
              <a:t>Tramadol</a:t>
            </a:r>
            <a:r>
              <a:rPr lang="da-DK" sz="3600" dirty="0"/>
              <a:t> og øget afhængighed</a:t>
            </a:r>
          </a:p>
        </p:txBody>
      </p:sp>
      <p:sp>
        <p:nvSpPr>
          <p:cNvPr id="4" name="Pladsholder til slidenummer 3"/>
          <p:cNvSpPr>
            <a:spLocks noGrp="1"/>
          </p:cNvSpPr>
          <p:nvPr>
            <p:ph type="sldNum" sz="quarter" idx="12"/>
          </p:nvPr>
        </p:nvSpPr>
        <p:spPr/>
        <p:txBody>
          <a:bodyPr/>
          <a:lstStyle/>
          <a:p>
            <a:fld id="{844601DB-ADF3-44C2-834B-2346477CC3E7}" type="slidenum">
              <a:rPr lang="da-DK" smtClean="0"/>
              <a:t>40</a:t>
            </a:fld>
            <a:endParaRPr lang="da-DK" dirty="0"/>
          </a:p>
        </p:txBody>
      </p:sp>
      <p:pic>
        <p:nvPicPr>
          <p:cNvPr id="10" name="Billede 9">
            <a:extLst>
              <a:ext uri="{FF2B5EF4-FFF2-40B4-BE49-F238E27FC236}">
                <a16:creationId xmlns:a16="http://schemas.microsoft.com/office/drawing/2014/main" id="{66D5B25A-6C4A-42E5-8615-56F78527DA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5227" y="1662408"/>
            <a:ext cx="5610742" cy="4079501"/>
          </a:xfrm>
          <a:prstGeom prst="rect">
            <a:avLst/>
          </a:prstGeom>
        </p:spPr>
      </p:pic>
      <p:sp>
        <p:nvSpPr>
          <p:cNvPr id="14" name="Tekstfelt 13">
            <a:extLst>
              <a:ext uri="{FF2B5EF4-FFF2-40B4-BE49-F238E27FC236}">
                <a16:creationId xmlns:a16="http://schemas.microsoft.com/office/drawing/2014/main" id="{8A8BBDBD-4F23-462E-AA18-D3B9FD291350}"/>
              </a:ext>
            </a:extLst>
          </p:cNvPr>
          <p:cNvSpPr txBox="1"/>
          <p:nvPr/>
        </p:nvSpPr>
        <p:spPr>
          <a:xfrm>
            <a:off x="483065" y="1817175"/>
            <a:ext cx="5201435" cy="1754326"/>
          </a:xfrm>
          <a:prstGeom prst="rect">
            <a:avLst/>
          </a:prstGeom>
          <a:solidFill>
            <a:schemeClr val="bg2"/>
          </a:solidFill>
        </p:spPr>
        <p:txBody>
          <a:bodyPr wrap="square" rtlCol="0">
            <a:spAutoFit/>
          </a:bodyPr>
          <a:lstStyle/>
          <a:p>
            <a:r>
              <a:rPr lang="da-DK" dirty="0"/>
              <a:t>Den videre analyse af data i DAC endte i en publikation:  </a:t>
            </a:r>
            <a:r>
              <a:rPr lang="da-DK" dirty="0">
                <a:hlinkClick r:id="rId9"/>
              </a:rPr>
              <a:t>Sørensen, A.M.S., Rasmussen, L., Ernst, M.T. </a:t>
            </a:r>
            <a:r>
              <a:rPr lang="da-DK" i="1" dirty="0">
                <a:hlinkClick r:id="rId9"/>
              </a:rPr>
              <a:t>et al.</a:t>
            </a:r>
            <a:r>
              <a:rPr lang="da-DK" dirty="0">
                <a:hlinkClick r:id="rId9"/>
              </a:rPr>
              <a:t> </a:t>
            </a:r>
            <a:r>
              <a:rPr lang="da-DK" dirty="0" err="1">
                <a:hlinkClick r:id="rId9"/>
              </a:rPr>
              <a:t>Use</a:t>
            </a:r>
            <a:r>
              <a:rPr lang="da-DK" dirty="0">
                <a:hlinkClick r:id="rId9"/>
              </a:rPr>
              <a:t> of </a:t>
            </a:r>
            <a:r>
              <a:rPr lang="da-DK" dirty="0" err="1">
                <a:hlinkClick r:id="rId9"/>
              </a:rPr>
              <a:t>tramadol</a:t>
            </a:r>
            <a:r>
              <a:rPr lang="da-DK" dirty="0">
                <a:hlinkClick r:id="rId9"/>
              </a:rPr>
              <a:t> and </a:t>
            </a:r>
            <a:r>
              <a:rPr lang="da-DK" dirty="0" err="1">
                <a:hlinkClick r:id="rId9"/>
              </a:rPr>
              <a:t>other</a:t>
            </a:r>
            <a:r>
              <a:rPr lang="da-DK" dirty="0">
                <a:hlinkClick r:id="rId9"/>
              </a:rPr>
              <a:t> </a:t>
            </a:r>
            <a:r>
              <a:rPr lang="da-DK" dirty="0" err="1">
                <a:hlinkClick r:id="rId9"/>
              </a:rPr>
              <a:t>analgesics</a:t>
            </a:r>
            <a:r>
              <a:rPr lang="da-DK" dirty="0">
                <a:hlinkClick r:id="rId9"/>
              </a:rPr>
              <a:t> </a:t>
            </a:r>
            <a:r>
              <a:rPr lang="da-DK" dirty="0" err="1">
                <a:hlinkClick r:id="rId9"/>
              </a:rPr>
              <a:t>following</a:t>
            </a:r>
            <a:r>
              <a:rPr lang="da-DK" dirty="0">
                <a:hlinkClick r:id="rId9"/>
              </a:rPr>
              <a:t> media attention and </a:t>
            </a:r>
            <a:r>
              <a:rPr lang="da-DK" dirty="0" err="1">
                <a:hlinkClick r:id="rId9"/>
              </a:rPr>
              <a:t>risk</a:t>
            </a:r>
            <a:r>
              <a:rPr lang="da-DK" dirty="0">
                <a:hlinkClick r:id="rId9"/>
              </a:rPr>
              <a:t> </a:t>
            </a:r>
            <a:r>
              <a:rPr lang="da-DK" dirty="0" err="1">
                <a:hlinkClick r:id="rId9"/>
              </a:rPr>
              <a:t>minimization</a:t>
            </a:r>
            <a:r>
              <a:rPr lang="da-DK" dirty="0">
                <a:hlinkClick r:id="rId9"/>
              </a:rPr>
              <a:t> actions from regulators: a Danish </a:t>
            </a:r>
            <a:r>
              <a:rPr lang="da-DK" dirty="0" err="1">
                <a:hlinkClick r:id="rId9"/>
              </a:rPr>
              <a:t>nationwide</a:t>
            </a:r>
            <a:r>
              <a:rPr lang="da-DK" dirty="0">
                <a:hlinkClick r:id="rId9"/>
              </a:rPr>
              <a:t> drug </a:t>
            </a:r>
            <a:r>
              <a:rPr lang="da-DK" dirty="0" err="1">
                <a:hlinkClick r:id="rId9"/>
              </a:rPr>
              <a:t>utilization</a:t>
            </a:r>
            <a:r>
              <a:rPr lang="da-DK" dirty="0">
                <a:hlinkClick r:id="rId9"/>
              </a:rPr>
              <a:t> </a:t>
            </a:r>
            <a:r>
              <a:rPr lang="da-DK" dirty="0" err="1">
                <a:hlinkClick r:id="rId9"/>
              </a:rPr>
              <a:t>study</a:t>
            </a:r>
            <a:r>
              <a:rPr lang="da-DK" dirty="0">
                <a:hlinkClick r:id="rId9"/>
              </a:rPr>
              <a:t>. </a:t>
            </a:r>
            <a:r>
              <a:rPr lang="da-DK" i="1" dirty="0" err="1">
                <a:hlinkClick r:id="rId9"/>
              </a:rPr>
              <a:t>Eur</a:t>
            </a:r>
            <a:r>
              <a:rPr lang="da-DK" i="1" dirty="0">
                <a:hlinkClick r:id="rId9"/>
              </a:rPr>
              <a:t> J </a:t>
            </a:r>
            <a:r>
              <a:rPr lang="da-DK" i="1" dirty="0" err="1">
                <a:hlinkClick r:id="rId9"/>
              </a:rPr>
              <a:t>Clin</a:t>
            </a:r>
            <a:r>
              <a:rPr lang="da-DK" i="1" dirty="0">
                <a:hlinkClick r:id="rId9"/>
              </a:rPr>
              <a:t> </a:t>
            </a:r>
            <a:r>
              <a:rPr lang="da-DK" i="1" dirty="0" err="1">
                <a:hlinkClick r:id="rId9"/>
              </a:rPr>
              <a:t>Pharmacol</a:t>
            </a:r>
            <a:r>
              <a:rPr lang="da-DK" dirty="0">
                <a:hlinkClick r:id="rId9"/>
              </a:rPr>
              <a:t> (2020). </a:t>
            </a:r>
            <a:endParaRPr lang="da-DK" dirty="0"/>
          </a:p>
        </p:txBody>
      </p:sp>
      <p:sp>
        <p:nvSpPr>
          <p:cNvPr id="17" name="Tekstfelt 16">
            <a:extLst>
              <a:ext uri="{FF2B5EF4-FFF2-40B4-BE49-F238E27FC236}">
                <a16:creationId xmlns:a16="http://schemas.microsoft.com/office/drawing/2014/main" id="{4EE24ECA-FA0A-47D7-B3B9-5C54F91344A9}"/>
              </a:ext>
            </a:extLst>
          </p:cNvPr>
          <p:cNvSpPr txBox="1"/>
          <p:nvPr/>
        </p:nvSpPr>
        <p:spPr>
          <a:xfrm>
            <a:off x="6309163" y="5769471"/>
            <a:ext cx="5610743" cy="769441"/>
          </a:xfrm>
          <a:prstGeom prst="rect">
            <a:avLst/>
          </a:prstGeom>
          <a:noFill/>
        </p:spPr>
        <p:txBody>
          <a:bodyPr wrap="square" rtlCol="0">
            <a:spAutoFit/>
          </a:bodyPr>
          <a:lstStyle/>
          <a:p>
            <a:pPr algn="just"/>
            <a:r>
              <a:rPr lang="en-US" sz="1100" dirty="0"/>
              <a:t>Total use of opioids measured in milligram OMEQ per 1000 individuals and specified by different opioids per month from 2014 to 2019. The three dashed vertical lines denote the time of the media attention (June 2017) and regulatory actions (September 2017 and January 2018) (see the main text for additional details)</a:t>
            </a:r>
            <a:endParaRPr lang="da-DK" sz="1100" dirty="0"/>
          </a:p>
        </p:txBody>
      </p:sp>
      <p:pic>
        <p:nvPicPr>
          <p:cNvPr id="8" name="Billede 7">
            <a:extLst>
              <a:ext uri="{FF2B5EF4-FFF2-40B4-BE49-F238E27FC236}">
                <a16:creationId xmlns:a16="http://schemas.microsoft.com/office/drawing/2014/main" id="{CB45950C-F421-40A8-8260-38A1E3C2F0DF}"/>
              </a:ext>
            </a:extLst>
          </p:cNvPr>
          <p:cNvPicPr>
            <a:picLocks noChangeAspect="1"/>
          </p:cNvPicPr>
          <p:nvPr/>
        </p:nvPicPr>
        <p:blipFill>
          <a:blip r:embed="rId10"/>
          <a:stretch>
            <a:fillRect/>
          </a:stretch>
        </p:blipFill>
        <p:spPr>
          <a:xfrm>
            <a:off x="179455" y="3709592"/>
            <a:ext cx="6030752" cy="2356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2786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BDB4C1A-6175-42DA-96BE-79DE6312966B}"/>
              </a:ext>
            </a:extLst>
          </p:cNvPr>
          <p:cNvSpPr/>
          <p:nvPr/>
        </p:nvSpPr>
        <p:spPr>
          <a:xfrm>
            <a:off x="98138" y="2044149"/>
            <a:ext cx="12093862" cy="40296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4" name="Objekt 3" hidden="1">
            <a:extLst>
              <a:ext uri="{FF2B5EF4-FFF2-40B4-BE49-F238E27FC236}">
                <a16:creationId xmlns:a16="http://schemas.microsoft.com/office/drawing/2014/main" id="{6082CC02-8999-4765-BE85-88FF17121C82}"/>
              </a:ext>
            </a:extLst>
          </p:cNvPr>
          <p:cNvGraphicFramePr>
            <a:graphicFrameLocks noChangeAspect="1"/>
          </p:cNvGraphicFramePr>
          <p:nvPr>
            <p:custDataLst>
              <p:tags r:id="rId2"/>
            </p:custDataLst>
            <p:extLst>
              <p:ext uri="{D42A27DB-BD31-4B8C-83A1-F6EECF244321}">
                <p14:modId xmlns:p14="http://schemas.microsoft.com/office/powerpoint/2010/main" val="330824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30" name="think-cell Slide" r:id="rId6" imgW="530" imgH="531" progId="TCLayout.ActiveDocument.1">
                  <p:embed/>
                </p:oleObj>
              </mc:Choice>
              <mc:Fallback>
                <p:oleObj name="think-cell Slide" r:id="rId6" imgW="530" imgH="53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09CD7050-4340-4F3E-9603-6CCD664BACA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400" dirty="0">
              <a:latin typeface="Calibri Light" panose="020F0302020204030204" pitchFamily="34" charset="0"/>
              <a:ea typeface="+mj-ea"/>
              <a:cs typeface="+mj-cs"/>
              <a:sym typeface="Calibri Light" panose="020F0302020204030204" pitchFamily="34" charset="0"/>
            </a:endParaRPr>
          </a:p>
        </p:txBody>
      </p:sp>
      <p:sp>
        <p:nvSpPr>
          <p:cNvPr id="2" name="Titel 1">
            <a:extLst>
              <a:ext uri="{FF2B5EF4-FFF2-40B4-BE49-F238E27FC236}">
                <a16:creationId xmlns:a16="http://schemas.microsoft.com/office/drawing/2014/main" id="{89AB2F60-45B7-4AAD-967B-639F03A3C4F8}"/>
              </a:ext>
            </a:extLst>
          </p:cNvPr>
          <p:cNvSpPr>
            <a:spLocks noGrp="1"/>
          </p:cNvSpPr>
          <p:nvPr>
            <p:ph type="title"/>
          </p:nvPr>
        </p:nvSpPr>
        <p:spPr>
          <a:xfrm>
            <a:off x="612438" y="278979"/>
            <a:ext cx="11516668" cy="1259964"/>
          </a:xfrm>
        </p:spPr>
        <p:txBody>
          <a:bodyPr>
            <a:normAutofit/>
          </a:bodyPr>
          <a:lstStyle/>
          <a:p>
            <a:r>
              <a:rPr lang="da-DK" dirty="0"/>
              <a:t>Eksempler på handlinger på Safety issues</a:t>
            </a:r>
            <a:endParaRPr lang="da-DK" dirty="0">
              <a:highlight>
                <a:srgbClr val="FFFF00"/>
              </a:highlight>
            </a:endParaRPr>
          </a:p>
        </p:txBody>
      </p:sp>
      <p:pic>
        <p:nvPicPr>
          <p:cNvPr id="13" name="Billede 12">
            <a:extLst>
              <a:ext uri="{FF2B5EF4-FFF2-40B4-BE49-F238E27FC236}">
                <a16:creationId xmlns:a16="http://schemas.microsoft.com/office/drawing/2014/main" id="{C5BEEB83-FC0B-4911-8215-2D9D625620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9884" y="2787896"/>
            <a:ext cx="1652131" cy="1344835"/>
          </a:xfrm>
          <a:prstGeom prst="rect">
            <a:avLst/>
          </a:prstGeom>
          <a:ln>
            <a:noFill/>
          </a:ln>
          <a:effectLst>
            <a:outerShdw blurRad="292100" dist="139700" dir="2700000" algn="tl" rotWithShape="0">
              <a:srgbClr val="333333">
                <a:alpha val="65000"/>
              </a:srgbClr>
            </a:outerShdw>
          </a:effectLst>
        </p:spPr>
      </p:pic>
      <p:pic>
        <p:nvPicPr>
          <p:cNvPr id="15" name="Billede 14">
            <a:extLst>
              <a:ext uri="{FF2B5EF4-FFF2-40B4-BE49-F238E27FC236}">
                <a16:creationId xmlns:a16="http://schemas.microsoft.com/office/drawing/2014/main" id="{84A434CF-3068-4371-BA6F-49A7EBB423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04839" y="2747641"/>
            <a:ext cx="1898932" cy="1898932"/>
          </a:xfrm>
          <a:prstGeom prst="rect">
            <a:avLst/>
          </a:prstGeom>
          <a:ln>
            <a:noFill/>
          </a:ln>
          <a:effectLst>
            <a:outerShdw blurRad="292100" dist="139700" dir="2700000" algn="tl" rotWithShape="0">
              <a:srgbClr val="333333">
                <a:alpha val="65000"/>
              </a:srgbClr>
            </a:outerShdw>
          </a:effectLst>
        </p:spPr>
      </p:pic>
      <p:pic>
        <p:nvPicPr>
          <p:cNvPr id="26" name="Billede 25">
            <a:extLst>
              <a:ext uri="{FF2B5EF4-FFF2-40B4-BE49-F238E27FC236}">
                <a16:creationId xmlns:a16="http://schemas.microsoft.com/office/drawing/2014/main" id="{32A7FC55-C283-4F1A-A279-833B6FDB632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36247" y="2747640"/>
            <a:ext cx="1577776" cy="1287809"/>
          </a:xfrm>
          <a:prstGeom prst="rect">
            <a:avLst/>
          </a:prstGeom>
        </p:spPr>
      </p:pic>
      <p:sp>
        <p:nvSpPr>
          <p:cNvPr id="27" name="Tekstfelt 26">
            <a:extLst>
              <a:ext uri="{FF2B5EF4-FFF2-40B4-BE49-F238E27FC236}">
                <a16:creationId xmlns:a16="http://schemas.microsoft.com/office/drawing/2014/main" id="{53F065EE-BDA1-441C-8C7D-DBD0776C53AC}"/>
              </a:ext>
            </a:extLst>
          </p:cNvPr>
          <p:cNvSpPr txBox="1"/>
          <p:nvPr/>
        </p:nvSpPr>
        <p:spPr>
          <a:xfrm>
            <a:off x="543670" y="2297862"/>
            <a:ext cx="2057936" cy="307777"/>
          </a:xfrm>
          <a:prstGeom prst="rect">
            <a:avLst/>
          </a:prstGeom>
          <a:noFill/>
        </p:spPr>
        <p:txBody>
          <a:bodyPr wrap="none" rtlCol="0">
            <a:spAutoFit/>
          </a:bodyPr>
          <a:lstStyle/>
          <a:p>
            <a:r>
              <a:rPr lang="da-DK" sz="1400" dirty="0"/>
              <a:t>FORTSAT MONITORERING</a:t>
            </a:r>
          </a:p>
        </p:txBody>
      </p:sp>
      <p:sp>
        <p:nvSpPr>
          <p:cNvPr id="29" name="Tekstfelt 28">
            <a:extLst>
              <a:ext uri="{FF2B5EF4-FFF2-40B4-BE49-F238E27FC236}">
                <a16:creationId xmlns:a16="http://schemas.microsoft.com/office/drawing/2014/main" id="{FE5BCC67-6516-405B-ACB5-F68306F6A24E}"/>
              </a:ext>
            </a:extLst>
          </p:cNvPr>
          <p:cNvSpPr txBox="1"/>
          <p:nvPr/>
        </p:nvSpPr>
        <p:spPr>
          <a:xfrm>
            <a:off x="5128049" y="4402510"/>
            <a:ext cx="2202933" cy="1015663"/>
          </a:xfrm>
          <a:prstGeom prst="rect">
            <a:avLst/>
          </a:prstGeom>
          <a:noFill/>
        </p:spPr>
        <p:txBody>
          <a:bodyPr wrap="square" rtlCol="0">
            <a:spAutoFit/>
          </a:bodyPr>
          <a:lstStyle/>
          <a:p>
            <a:pPr marL="171450" indent="-171450">
              <a:buFont typeface="Arial" panose="020B0604020202020204" pitchFamily="34" charset="0"/>
              <a:buChar char="•"/>
            </a:pPr>
            <a:r>
              <a:rPr lang="da-DK" sz="1200" dirty="0"/>
              <a:t>Lægemiddelnævnet</a:t>
            </a:r>
          </a:p>
          <a:p>
            <a:pPr marL="171450" indent="-171450">
              <a:buFont typeface="Arial" panose="020B0604020202020204" pitchFamily="34" charset="0"/>
              <a:buChar char="•"/>
            </a:pPr>
            <a:r>
              <a:rPr lang="da-DK" sz="1200" dirty="0"/>
              <a:t>Rådet for Lægemiddelovervågning </a:t>
            </a:r>
          </a:p>
          <a:p>
            <a:pPr marL="171450" indent="-171450">
              <a:buFont typeface="Arial" panose="020B0604020202020204" pitchFamily="34" charset="0"/>
              <a:buChar char="•"/>
            </a:pPr>
            <a:r>
              <a:rPr lang="da-DK" sz="1200" dirty="0"/>
              <a:t>Virksomheder</a:t>
            </a:r>
          </a:p>
          <a:p>
            <a:pPr marL="171450" indent="-171450">
              <a:buFont typeface="Arial" panose="020B0604020202020204" pitchFamily="34" charset="0"/>
              <a:buChar char="•"/>
            </a:pPr>
            <a:r>
              <a:rPr lang="da-DK" sz="1200" dirty="0"/>
              <a:t>Industriforeninger</a:t>
            </a:r>
          </a:p>
        </p:txBody>
      </p:sp>
      <p:sp>
        <p:nvSpPr>
          <p:cNvPr id="30" name="Tekstfelt 29">
            <a:extLst>
              <a:ext uri="{FF2B5EF4-FFF2-40B4-BE49-F238E27FC236}">
                <a16:creationId xmlns:a16="http://schemas.microsoft.com/office/drawing/2014/main" id="{A94A688C-91CD-475F-972F-925ECF82E600}"/>
              </a:ext>
            </a:extLst>
          </p:cNvPr>
          <p:cNvSpPr txBox="1"/>
          <p:nvPr/>
        </p:nvSpPr>
        <p:spPr>
          <a:xfrm>
            <a:off x="8113177" y="2297862"/>
            <a:ext cx="720069" cy="307777"/>
          </a:xfrm>
          <a:prstGeom prst="rect">
            <a:avLst/>
          </a:prstGeom>
          <a:noFill/>
        </p:spPr>
        <p:txBody>
          <a:bodyPr wrap="none" rtlCol="0">
            <a:spAutoFit/>
          </a:bodyPr>
          <a:lstStyle/>
          <a:p>
            <a:r>
              <a:rPr lang="da-DK" sz="1400" dirty="0"/>
              <a:t>SIGNAL</a:t>
            </a:r>
          </a:p>
        </p:txBody>
      </p:sp>
      <p:sp>
        <p:nvSpPr>
          <p:cNvPr id="31" name="Tekstfelt 30">
            <a:extLst>
              <a:ext uri="{FF2B5EF4-FFF2-40B4-BE49-F238E27FC236}">
                <a16:creationId xmlns:a16="http://schemas.microsoft.com/office/drawing/2014/main" id="{ADAA1C37-81A0-4D55-9A9F-5430309B8072}"/>
              </a:ext>
            </a:extLst>
          </p:cNvPr>
          <p:cNvSpPr txBox="1"/>
          <p:nvPr/>
        </p:nvSpPr>
        <p:spPr>
          <a:xfrm>
            <a:off x="9831724" y="2297862"/>
            <a:ext cx="1696298" cy="307777"/>
          </a:xfrm>
          <a:prstGeom prst="rect">
            <a:avLst/>
          </a:prstGeom>
          <a:noFill/>
        </p:spPr>
        <p:txBody>
          <a:bodyPr wrap="none" rtlCol="0">
            <a:spAutoFit/>
          </a:bodyPr>
          <a:lstStyle/>
          <a:p>
            <a:r>
              <a:rPr lang="da-DK" sz="1400" dirty="0"/>
              <a:t>ANDEN MYNDIGHED</a:t>
            </a:r>
          </a:p>
        </p:txBody>
      </p:sp>
      <p:sp>
        <p:nvSpPr>
          <p:cNvPr id="32" name="Tekstfelt 31">
            <a:extLst>
              <a:ext uri="{FF2B5EF4-FFF2-40B4-BE49-F238E27FC236}">
                <a16:creationId xmlns:a16="http://schemas.microsoft.com/office/drawing/2014/main" id="{7B1FE703-BD41-4CCE-8585-8E0D50092C6D}"/>
              </a:ext>
            </a:extLst>
          </p:cNvPr>
          <p:cNvSpPr txBox="1"/>
          <p:nvPr/>
        </p:nvSpPr>
        <p:spPr>
          <a:xfrm>
            <a:off x="2914047" y="2305555"/>
            <a:ext cx="1521442" cy="307777"/>
          </a:xfrm>
          <a:prstGeom prst="rect">
            <a:avLst/>
          </a:prstGeom>
          <a:noFill/>
        </p:spPr>
        <p:txBody>
          <a:bodyPr wrap="none" rtlCol="0">
            <a:spAutoFit/>
          </a:bodyPr>
          <a:lstStyle/>
          <a:p>
            <a:r>
              <a:rPr lang="da-DK" sz="1400" dirty="0"/>
              <a:t>KOMMUNIKATION</a:t>
            </a:r>
          </a:p>
        </p:txBody>
      </p:sp>
      <p:sp>
        <p:nvSpPr>
          <p:cNvPr id="33" name="Tekstfelt 32">
            <a:extLst>
              <a:ext uri="{FF2B5EF4-FFF2-40B4-BE49-F238E27FC236}">
                <a16:creationId xmlns:a16="http://schemas.microsoft.com/office/drawing/2014/main" id="{D1BD41F2-EC87-4641-ABCF-E8E00F77A617}"/>
              </a:ext>
            </a:extLst>
          </p:cNvPr>
          <p:cNvSpPr txBox="1"/>
          <p:nvPr/>
        </p:nvSpPr>
        <p:spPr>
          <a:xfrm>
            <a:off x="5159472" y="2297862"/>
            <a:ext cx="2080634" cy="307777"/>
          </a:xfrm>
          <a:prstGeom prst="rect">
            <a:avLst/>
          </a:prstGeom>
          <a:noFill/>
        </p:spPr>
        <p:txBody>
          <a:bodyPr wrap="none" rtlCol="0">
            <a:spAutoFit/>
          </a:bodyPr>
          <a:lstStyle/>
          <a:p>
            <a:r>
              <a:rPr lang="da-DK" sz="1400" dirty="0"/>
              <a:t>VIDENSDELING/SPARRING</a:t>
            </a:r>
          </a:p>
        </p:txBody>
      </p:sp>
      <p:sp>
        <p:nvSpPr>
          <p:cNvPr id="34" name="Tekstfelt 33">
            <a:extLst>
              <a:ext uri="{FF2B5EF4-FFF2-40B4-BE49-F238E27FC236}">
                <a16:creationId xmlns:a16="http://schemas.microsoft.com/office/drawing/2014/main" id="{3FCE0158-FCCD-415B-B204-0BA105DAFD07}"/>
              </a:ext>
            </a:extLst>
          </p:cNvPr>
          <p:cNvSpPr txBox="1"/>
          <p:nvPr/>
        </p:nvSpPr>
        <p:spPr>
          <a:xfrm>
            <a:off x="7677974" y="4411484"/>
            <a:ext cx="1725797" cy="461665"/>
          </a:xfrm>
          <a:prstGeom prst="rect">
            <a:avLst/>
          </a:prstGeom>
          <a:noFill/>
        </p:spPr>
        <p:txBody>
          <a:bodyPr wrap="square" rtlCol="0">
            <a:spAutoFit/>
          </a:bodyPr>
          <a:lstStyle/>
          <a:p>
            <a:pPr marL="171450" indent="-171450">
              <a:buFont typeface="Arial" panose="020B0604020202020204" pitchFamily="34" charset="0"/>
              <a:buChar char="•"/>
            </a:pPr>
            <a:r>
              <a:rPr lang="da-DK" sz="1200" dirty="0"/>
              <a:t>Håndtering som signal (DK/EU)</a:t>
            </a:r>
          </a:p>
        </p:txBody>
      </p:sp>
      <p:sp>
        <p:nvSpPr>
          <p:cNvPr id="35" name="Tekstfelt 34">
            <a:extLst>
              <a:ext uri="{FF2B5EF4-FFF2-40B4-BE49-F238E27FC236}">
                <a16:creationId xmlns:a16="http://schemas.microsoft.com/office/drawing/2014/main" id="{E17554A9-6A05-4AD7-9CD7-E85FCC22E1D0}"/>
              </a:ext>
            </a:extLst>
          </p:cNvPr>
          <p:cNvSpPr txBox="1"/>
          <p:nvPr/>
        </p:nvSpPr>
        <p:spPr>
          <a:xfrm>
            <a:off x="9425593" y="4457650"/>
            <a:ext cx="2643929" cy="1015663"/>
          </a:xfrm>
          <a:prstGeom prst="rect">
            <a:avLst/>
          </a:prstGeom>
          <a:noFill/>
        </p:spPr>
        <p:txBody>
          <a:bodyPr wrap="none" rtlCol="0">
            <a:spAutoFit/>
          </a:bodyPr>
          <a:lstStyle/>
          <a:p>
            <a:pPr marL="171450" indent="-171450">
              <a:buFont typeface="Arial" panose="020B0604020202020204" pitchFamily="34" charset="0"/>
              <a:buChar char="•"/>
            </a:pPr>
            <a:r>
              <a:rPr lang="da-DK" sz="1200" dirty="0"/>
              <a:t>Styrelsen for Patientsikkerhed (STPS)</a:t>
            </a:r>
          </a:p>
          <a:p>
            <a:pPr marL="171450" indent="-171450">
              <a:buFont typeface="Arial" panose="020B0604020202020204" pitchFamily="34" charset="0"/>
              <a:buChar char="•"/>
            </a:pPr>
            <a:r>
              <a:rPr lang="da-DK" sz="1200" dirty="0"/>
              <a:t>Sundhedsstyrelsen (SST)</a:t>
            </a:r>
          </a:p>
          <a:p>
            <a:pPr marL="171450" indent="-171450">
              <a:buFont typeface="Arial" panose="020B0604020202020204" pitchFamily="34" charset="0"/>
              <a:buChar char="•"/>
            </a:pPr>
            <a:r>
              <a:rPr lang="da-DK" sz="1200" dirty="0"/>
              <a:t>Sundhedsdatastyrelsen (SDS)</a:t>
            </a:r>
          </a:p>
          <a:p>
            <a:pPr marL="171450" indent="-171450">
              <a:buFont typeface="Arial" panose="020B0604020202020204" pitchFamily="34" charset="0"/>
              <a:buChar char="•"/>
            </a:pPr>
            <a:r>
              <a:rPr lang="da-DK" sz="1200" dirty="0"/>
              <a:t>Statens Serum Institut (SSI)</a:t>
            </a:r>
          </a:p>
          <a:p>
            <a:pPr marL="171450" indent="-171450">
              <a:buFont typeface="Arial" panose="020B0604020202020204" pitchFamily="34" charset="0"/>
              <a:buChar char="•"/>
            </a:pPr>
            <a:endParaRPr lang="da-DK" sz="1200" dirty="0"/>
          </a:p>
        </p:txBody>
      </p:sp>
      <p:sp>
        <p:nvSpPr>
          <p:cNvPr id="36" name="Tekstfelt 35">
            <a:extLst>
              <a:ext uri="{FF2B5EF4-FFF2-40B4-BE49-F238E27FC236}">
                <a16:creationId xmlns:a16="http://schemas.microsoft.com/office/drawing/2014/main" id="{6FA1BD82-D2FC-4F2A-81E8-A5C40132B39F}"/>
              </a:ext>
            </a:extLst>
          </p:cNvPr>
          <p:cNvSpPr txBox="1"/>
          <p:nvPr/>
        </p:nvSpPr>
        <p:spPr>
          <a:xfrm>
            <a:off x="196139" y="4389258"/>
            <a:ext cx="2222724" cy="276999"/>
          </a:xfrm>
          <a:prstGeom prst="rect">
            <a:avLst/>
          </a:prstGeom>
          <a:noFill/>
        </p:spPr>
        <p:txBody>
          <a:bodyPr wrap="none" rtlCol="0">
            <a:spAutoFit/>
          </a:bodyPr>
          <a:lstStyle/>
          <a:p>
            <a:pPr marL="171450" indent="-171450">
              <a:buFont typeface="Arial" panose="020B0604020202020204" pitchFamily="34" charset="0"/>
              <a:buChar char="•"/>
            </a:pPr>
            <a:r>
              <a:rPr lang="da-DK" sz="1200" dirty="0"/>
              <a:t>Via bivirkningsindberetninger </a:t>
            </a:r>
          </a:p>
        </p:txBody>
      </p:sp>
      <p:sp>
        <p:nvSpPr>
          <p:cNvPr id="23" name="Tekstfelt 22">
            <a:extLst>
              <a:ext uri="{FF2B5EF4-FFF2-40B4-BE49-F238E27FC236}">
                <a16:creationId xmlns:a16="http://schemas.microsoft.com/office/drawing/2014/main" id="{FDBDBF67-CACA-48D1-90CD-DAA43DE1AB21}"/>
              </a:ext>
            </a:extLst>
          </p:cNvPr>
          <p:cNvSpPr txBox="1"/>
          <p:nvPr/>
        </p:nvSpPr>
        <p:spPr>
          <a:xfrm>
            <a:off x="2556073" y="4383460"/>
            <a:ext cx="2398119" cy="1569660"/>
          </a:xfrm>
          <a:prstGeom prst="rect">
            <a:avLst/>
          </a:prstGeom>
          <a:noFill/>
        </p:spPr>
        <p:txBody>
          <a:bodyPr wrap="square" rtlCol="0">
            <a:spAutoFit/>
          </a:bodyPr>
          <a:lstStyle/>
          <a:p>
            <a:pPr marL="171450" indent="-171450">
              <a:buFont typeface="Arial" panose="020B0604020202020204" pitchFamily="34" charset="0"/>
              <a:buChar char="•"/>
            </a:pPr>
            <a:r>
              <a:rPr lang="da-DK" sz="1200" dirty="0"/>
              <a:t>Til eksterne samarbejdspartnere </a:t>
            </a:r>
          </a:p>
          <a:p>
            <a:pPr marL="171450" indent="-171450">
              <a:buFont typeface="Arial" panose="020B0604020202020204" pitchFamily="34" charset="0"/>
              <a:buChar char="•"/>
            </a:pPr>
            <a:r>
              <a:rPr lang="da-DK" sz="1200" dirty="0"/>
              <a:t>Fra LMST</a:t>
            </a:r>
          </a:p>
          <a:p>
            <a:pPr marL="171450" indent="-171450">
              <a:buFont typeface="Arial" panose="020B0604020202020204" pitchFamily="34" charset="0"/>
              <a:buChar char="•"/>
            </a:pPr>
            <a:r>
              <a:rPr lang="da-DK" sz="1200" dirty="0"/>
              <a:t>Via presse</a:t>
            </a:r>
          </a:p>
          <a:p>
            <a:pPr marL="171450" indent="-171450">
              <a:buFont typeface="Arial" panose="020B0604020202020204" pitchFamily="34" charset="0"/>
              <a:buChar char="•"/>
            </a:pPr>
            <a:r>
              <a:rPr lang="da-DK" sz="1200" dirty="0"/>
              <a:t>Sikkerhedsinformation</a:t>
            </a:r>
          </a:p>
          <a:p>
            <a:pPr marL="171450" indent="-171450">
              <a:buFont typeface="Arial" panose="020B0604020202020204" pitchFamily="34" charset="0"/>
              <a:buChar char="•"/>
            </a:pPr>
            <a:r>
              <a:rPr lang="da-DK" sz="1200" dirty="0"/>
              <a:t>Opdatering af produktinformation</a:t>
            </a:r>
          </a:p>
          <a:p>
            <a:pPr marL="171450" indent="-171450">
              <a:buFont typeface="Arial" panose="020B0604020202020204" pitchFamily="34" charset="0"/>
              <a:buChar char="•"/>
            </a:pPr>
            <a:r>
              <a:rPr lang="da-DK" sz="1200" dirty="0"/>
              <a:t>Ændring af pakning/mærkning af lægemidlet</a:t>
            </a:r>
          </a:p>
        </p:txBody>
      </p:sp>
      <p:pic>
        <p:nvPicPr>
          <p:cNvPr id="8" name="Grafik 7" descr="Cirkel med pil">
            <a:extLst>
              <a:ext uri="{FF2B5EF4-FFF2-40B4-BE49-F238E27FC236}">
                <a16:creationId xmlns:a16="http://schemas.microsoft.com/office/drawing/2014/main" id="{F87F5950-896C-4AE4-BCCF-216CD872AF6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2541" y="2981700"/>
            <a:ext cx="914400" cy="914400"/>
          </a:xfrm>
          <a:prstGeom prst="rect">
            <a:avLst/>
          </a:prstGeom>
          <a:effectLst>
            <a:outerShdw blurRad="50800" dist="38100" dir="5400000" algn="t" rotWithShape="0">
              <a:prstClr val="black">
                <a:alpha val="40000"/>
              </a:prstClr>
            </a:outerShdw>
          </a:effectLst>
        </p:spPr>
      </p:pic>
      <p:pic>
        <p:nvPicPr>
          <p:cNvPr id="10" name="Grafik 9" descr="Chat">
            <a:extLst>
              <a:ext uri="{FF2B5EF4-FFF2-40B4-BE49-F238E27FC236}">
                <a16:creationId xmlns:a16="http://schemas.microsoft.com/office/drawing/2014/main" id="{0B5CC480-83AA-4ECC-A94D-08F9A7A6E6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95426" y="2595132"/>
            <a:ext cx="1957267" cy="1957267"/>
          </a:xfrm>
          <a:prstGeom prst="rect">
            <a:avLst/>
          </a:prstGeom>
          <a:effectLst>
            <a:outerShdw blurRad="50800" dist="38100" dir="5400000" algn="t" rotWithShape="0">
              <a:prstClr val="black">
                <a:alpha val="40000"/>
              </a:prstClr>
            </a:outerShdw>
          </a:effectLst>
        </p:spPr>
      </p:pic>
      <p:pic>
        <p:nvPicPr>
          <p:cNvPr id="28" name="Grafik 27" descr="Forstørrelsesglas">
            <a:extLst>
              <a:ext uri="{FF2B5EF4-FFF2-40B4-BE49-F238E27FC236}">
                <a16:creationId xmlns:a16="http://schemas.microsoft.com/office/drawing/2014/main" id="{00A24B02-858C-409E-AF3B-BE5FDD437FC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2438" y="2790496"/>
            <a:ext cx="1593745" cy="1593745"/>
          </a:xfrm>
          <a:prstGeom prst="rect">
            <a:avLst/>
          </a:prstGeom>
        </p:spPr>
      </p:pic>
      <p:sp>
        <p:nvSpPr>
          <p:cNvPr id="5" name="Pladsholder til slidenummer 4">
            <a:extLst>
              <a:ext uri="{FF2B5EF4-FFF2-40B4-BE49-F238E27FC236}">
                <a16:creationId xmlns:a16="http://schemas.microsoft.com/office/drawing/2014/main" id="{356F2480-BD16-48EF-83D7-EF683F9165E1}"/>
              </a:ext>
            </a:extLst>
          </p:cNvPr>
          <p:cNvSpPr>
            <a:spLocks noGrp="1"/>
          </p:cNvSpPr>
          <p:nvPr>
            <p:ph type="sldNum" sz="quarter" idx="12"/>
          </p:nvPr>
        </p:nvSpPr>
        <p:spPr/>
        <p:txBody>
          <a:bodyPr/>
          <a:lstStyle/>
          <a:p>
            <a:fld id="{844601DB-ADF3-44C2-834B-2346477CC3E7}" type="slidenum">
              <a:rPr lang="da-DK" smtClean="0"/>
              <a:t>41</a:t>
            </a:fld>
            <a:endParaRPr lang="da-DK"/>
          </a:p>
        </p:txBody>
      </p:sp>
    </p:spTree>
    <p:extLst>
      <p:ext uri="{BB962C8B-B14F-4D97-AF65-F5344CB8AC3E}">
        <p14:creationId xmlns:p14="http://schemas.microsoft.com/office/powerpoint/2010/main" val="3270983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1CE51A1-F068-4393-95AE-489F9D1CAE62}"/>
              </a:ext>
            </a:extLst>
          </p:cNvPr>
          <p:cNvGraphicFramePr>
            <a:graphicFrameLocks noChangeAspect="1"/>
          </p:cNvGraphicFramePr>
          <p:nvPr>
            <p:custDataLst>
              <p:tags r:id="rId2"/>
            </p:custDataLst>
            <p:extLst>
              <p:ext uri="{D42A27DB-BD31-4B8C-83A1-F6EECF244321}">
                <p14:modId xmlns:p14="http://schemas.microsoft.com/office/powerpoint/2010/main" val="3608619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139" name="think-cell Slide" r:id="rId4" imgW="530" imgH="531" progId="TCLayout.ActiveDocument.1">
                  <p:embed/>
                </p:oleObj>
              </mc:Choice>
              <mc:Fallback>
                <p:oleObj name="think-cell Slide"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dsholder til tekst 3">
            <a:extLst>
              <a:ext uri="{FF2B5EF4-FFF2-40B4-BE49-F238E27FC236}">
                <a16:creationId xmlns:a16="http://schemas.microsoft.com/office/drawing/2014/main" id="{ABEE5EAB-7FB8-4431-9653-3583D0BC1624}"/>
              </a:ext>
            </a:extLst>
          </p:cNvPr>
          <p:cNvSpPr>
            <a:spLocks noGrp="1"/>
          </p:cNvSpPr>
          <p:nvPr>
            <p:ph type="body" sz="quarter" idx="13"/>
          </p:nvPr>
        </p:nvSpPr>
        <p:spPr>
          <a:xfrm>
            <a:off x="324740" y="898226"/>
            <a:ext cx="11468456" cy="1350987"/>
          </a:xfrm>
        </p:spPr>
        <p:txBody>
          <a:bodyPr>
            <a:normAutofit/>
          </a:bodyPr>
          <a:lstStyle/>
          <a:p>
            <a:pPr marL="0" indent="0" algn="ctr">
              <a:buNone/>
            </a:pPr>
            <a:r>
              <a:rPr lang="da-DK" sz="3600" dirty="0"/>
              <a:t>Konklusion:  </a:t>
            </a:r>
          </a:p>
          <a:p>
            <a:pPr marL="0" indent="0" algn="ctr">
              <a:buNone/>
            </a:pPr>
            <a:r>
              <a:rPr lang="da-DK" sz="2600" dirty="0"/>
              <a:t>Datakvalitet – jo mere fyldestgørende data, des bedre handlemuligheder har vi</a:t>
            </a:r>
          </a:p>
        </p:txBody>
      </p:sp>
      <p:pic>
        <p:nvPicPr>
          <p:cNvPr id="7" name="Billede 6">
            <a:extLst>
              <a:ext uri="{FF2B5EF4-FFF2-40B4-BE49-F238E27FC236}">
                <a16:creationId xmlns:a16="http://schemas.microsoft.com/office/drawing/2014/main" id="{8056B67D-379C-4518-8885-2AED36E51AB4}"/>
              </a:ext>
            </a:extLst>
          </p:cNvPr>
          <p:cNvPicPr>
            <a:picLocks noChangeAspect="1"/>
          </p:cNvPicPr>
          <p:nvPr/>
        </p:nvPicPr>
        <p:blipFill>
          <a:blip r:embed="rId6"/>
          <a:stretch>
            <a:fillRect/>
          </a:stretch>
        </p:blipFill>
        <p:spPr>
          <a:xfrm>
            <a:off x="3626905" y="2607937"/>
            <a:ext cx="2469094" cy="3664014"/>
          </a:xfrm>
          <a:prstGeom prst="rect">
            <a:avLst/>
          </a:prstGeom>
        </p:spPr>
      </p:pic>
      <p:pic>
        <p:nvPicPr>
          <p:cNvPr id="8" name="Billede 7">
            <a:extLst>
              <a:ext uri="{FF2B5EF4-FFF2-40B4-BE49-F238E27FC236}">
                <a16:creationId xmlns:a16="http://schemas.microsoft.com/office/drawing/2014/main" id="{50EAB038-789D-457C-93B8-929CE6B1D47D}"/>
              </a:ext>
            </a:extLst>
          </p:cNvPr>
          <p:cNvPicPr>
            <a:picLocks noChangeAspect="1"/>
          </p:cNvPicPr>
          <p:nvPr/>
        </p:nvPicPr>
        <p:blipFill>
          <a:blip r:embed="rId7"/>
          <a:stretch>
            <a:fillRect/>
          </a:stretch>
        </p:blipFill>
        <p:spPr>
          <a:xfrm>
            <a:off x="5953407" y="2607937"/>
            <a:ext cx="2469094" cy="3682303"/>
          </a:xfrm>
          <a:prstGeom prst="rect">
            <a:avLst/>
          </a:prstGeom>
        </p:spPr>
      </p:pic>
      <p:sp>
        <p:nvSpPr>
          <p:cNvPr id="2" name="Pladsholder til slidenummer 1">
            <a:extLst>
              <a:ext uri="{FF2B5EF4-FFF2-40B4-BE49-F238E27FC236}">
                <a16:creationId xmlns:a16="http://schemas.microsoft.com/office/drawing/2014/main" id="{159287B4-3D05-4509-9D5D-BE421185D032}"/>
              </a:ext>
            </a:extLst>
          </p:cNvPr>
          <p:cNvSpPr>
            <a:spLocks noGrp="1"/>
          </p:cNvSpPr>
          <p:nvPr>
            <p:ph type="sldNum" sz="quarter" idx="12"/>
          </p:nvPr>
        </p:nvSpPr>
        <p:spPr/>
        <p:txBody>
          <a:bodyPr/>
          <a:lstStyle/>
          <a:p>
            <a:fld id="{844601DB-ADF3-44C2-834B-2346477CC3E7}" type="slidenum">
              <a:rPr lang="da-DK" smtClean="0"/>
              <a:t>42</a:t>
            </a:fld>
            <a:endParaRPr lang="da-DK"/>
          </a:p>
        </p:txBody>
      </p:sp>
    </p:spTree>
    <p:extLst>
      <p:ext uri="{BB962C8B-B14F-4D97-AF65-F5344CB8AC3E}">
        <p14:creationId xmlns:p14="http://schemas.microsoft.com/office/powerpoint/2010/main" val="311907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41B839B1-7265-49BB-9E7C-55284762F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250" y="685313"/>
            <a:ext cx="7972549" cy="7972549"/>
          </a:xfrm>
          <a:prstGeom prst="rect">
            <a:avLst/>
          </a:prstGeom>
        </p:spPr>
      </p:pic>
      <p:sp>
        <p:nvSpPr>
          <p:cNvPr id="2" name="Titel 1"/>
          <p:cNvSpPr>
            <a:spLocks noGrp="1"/>
          </p:cNvSpPr>
          <p:nvPr>
            <p:ph type="title"/>
          </p:nvPr>
        </p:nvSpPr>
        <p:spPr/>
        <p:txBody>
          <a:bodyPr/>
          <a:lstStyle/>
          <a:p>
            <a:r>
              <a:rPr lang="da-DK" dirty="0"/>
              <a:t>Hvad er et signal?</a:t>
            </a:r>
          </a:p>
        </p:txBody>
      </p:sp>
      <p:sp>
        <p:nvSpPr>
          <p:cNvPr id="4" name="Pladsholder til slidenummer 3"/>
          <p:cNvSpPr>
            <a:spLocks noGrp="1"/>
          </p:cNvSpPr>
          <p:nvPr>
            <p:ph type="sldNum" sz="quarter" idx="12"/>
          </p:nvPr>
        </p:nvSpPr>
        <p:spPr/>
        <p:txBody>
          <a:bodyPr/>
          <a:lstStyle/>
          <a:p>
            <a:fld id="{844601DB-ADF3-44C2-834B-2346477CC3E7}" type="slidenum">
              <a:rPr lang="da-DK" smtClean="0"/>
              <a:t>5</a:t>
            </a:fld>
            <a:endParaRPr lang="da-DK"/>
          </a:p>
        </p:txBody>
      </p:sp>
      <p:sp>
        <p:nvSpPr>
          <p:cNvPr id="5" name="Pladsholder til tekst 4"/>
          <p:cNvSpPr>
            <a:spLocks noGrp="1"/>
          </p:cNvSpPr>
          <p:nvPr>
            <p:ph type="body" sz="quarter" idx="13"/>
          </p:nvPr>
        </p:nvSpPr>
        <p:spPr>
          <a:xfrm>
            <a:off x="389300" y="1957521"/>
            <a:ext cx="7625878" cy="2714067"/>
          </a:xfrm>
          <a:solidFill>
            <a:schemeClr val="bg2">
              <a:alpha val="64000"/>
            </a:schemeClr>
          </a:solidFill>
        </p:spPr>
        <p:txBody>
          <a:bodyPr>
            <a:noAutofit/>
          </a:bodyPr>
          <a:lstStyle/>
          <a:p>
            <a:pPr marL="0" indent="0">
              <a:lnSpc>
                <a:spcPct val="100000"/>
              </a:lnSpc>
              <a:buNone/>
            </a:pPr>
            <a:r>
              <a:rPr lang="da-DK" sz="2000" dirty="0"/>
              <a:t>Information, der opstår fra </a:t>
            </a:r>
            <a:r>
              <a:rPr lang="da-DK" sz="2000" b="1" dirty="0"/>
              <a:t>én eller flere kilder</a:t>
            </a:r>
            <a:r>
              <a:rPr lang="da-DK" sz="2000" dirty="0"/>
              <a:t>, inklusiv observationer og forsøg, der antyder en </a:t>
            </a:r>
            <a:r>
              <a:rPr lang="da-DK" sz="2000" b="1" i="1" dirty="0"/>
              <a:t>ny potentiel kausal association, eller et nyt aspekt af en kendt association mellem en intervention og et event eller et sæt af relaterede events</a:t>
            </a:r>
            <a:r>
              <a:rPr lang="da-DK" sz="2000" dirty="0"/>
              <a:t>, enten skadelig eller gunstig, og som vurderes til at være af tilstrækkelig sandsynlighed til at retfærdiggøre bekræftende handlinger. </a:t>
            </a:r>
            <a:r>
              <a:rPr lang="en-US" sz="2000" dirty="0"/>
              <a:t>[IR Art 19(1)]. </a:t>
            </a:r>
          </a:p>
          <a:p>
            <a:pPr marL="0" indent="0">
              <a:lnSpc>
                <a:spcPct val="100000"/>
              </a:lnSpc>
              <a:buNone/>
            </a:pPr>
            <a:endParaRPr lang="en-US" sz="1400" i="1" dirty="0"/>
          </a:p>
          <a:p>
            <a:pPr marL="0" indent="0">
              <a:lnSpc>
                <a:spcPct val="100000"/>
              </a:lnSpc>
              <a:buNone/>
            </a:pPr>
            <a:r>
              <a:rPr lang="da-DK" sz="1800" i="1" dirty="0"/>
              <a:t>Guideline, GVP Modul IX</a:t>
            </a:r>
            <a:endParaRPr lang="en-US" sz="1800" i="1" dirty="0"/>
          </a:p>
        </p:txBody>
      </p:sp>
    </p:spTree>
    <p:extLst>
      <p:ext uri="{BB962C8B-B14F-4D97-AF65-F5344CB8AC3E}">
        <p14:creationId xmlns:p14="http://schemas.microsoft.com/office/powerpoint/2010/main" val="392514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00807-497A-4A7A-A962-DBF22612D3CD}"/>
              </a:ext>
            </a:extLst>
          </p:cNvPr>
          <p:cNvSpPr>
            <a:spLocks noGrp="1"/>
          </p:cNvSpPr>
          <p:nvPr>
            <p:ph type="title"/>
          </p:nvPr>
        </p:nvSpPr>
        <p:spPr/>
        <p:txBody>
          <a:bodyPr/>
          <a:lstStyle/>
          <a:p>
            <a:r>
              <a:rPr lang="da-DK" dirty="0"/>
              <a:t>Skærpet indberetningspligt </a:t>
            </a:r>
          </a:p>
        </p:txBody>
      </p:sp>
      <p:sp>
        <p:nvSpPr>
          <p:cNvPr id="3" name="Pladsholder til tekst 2">
            <a:extLst>
              <a:ext uri="{FF2B5EF4-FFF2-40B4-BE49-F238E27FC236}">
                <a16:creationId xmlns:a16="http://schemas.microsoft.com/office/drawing/2014/main" id="{FC7F0012-B3C0-40CA-A63E-DEEF2D9691D4}"/>
              </a:ext>
            </a:extLst>
          </p:cNvPr>
          <p:cNvSpPr>
            <a:spLocks noGrp="1"/>
          </p:cNvSpPr>
          <p:nvPr>
            <p:ph type="body" sz="quarter" idx="13"/>
          </p:nvPr>
        </p:nvSpPr>
        <p:spPr>
          <a:xfrm>
            <a:off x="5725682" y="4262367"/>
            <a:ext cx="5749560" cy="1325082"/>
          </a:xfrm>
        </p:spPr>
        <p:txBody>
          <a:bodyPr>
            <a:noAutofit/>
          </a:bodyPr>
          <a:lstStyle/>
          <a:p>
            <a:pPr marL="0" indent="0">
              <a:buNone/>
            </a:pPr>
            <a:r>
              <a:rPr lang="da-DK" sz="1600" dirty="0"/>
              <a:t>Der er skærpet indberetningspligt på alle nye lægemidler de første 2 år fra faktisk markedsføring af lægemidlerne er påbegyndt. </a:t>
            </a:r>
          </a:p>
          <a:p>
            <a:pPr marL="0" indent="0">
              <a:buNone/>
            </a:pPr>
            <a:r>
              <a:rPr lang="da-DK" sz="1600" dirty="0"/>
              <a:t>Lægemiddelstyrelsen kan dog i særlige tilfælde beslutte at et givent lægemiddel skal være omfattet af indberetningspligten i en længere periode. </a:t>
            </a:r>
            <a:endParaRPr lang="da-DK" sz="1800" dirty="0"/>
          </a:p>
          <a:p>
            <a:pPr marL="0" indent="0">
              <a:buNone/>
            </a:pPr>
            <a:endParaRPr lang="da-DK" sz="1800" dirty="0"/>
          </a:p>
        </p:txBody>
      </p:sp>
      <p:sp>
        <p:nvSpPr>
          <p:cNvPr id="6" name="Tekstfelt 5">
            <a:extLst>
              <a:ext uri="{FF2B5EF4-FFF2-40B4-BE49-F238E27FC236}">
                <a16:creationId xmlns:a16="http://schemas.microsoft.com/office/drawing/2014/main" id="{1C2EEBD7-ACFA-44F4-8E30-971B02DE7E39}"/>
              </a:ext>
            </a:extLst>
          </p:cNvPr>
          <p:cNvSpPr txBox="1"/>
          <p:nvPr/>
        </p:nvSpPr>
        <p:spPr>
          <a:xfrm>
            <a:off x="5725682" y="1728189"/>
            <a:ext cx="5749560" cy="1815882"/>
          </a:xfrm>
          <a:prstGeom prst="rect">
            <a:avLst/>
          </a:prstGeom>
          <a:solidFill>
            <a:schemeClr val="bg2"/>
          </a:solidFill>
        </p:spPr>
        <p:txBody>
          <a:bodyPr wrap="square" rtlCol="0">
            <a:spAutoFit/>
          </a:bodyPr>
          <a:lstStyle/>
          <a:p>
            <a:r>
              <a:rPr lang="da-DK" sz="1600" dirty="0"/>
              <a:t>Skærpet indberetningspligt </a:t>
            </a:r>
          </a:p>
          <a:p>
            <a:pPr marL="285750" indent="-285750">
              <a:buFont typeface="Arial" panose="020B0604020202020204" pitchFamily="34" charset="0"/>
              <a:buChar char="•"/>
            </a:pPr>
            <a:r>
              <a:rPr lang="da-DK" sz="1600" dirty="0"/>
              <a:t>Er vigtigt for overvågning af lægemidler, da det giver mulighed for tidligere identifikation og dermed hurtigere reaktion på eventuelle sikkerhedsproblemstillinger</a:t>
            </a:r>
          </a:p>
          <a:p>
            <a:pPr marL="285750" indent="-285750">
              <a:buFont typeface="Arial" panose="020B0604020202020204" pitchFamily="34" charset="0"/>
              <a:buChar char="•"/>
            </a:pPr>
            <a:r>
              <a:rPr lang="da-DK" sz="1600" dirty="0"/>
              <a:t>Indebærer, at der er pligt til at indberette alle formodede bivirkninger (bortset fra formodede bivirkninger som følge af medicineringsfejl)</a:t>
            </a:r>
          </a:p>
        </p:txBody>
      </p:sp>
      <p:pic>
        <p:nvPicPr>
          <p:cNvPr id="29" name="Billede 28">
            <a:extLst>
              <a:ext uri="{FF2B5EF4-FFF2-40B4-BE49-F238E27FC236}">
                <a16:creationId xmlns:a16="http://schemas.microsoft.com/office/drawing/2014/main" id="{16D65FCE-9578-40E8-AC40-F550299B1FE0}"/>
              </a:ext>
            </a:extLst>
          </p:cNvPr>
          <p:cNvPicPr>
            <a:picLocks noChangeAspect="1"/>
          </p:cNvPicPr>
          <p:nvPr/>
        </p:nvPicPr>
        <p:blipFill>
          <a:blip r:embed="rId3"/>
          <a:stretch>
            <a:fillRect/>
          </a:stretch>
        </p:blipFill>
        <p:spPr>
          <a:xfrm>
            <a:off x="4465326" y="1286260"/>
            <a:ext cx="1171345" cy="1977847"/>
          </a:xfrm>
          <a:prstGeom prst="rect">
            <a:avLst/>
          </a:prstGeom>
        </p:spPr>
      </p:pic>
      <p:sp>
        <p:nvSpPr>
          <p:cNvPr id="19" name="Pil: højre 18">
            <a:extLst>
              <a:ext uri="{FF2B5EF4-FFF2-40B4-BE49-F238E27FC236}">
                <a16:creationId xmlns:a16="http://schemas.microsoft.com/office/drawing/2014/main" id="{8B274CB4-11EB-4702-BEEC-198DC95402EA}"/>
              </a:ext>
            </a:extLst>
          </p:cNvPr>
          <p:cNvSpPr/>
          <p:nvPr/>
        </p:nvSpPr>
        <p:spPr>
          <a:xfrm>
            <a:off x="479645" y="5064634"/>
            <a:ext cx="2571203" cy="600635"/>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Skærpet indberetningspligt</a:t>
            </a:r>
          </a:p>
        </p:txBody>
      </p:sp>
      <p:sp>
        <p:nvSpPr>
          <p:cNvPr id="21" name="Tekstfelt 20">
            <a:extLst>
              <a:ext uri="{FF2B5EF4-FFF2-40B4-BE49-F238E27FC236}">
                <a16:creationId xmlns:a16="http://schemas.microsoft.com/office/drawing/2014/main" id="{ED0DD65F-E127-43DE-A0AB-A3F53B4D0622}"/>
              </a:ext>
            </a:extLst>
          </p:cNvPr>
          <p:cNvSpPr txBox="1"/>
          <p:nvPr/>
        </p:nvSpPr>
        <p:spPr>
          <a:xfrm>
            <a:off x="479645" y="4006978"/>
            <a:ext cx="1354143" cy="510778"/>
          </a:xfrm>
          <a:prstGeom prst="roundRect">
            <a:avLst/>
          </a:prstGeom>
          <a:solidFill>
            <a:srgbClr val="0070C0"/>
          </a:solidFill>
        </p:spPr>
        <p:txBody>
          <a:bodyPr wrap="square" rtlCol="0">
            <a:spAutoFit/>
          </a:bodyPr>
          <a:lstStyle/>
          <a:p>
            <a:r>
              <a:rPr lang="da-DK" sz="1200" dirty="0">
                <a:solidFill>
                  <a:schemeClr val="bg1"/>
                </a:solidFill>
              </a:rPr>
              <a:t>Markedsføring af et nyt lægemiddel</a:t>
            </a:r>
          </a:p>
        </p:txBody>
      </p:sp>
      <p:sp>
        <p:nvSpPr>
          <p:cNvPr id="22" name="Tekstfelt 21">
            <a:extLst>
              <a:ext uri="{FF2B5EF4-FFF2-40B4-BE49-F238E27FC236}">
                <a16:creationId xmlns:a16="http://schemas.microsoft.com/office/drawing/2014/main" id="{A1ACAB09-62A2-4F3C-B3CC-472C18F3CF75}"/>
              </a:ext>
            </a:extLst>
          </p:cNvPr>
          <p:cNvSpPr txBox="1"/>
          <p:nvPr/>
        </p:nvSpPr>
        <p:spPr>
          <a:xfrm>
            <a:off x="1591451" y="5533570"/>
            <a:ext cx="545342" cy="369332"/>
          </a:xfrm>
          <a:prstGeom prst="rect">
            <a:avLst/>
          </a:prstGeom>
          <a:noFill/>
        </p:spPr>
        <p:txBody>
          <a:bodyPr wrap="none" rtlCol="0">
            <a:spAutoFit/>
          </a:bodyPr>
          <a:lstStyle/>
          <a:p>
            <a:r>
              <a:rPr lang="da-DK" dirty="0"/>
              <a:t>2 år</a:t>
            </a:r>
          </a:p>
        </p:txBody>
      </p:sp>
      <p:sp>
        <p:nvSpPr>
          <p:cNvPr id="25" name="Pil: højre 24">
            <a:extLst>
              <a:ext uri="{FF2B5EF4-FFF2-40B4-BE49-F238E27FC236}">
                <a16:creationId xmlns:a16="http://schemas.microsoft.com/office/drawing/2014/main" id="{00319863-643D-488B-AF87-55DDA8093923}"/>
              </a:ext>
            </a:extLst>
          </p:cNvPr>
          <p:cNvSpPr/>
          <p:nvPr/>
        </p:nvSpPr>
        <p:spPr>
          <a:xfrm>
            <a:off x="3079328" y="5061106"/>
            <a:ext cx="2057837" cy="600635"/>
          </a:xfrm>
          <a:prstGeom prst="rightArrow">
            <a:avLst/>
          </a:prstGeom>
          <a:solidFill>
            <a:schemeClr val="accent4"/>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6" name="Tekstfelt 25">
            <a:extLst>
              <a:ext uri="{FF2B5EF4-FFF2-40B4-BE49-F238E27FC236}">
                <a16:creationId xmlns:a16="http://schemas.microsoft.com/office/drawing/2014/main" id="{801FF172-6B3E-4BE8-90B9-43234C887D80}"/>
              </a:ext>
            </a:extLst>
          </p:cNvPr>
          <p:cNvSpPr txBox="1"/>
          <p:nvPr/>
        </p:nvSpPr>
        <p:spPr>
          <a:xfrm>
            <a:off x="3079328" y="3894724"/>
            <a:ext cx="2031729" cy="1123712"/>
          </a:xfrm>
          <a:prstGeom prst="roundRect">
            <a:avLst/>
          </a:prstGeom>
          <a:solidFill>
            <a:srgbClr val="0070C0"/>
          </a:solidFill>
        </p:spPr>
        <p:txBody>
          <a:bodyPr wrap="square" rtlCol="0">
            <a:spAutoFit/>
          </a:bodyPr>
          <a:lstStyle/>
          <a:p>
            <a:r>
              <a:rPr lang="da-DK" sz="1200" dirty="0">
                <a:solidFill>
                  <a:schemeClr val="bg1"/>
                </a:solidFill>
              </a:rPr>
              <a:t>Fx hvis:</a:t>
            </a:r>
          </a:p>
          <a:p>
            <a:pPr marL="285750" indent="-285750">
              <a:buFontTx/>
              <a:buChar char="-"/>
            </a:pPr>
            <a:r>
              <a:rPr lang="da-DK" sz="1200" dirty="0">
                <a:solidFill>
                  <a:schemeClr val="bg1"/>
                </a:solidFill>
              </a:rPr>
              <a:t>Indikation og/eller population ændres</a:t>
            </a:r>
          </a:p>
          <a:p>
            <a:pPr marL="285750" indent="-285750">
              <a:buFontTx/>
              <a:buChar char="-"/>
            </a:pPr>
            <a:r>
              <a:rPr lang="da-DK" sz="1200" dirty="0">
                <a:solidFill>
                  <a:schemeClr val="bg1"/>
                </a:solidFill>
              </a:rPr>
              <a:t>Behov identificeret ved løbende overvågning</a:t>
            </a:r>
          </a:p>
        </p:txBody>
      </p:sp>
      <p:cxnSp>
        <p:nvCxnSpPr>
          <p:cNvPr id="30" name="Forbindelse: vinklet 29">
            <a:extLst>
              <a:ext uri="{FF2B5EF4-FFF2-40B4-BE49-F238E27FC236}">
                <a16:creationId xmlns:a16="http://schemas.microsoft.com/office/drawing/2014/main" id="{FC90FD3C-4B13-4677-8E28-7AEF870B7CBB}"/>
              </a:ext>
            </a:extLst>
          </p:cNvPr>
          <p:cNvCxnSpPr>
            <a:cxnSpLocks/>
            <a:stCxn id="21" idx="1"/>
            <a:endCxn id="19" idx="1"/>
          </p:cNvCxnSpPr>
          <p:nvPr/>
        </p:nvCxnSpPr>
        <p:spPr>
          <a:xfrm rot="10800000" flipV="1">
            <a:off x="479645" y="4262366"/>
            <a:ext cx="12700" cy="1102585"/>
          </a:xfrm>
          <a:prstGeom prst="bentConnector3">
            <a:avLst>
              <a:gd name="adj1" fmla="val 1800000"/>
            </a:avLst>
          </a:prstGeom>
        </p:spPr>
        <p:style>
          <a:lnRef idx="2">
            <a:schemeClr val="dk1"/>
          </a:lnRef>
          <a:fillRef idx="0">
            <a:schemeClr val="dk1"/>
          </a:fillRef>
          <a:effectRef idx="1">
            <a:schemeClr val="dk1"/>
          </a:effectRef>
          <a:fontRef idx="minor">
            <a:schemeClr val="tx1"/>
          </a:fontRef>
        </p:style>
      </p:cxnSp>
      <p:sp>
        <p:nvSpPr>
          <p:cNvPr id="4" name="Tekstfelt 3">
            <a:extLst>
              <a:ext uri="{FF2B5EF4-FFF2-40B4-BE49-F238E27FC236}">
                <a16:creationId xmlns:a16="http://schemas.microsoft.com/office/drawing/2014/main" id="{17346EAB-E8AA-434F-989E-F4E4A8C820A2}"/>
              </a:ext>
            </a:extLst>
          </p:cNvPr>
          <p:cNvSpPr txBox="1"/>
          <p:nvPr/>
        </p:nvSpPr>
        <p:spPr>
          <a:xfrm>
            <a:off x="603955" y="1799125"/>
            <a:ext cx="4126805" cy="1569660"/>
          </a:xfrm>
          <a:prstGeom prst="rect">
            <a:avLst/>
          </a:prstGeom>
          <a:noFill/>
        </p:spPr>
        <p:txBody>
          <a:bodyPr wrap="square" rtlCol="0">
            <a:spAutoFit/>
          </a:bodyPr>
          <a:lstStyle/>
          <a:p>
            <a:r>
              <a:rPr lang="da-DK" sz="2400" b="1" dirty="0"/>
              <a:t>Medicin med skærpet indberetningspligt for læger, tandlæger, jordemødre</a:t>
            </a:r>
            <a:r>
              <a:rPr lang="da-DK" sz="2400" b="1" i="1" dirty="0"/>
              <a:t> </a:t>
            </a:r>
            <a:r>
              <a:rPr lang="da-DK" sz="2400" b="1" dirty="0"/>
              <a:t>og behandlerfarmaceuter</a:t>
            </a:r>
            <a:endParaRPr lang="da-DK" sz="2400" i="1" dirty="0"/>
          </a:p>
        </p:txBody>
      </p:sp>
      <p:sp>
        <p:nvSpPr>
          <p:cNvPr id="5" name="Pladsholder til slidenummer 4">
            <a:extLst>
              <a:ext uri="{FF2B5EF4-FFF2-40B4-BE49-F238E27FC236}">
                <a16:creationId xmlns:a16="http://schemas.microsoft.com/office/drawing/2014/main" id="{E76691A0-A0AC-491A-8573-746109A083C2}"/>
              </a:ext>
            </a:extLst>
          </p:cNvPr>
          <p:cNvSpPr>
            <a:spLocks noGrp="1"/>
          </p:cNvSpPr>
          <p:nvPr>
            <p:ph type="sldNum" sz="quarter" idx="12"/>
          </p:nvPr>
        </p:nvSpPr>
        <p:spPr/>
        <p:txBody>
          <a:bodyPr/>
          <a:lstStyle/>
          <a:p>
            <a:fld id="{844601DB-ADF3-44C2-834B-2346477CC3E7}" type="slidenum">
              <a:rPr lang="da-DK" smtClean="0"/>
              <a:t>6</a:t>
            </a:fld>
            <a:endParaRPr lang="da-DK"/>
          </a:p>
        </p:txBody>
      </p:sp>
    </p:spTree>
    <p:extLst>
      <p:ext uri="{BB962C8B-B14F-4D97-AF65-F5344CB8AC3E}">
        <p14:creationId xmlns:p14="http://schemas.microsoft.com/office/powerpoint/2010/main" val="221044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fade">
                                      <p:cBhvr>
                                        <p:cTn id="26" dur="500"/>
                                        <p:tgtEl>
                                          <p:spTgt spid="3">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fade">
                                      <p:cBhvr>
                                        <p:cTn id="46" dur="500"/>
                                        <p:tgtEl>
                                          <p:spTgt spid="3">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19" grpId="0" animBg="1"/>
      <p:bldP spid="21" grpId="0" animBg="1"/>
      <p:bldP spid="22" grpId="0"/>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18997-2366-4C1E-9FE4-01923E6F05D4}"/>
              </a:ext>
            </a:extLst>
          </p:cNvPr>
          <p:cNvSpPr>
            <a:spLocks noGrp="1"/>
          </p:cNvSpPr>
          <p:nvPr>
            <p:ph type="title"/>
          </p:nvPr>
        </p:nvSpPr>
        <p:spPr/>
        <p:txBody>
          <a:bodyPr/>
          <a:lstStyle/>
          <a:p>
            <a:r>
              <a:rPr lang="da-DK" dirty="0"/>
              <a:t>Erstatning for Lægemiddelskader </a:t>
            </a:r>
          </a:p>
        </p:txBody>
      </p:sp>
      <p:sp>
        <p:nvSpPr>
          <p:cNvPr id="3" name="Pladsholder til tekst 2">
            <a:extLst>
              <a:ext uri="{FF2B5EF4-FFF2-40B4-BE49-F238E27FC236}">
                <a16:creationId xmlns:a16="http://schemas.microsoft.com/office/drawing/2014/main" id="{88850C28-D03A-4008-B721-65DB18D67F8F}"/>
              </a:ext>
            </a:extLst>
          </p:cNvPr>
          <p:cNvSpPr>
            <a:spLocks noGrp="1"/>
          </p:cNvSpPr>
          <p:nvPr>
            <p:ph type="body" sz="quarter" idx="13"/>
          </p:nvPr>
        </p:nvSpPr>
        <p:spPr>
          <a:xfrm>
            <a:off x="323767" y="1832947"/>
            <a:ext cx="7001865" cy="1457574"/>
          </a:xfrm>
        </p:spPr>
        <p:txBody>
          <a:bodyPr>
            <a:noAutofit/>
          </a:bodyPr>
          <a:lstStyle/>
          <a:p>
            <a:pPr marL="0" indent="0">
              <a:lnSpc>
                <a:spcPct val="100000"/>
              </a:lnSpc>
              <a:buNone/>
            </a:pPr>
            <a:r>
              <a:rPr lang="da-DK" sz="1800" dirty="0"/>
              <a:t>Patienterstatningen dækker sjældne og alvorlige medicinbivirkninger</a:t>
            </a:r>
          </a:p>
          <a:p>
            <a:pPr>
              <a:lnSpc>
                <a:spcPct val="100000"/>
              </a:lnSpc>
            </a:pPr>
            <a:r>
              <a:rPr lang="da-DK" sz="1800" dirty="0">
                <a:cs typeface="Calibri" panose="020F0502020204030204" pitchFamily="34" charset="0"/>
              </a:rPr>
              <a:t>Det udelukker ikke erstatning, at bivirkningen står på indlægssedlen</a:t>
            </a:r>
          </a:p>
          <a:p>
            <a:pPr>
              <a:lnSpc>
                <a:spcPct val="100000"/>
              </a:lnSpc>
            </a:pPr>
            <a:r>
              <a:rPr lang="da-DK" sz="1800" dirty="0"/>
              <a:t>Alle lægemidler, der er godkendt til markedsføring i Danmark og udleveret i Danmark, er omfattet af erstatningsordningen</a:t>
            </a:r>
          </a:p>
          <a:p>
            <a:pPr marL="0" indent="0">
              <a:buNone/>
            </a:pPr>
            <a:endParaRPr lang="da-DK" sz="1800" dirty="0">
              <a:cs typeface="Calibri" panose="020F0502020204030204" pitchFamily="34" charset="0"/>
            </a:endParaRPr>
          </a:p>
        </p:txBody>
      </p:sp>
      <p:sp>
        <p:nvSpPr>
          <p:cNvPr id="4" name="Pladsholder til slidenummer 3">
            <a:extLst>
              <a:ext uri="{FF2B5EF4-FFF2-40B4-BE49-F238E27FC236}">
                <a16:creationId xmlns:a16="http://schemas.microsoft.com/office/drawing/2014/main" id="{ABBF7FA6-47C8-4B06-A171-E4B6EE132583}"/>
              </a:ext>
            </a:extLst>
          </p:cNvPr>
          <p:cNvSpPr>
            <a:spLocks noGrp="1"/>
          </p:cNvSpPr>
          <p:nvPr>
            <p:ph type="sldNum" sz="quarter" idx="12"/>
          </p:nvPr>
        </p:nvSpPr>
        <p:spPr/>
        <p:txBody>
          <a:bodyPr/>
          <a:lstStyle/>
          <a:p>
            <a:fld id="{844601DB-ADF3-44C2-834B-2346477CC3E7}" type="slidenum">
              <a:rPr lang="da-DK" smtClean="0"/>
              <a:t>7</a:t>
            </a:fld>
            <a:endParaRPr lang="da-DK"/>
          </a:p>
        </p:txBody>
      </p:sp>
      <p:pic>
        <p:nvPicPr>
          <p:cNvPr id="6" name="Grafik 5" descr="Laptop">
            <a:extLst>
              <a:ext uri="{FF2B5EF4-FFF2-40B4-BE49-F238E27FC236}">
                <a16:creationId xmlns:a16="http://schemas.microsoft.com/office/drawing/2014/main" id="{C3ED3F6F-80B4-48DC-A5AE-B38A3FCF9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73322" y="3480852"/>
            <a:ext cx="2573732" cy="2573732"/>
          </a:xfrm>
          <a:prstGeom prst="rect">
            <a:avLst/>
          </a:prstGeom>
        </p:spPr>
      </p:pic>
      <p:sp>
        <p:nvSpPr>
          <p:cNvPr id="9" name="Rektangel 8">
            <a:extLst>
              <a:ext uri="{FF2B5EF4-FFF2-40B4-BE49-F238E27FC236}">
                <a16:creationId xmlns:a16="http://schemas.microsoft.com/office/drawing/2014/main" id="{24F614B2-80A9-4C9F-B63A-E90BA96432F4}"/>
              </a:ext>
            </a:extLst>
          </p:cNvPr>
          <p:cNvSpPr/>
          <p:nvPr/>
        </p:nvSpPr>
        <p:spPr>
          <a:xfrm>
            <a:off x="323767" y="3843713"/>
            <a:ext cx="7001865" cy="1862048"/>
          </a:xfrm>
          <a:prstGeom prst="rect">
            <a:avLst/>
          </a:prstGeom>
          <a:solidFill>
            <a:schemeClr val="bg2"/>
          </a:solidFill>
        </p:spPr>
        <p:txBody>
          <a:bodyPr wrap="square">
            <a:spAutoFit/>
          </a:bodyPr>
          <a:lstStyle/>
          <a:p>
            <a:pPr>
              <a:spcBef>
                <a:spcPts val="1000"/>
              </a:spcBef>
            </a:pPr>
            <a:r>
              <a:rPr lang="da-DK" dirty="0"/>
              <a:t>Ansøgning om erstatning sker på Patienterstatningens hjemmeside</a:t>
            </a:r>
          </a:p>
          <a:p>
            <a:pPr marL="285750" indent="-285750">
              <a:spcBef>
                <a:spcPts val="1000"/>
              </a:spcBef>
              <a:buFont typeface="Arial" panose="020B0604020202020204" pitchFamily="34" charset="0"/>
              <a:buChar char="•"/>
            </a:pPr>
            <a:r>
              <a:rPr lang="da-DK" dirty="0"/>
              <a:t>Det er gratis at søge om erstatning, og det kræver ikke advokathjælp</a:t>
            </a:r>
          </a:p>
          <a:p>
            <a:pPr marL="285750" indent="-285750">
              <a:spcBef>
                <a:spcPts val="1000"/>
              </a:spcBef>
              <a:buFont typeface="Arial" panose="020B0604020202020204" pitchFamily="34" charset="0"/>
              <a:buChar char="•"/>
            </a:pPr>
            <a:r>
              <a:rPr lang="da-DK" dirty="0"/>
              <a:t>Som læge er man forpligtet til at </a:t>
            </a:r>
            <a:r>
              <a:rPr lang="da-DK" dirty="0">
                <a:cs typeface="Calibri" panose="020F0502020204030204" pitchFamily="34" charset="0"/>
              </a:rPr>
              <a:t>informere patienten om muligheden for at søge erstatning, hvis man bliver bekendt med en skade</a:t>
            </a:r>
            <a:endParaRPr lang="da-DK" dirty="0"/>
          </a:p>
          <a:p>
            <a:pPr marL="285750" indent="-285750">
              <a:spcBef>
                <a:spcPts val="1000"/>
              </a:spcBef>
              <a:buFont typeface="Arial" panose="020B0604020202020204" pitchFamily="34" charset="0"/>
              <a:buChar char="•"/>
            </a:pPr>
            <a:r>
              <a:rPr lang="da-DK"/>
              <a:t>Hvis erstatningen bevilges, </a:t>
            </a:r>
            <a:r>
              <a:rPr lang="da-DK" dirty="0"/>
              <a:t>er erstatningen finansieret af staten</a:t>
            </a:r>
          </a:p>
        </p:txBody>
      </p:sp>
      <p:sp>
        <p:nvSpPr>
          <p:cNvPr id="12" name="Tekstfelt 11">
            <a:extLst>
              <a:ext uri="{FF2B5EF4-FFF2-40B4-BE49-F238E27FC236}">
                <a16:creationId xmlns:a16="http://schemas.microsoft.com/office/drawing/2014/main" id="{D5F533B4-11EC-4AF8-B1EC-DC833EDF4F10}"/>
              </a:ext>
            </a:extLst>
          </p:cNvPr>
          <p:cNvSpPr txBox="1"/>
          <p:nvPr/>
        </p:nvSpPr>
        <p:spPr>
          <a:xfrm>
            <a:off x="8407935" y="4356306"/>
            <a:ext cx="1462132" cy="369332"/>
          </a:xfrm>
          <a:prstGeom prst="rect">
            <a:avLst/>
          </a:prstGeom>
          <a:noFill/>
        </p:spPr>
        <p:txBody>
          <a:bodyPr wrap="none" rtlCol="0">
            <a:spAutoFit/>
          </a:bodyPr>
          <a:lstStyle/>
          <a:p>
            <a:r>
              <a:rPr lang="da-DK" dirty="0"/>
              <a:t>www.PEBL.dk</a:t>
            </a:r>
          </a:p>
        </p:txBody>
      </p:sp>
      <p:pic>
        <p:nvPicPr>
          <p:cNvPr id="13" name="Billede 12">
            <a:extLst>
              <a:ext uri="{FF2B5EF4-FFF2-40B4-BE49-F238E27FC236}">
                <a16:creationId xmlns:a16="http://schemas.microsoft.com/office/drawing/2014/main" id="{8AAE8CCD-F4C2-4558-A5A3-72C4522E4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5221" y="1279102"/>
            <a:ext cx="2900534" cy="2288703"/>
          </a:xfrm>
          <a:prstGeom prst="rect">
            <a:avLst/>
          </a:prstGeom>
        </p:spPr>
      </p:pic>
      <p:pic>
        <p:nvPicPr>
          <p:cNvPr id="15" name="Grafik 14" descr="Afkrydsning">
            <a:extLst>
              <a:ext uri="{FF2B5EF4-FFF2-40B4-BE49-F238E27FC236}">
                <a16:creationId xmlns:a16="http://schemas.microsoft.com/office/drawing/2014/main" id="{C6C03861-5038-4D86-9630-A9ACF29370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1088" y="2081902"/>
            <a:ext cx="914400" cy="914400"/>
          </a:xfrm>
          <a:prstGeom prst="rect">
            <a:avLst/>
          </a:prstGeom>
        </p:spPr>
      </p:pic>
      <p:pic>
        <p:nvPicPr>
          <p:cNvPr id="22" name="Billede 21">
            <a:extLst>
              <a:ext uri="{FF2B5EF4-FFF2-40B4-BE49-F238E27FC236}">
                <a16:creationId xmlns:a16="http://schemas.microsoft.com/office/drawing/2014/main" id="{6AC6D02D-1132-4945-8777-2AB54C509459}"/>
              </a:ext>
            </a:extLst>
          </p:cNvPr>
          <p:cNvPicPr>
            <a:picLocks noChangeAspect="1"/>
          </p:cNvPicPr>
          <p:nvPr/>
        </p:nvPicPr>
        <p:blipFill>
          <a:blip r:embed="rId7"/>
          <a:stretch>
            <a:fillRect/>
          </a:stretch>
        </p:blipFill>
        <p:spPr>
          <a:xfrm>
            <a:off x="8434285" y="1989539"/>
            <a:ext cx="1057740" cy="1466831"/>
          </a:xfrm>
          <a:prstGeom prst="rect">
            <a:avLst/>
          </a:prstGeom>
        </p:spPr>
      </p:pic>
      <p:pic>
        <p:nvPicPr>
          <p:cNvPr id="18" name="Billede 17">
            <a:extLst>
              <a:ext uri="{FF2B5EF4-FFF2-40B4-BE49-F238E27FC236}">
                <a16:creationId xmlns:a16="http://schemas.microsoft.com/office/drawing/2014/main" id="{564DF63F-B204-4084-AAA1-8E63558A52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298910">
            <a:off x="8726134" y="2598565"/>
            <a:ext cx="192824" cy="385648"/>
          </a:xfrm>
          <a:prstGeom prst="rect">
            <a:avLst/>
          </a:prstGeom>
        </p:spPr>
      </p:pic>
      <p:pic>
        <p:nvPicPr>
          <p:cNvPr id="23" name="Billede 22">
            <a:extLst>
              <a:ext uri="{FF2B5EF4-FFF2-40B4-BE49-F238E27FC236}">
                <a16:creationId xmlns:a16="http://schemas.microsoft.com/office/drawing/2014/main" id="{9760868A-49EC-46DD-9E1D-51A8EB5F8F2E}"/>
              </a:ext>
            </a:extLst>
          </p:cNvPr>
          <p:cNvPicPr>
            <a:picLocks noChangeAspect="1"/>
          </p:cNvPicPr>
          <p:nvPr/>
        </p:nvPicPr>
        <p:blipFill>
          <a:blip r:embed="rId9"/>
          <a:stretch>
            <a:fillRect/>
          </a:stretch>
        </p:blipFill>
        <p:spPr>
          <a:xfrm>
            <a:off x="7225875" y="1599686"/>
            <a:ext cx="1326318" cy="1232796"/>
          </a:xfrm>
          <a:prstGeom prst="rect">
            <a:avLst/>
          </a:prstGeom>
        </p:spPr>
      </p:pic>
    </p:spTree>
    <p:extLst>
      <p:ext uri="{BB962C8B-B14F-4D97-AF65-F5344CB8AC3E}">
        <p14:creationId xmlns:p14="http://schemas.microsoft.com/office/powerpoint/2010/main" val="14463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500"/>
                                        <p:tgtEl>
                                          <p:spTgt spid="9">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Effect transition="in" filter="fade">
                                      <p:cBhvr>
                                        <p:cTn id="52" dur="500"/>
                                        <p:tgtEl>
                                          <p:spTgt spid="9">
                                            <p:txEl>
                                              <p:pRg st="1" end="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animEffect transition="in" filter="fade">
                                      <p:cBhvr>
                                        <p:cTn id="55" dur="500"/>
                                        <p:tgtEl>
                                          <p:spTgt spid="9">
                                            <p:txEl>
                                              <p:pRg st="2" end="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9">
                                            <p:txEl>
                                              <p:pRg st="3" end="3"/>
                                            </p:txEl>
                                          </p:spTgt>
                                        </p:tgtEl>
                                        <p:attrNameLst>
                                          <p:attrName>style.visibility</p:attrName>
                                        </p:attrNameLst>
                                      </p:cBhvr>
                                      <p:to>
                                        <p:strVal val="visible"/>
                                      </p:to>
                                    </p:set>
                                    <p:animEffect transition="in" filter="fade">
                                      <p:cBhvr>
                                        <p:cTn id="5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48" name="Slidezoom 47">
                <a:extLst>
                  <a:ext uri="{FF2B5EF4-FFF2-40B4-BE49-F238E27FC236}">
                    <a16:creationId xmlns:a16="http://schemas.microsoft.com/office/drawing/2014/main" id="{1596ADB3-19DB-4853-B673-4C947D9A05CE}"/>
                  </a:ext>
                </a:extLst>
              </p:cNvPr>
              <p:cNvGraphicFramePr>
                <a:graphicFrameLocks noChangeAspect="1"/>
              </p:cNvGraphicFramePr>
              <p:nvPr>
                <p:extLst>
                  <p:ext uri="{D42A27DB-BD31-4B8C-83A1-F6EECF244321}">
                    <p14:modId xmlns:p14="http://schemas.microsoft.com/office/powerpoint/2010/main" val="2255213509"/>
                  </p:ext>
                </p:extLst>
              </p:nvPr>
            </p:nvGraphicFramePr>
            <p:xfrm>
              <a:off x="2296962" y="4090812"/>
              <a:ext cx="738448" cy="415377"/>
            </p:xfrm>
            <a:graphic>
              <a:graphicData uri="http://schemas.microsoft.com/office/powerpoint/2016/slidezoom">
                <pslz:sldZm>
                  <pslz:sldZmObj sldId="359" cId="776354080">
                    <pslz:zmPr id="{602AAA7F-1C7E-4497-B00D-D6BCBD1A4CD7}" returnToParent="0" transitionDur="1000">
                      <p166:blipFill xmlns:p166="http://schemas.microsoft.com/office/powerpoint/2016/6/main">
                        <a:blip r:embed="rId2"/>
                        <a:stretch>
                          <a:fillRect/>
                        </a:stretch>
                      </p166:blipFill>
                      <p166:spPr xmlns:p166="http://schemas.microsoft.com/office/powerpoint/2016/6/main">
                        <a:xfrm>
                          <a:off x="0" y="0"/>
                          <a:ext cx="738448" cy="415377"/>
                        </a:xfrm>
                        <a:prstGeom prst="rect">
                          <a:avLst/>
                        </a:prstGeom>
                        <a:ln w="3175">
                          <a:solidFill>
                            <a:prstClr val="ltGray"/>
                          </a:solidFill>
                        </a:ln>
                      </p166:spPr>
                    </pslz:zmPr>
                  </pslz:sldZmObj>
                </pslz:sldZm>
              </a:graphicData>
            </a:graphic>
          </p:graphicFrame>
        </mc:Choice>
        <mc:Fallback xmlns="">
          <p:pic>
            <p:nvPicPr>
              <p:cNvPr id="48" name="Slidezoom 47">
                <a:hlinkClick r:id="rId3" action="ppaction://hlinksldjump"/>
                <a:extLst>
                  <a:ext uri="{FF2B5EF4-FFF2-40B4-BE49-F238E27FC236}">
                    <a16:creationId xmlns:a16="http://schemas.microsoft.com/office/drawing/2014/main" id="{1596ADB3-19DB-4853-B673-4C947D9A05CE}"/>
                  </a:ext>
                </a:extLst>
              </p:cNvPr>
              <p:cNvPicPr>
                <a:picLocks noGrp="1" noRot="1" noChangeAspect="1" noMove="1" noResize="1" noEditPoints="1" noAdjustHandles="1" noChangeArrowheads="1" noChangeShapeType="1"/>
              </p:cNvPicPr>
              <p:nvPr/>
            </p:nvPicPr>
            <p:blipFill>
              <a:blip r:embed="rId4"/>
              <a:stretch>
                <a:fillRect/>
              </a:stretch>
            </p:blipFill>
            <p:spPr>
              <a:xfrm>
                <a:off x="2296962" y="4090812"/>
                <a:ext cx="738448" cy="415377"/>
              </a:xfrm>
              <a:prstGeom prst="rect">
                <a:avLst/>
              </a:prstGeom>
              <a:ln w="3175">
                <a:solidFill>
                  <a:prstClr val="ltGray"/>
                </a:solidFill>
              </a:ln>
            </p:spPr>
          </p:pic>
        </mc:Fallback>
      </mc:AlternateContent>
      <p:sp>
        <p:nvSpPr>
          <p:cNvPr id="7" name="Blokbue 6">
            <a:extLst>
              <a:ext uri="{FF2B5EF4-FFF2-40B4-BE49-F238E27FC236}">
                <a16:creationId xmlns:a16="http://schemas.microsoft.com/office/drawing/2014/main" id="{9D2DF1C1-8E96-4B12-9DE4-05101C2031EA}"/>
              </a:ext>
            </a:extLst>
          </p:cNvPr>
          <p:cNvSpPr/>
          <p:nvPr/>
        </p:nvSpPr>
        <p:spPr>
          <a:xfrm rot="20685068">
            <a:off x="7850741" y="2757612"/>
            <a:ext cx="2521790" cy="1072132"/>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9" name="Grafik 8" descr="Flag">
            <a:extLst>
              <a:ext uri="{FF2B5EF4-FFF2-40B4-BE49-F238E27FC236}">
                <a16:creationId xmlns:a16="http://schemas.microsoft.com/office/drawing/2014/main" id="{B17B28E2-5C95-4FA7-9EB3-8F6D33822C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1436" y="1740332"/>
            <a:ext cx="1355388" cy="1355388"/>
          </a:xfrm>
          <a:prstGeom prst="rect">
            <a:avLst/>
          </a:prstGeom>
          <a:effectLst>
            <a:outerShdw blurRad="50800" dist="38100" dir="5400000" algn="t" rotWithShape="0">
              <a:prstClr val="black">
                <a:alpha val="40000"/>
              </a:prstClr>
            </a:outerShdw>
          </a:effectLst>
        </p:spPr>
      </p:pic>
      <p:sp>
        <p:nvSpPr>
          <p:cNvPr id="45" name="Rektangel: afrundede hjørner 44">
            <a:extLst>
              <a:ext uri="{FF2B5EF4-FFF2-40B4-BE49-F238E27FC236}">
                <a16:creationId xmlns:a16="http://schemas.microsoft.com/office/drawing/2014/main" id="{2EF39DE1-20A5-469F-BD69-70D4BE792467}"/>
              </a:ext>
            </a:extLst>
          </p:cNvPr>
          <p:cNvSpPr/>
          <p:nvPr/>
        </p:nvSpPr>
        <p:spPr>
          <a:xfrm>
            <a:off x="8658502" y="2313298"/>
            <a:ext cx="781085" cy="11360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Blokbue 5">
            <a:extLst>
              <a:ext uri="{FF2B5EF4-FFF2-40B4-BE49-F238E27FC236}">
                <a16:creationId xmlns:a16="http://schemas.microsoft.com/office/drawing/2014/main" id="{71B5E258-5533-43E9-8D87-B6C421A4B731}"/>
              </a:ext>
            </a:extLst>
          </p:cNvPr>
          <p:cNvSpPr/>
          <p:nvPr/>
        </p:nvSpPr>
        <p:spPr>
          <a:xfrm rot="10180785">
            <a:off x="4676638" y="3206115"/>
            <a:ext cx="3520015" cy="1139125"/>
          </a:xfrm>
          <a:prstGeom prst="blockArc">
            <a:avLst>
              <a:gd name="adj1" fmla="val 10799998"/>
              <a:gd name="adj2" fmla="val 0"/>
              <a:gd name="adj3" fmla="val 25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43" name="Rektangel: afrundede hjørner 42">
            <a:extLst>
              <a:ext uri="{FF2B5EF4-FFF2-40B4-BE49-F238E27FC236}">
                <a16:creationId xmlns:a16="http://schemas.microsoft.com/office/drawing/2014/main" id="{A340B38E-7033-48CD-AC4E-5A5FE985784D}"/>
              </a:ext>
            </a:extLst>
          </p:cNvPr>
          <p:cNvSpPr/>
          <p:nvPr/>
        </p:nvSpPr>
        <p:spPr>
          <a:xfrm>
            <a:off x="7003772" y="3023734"/>
            <a:ext cx="1410932" cy="12166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Blokbue 4">
            <a:extLst>
              <a:ext uri="{FF2B5EF4-FFF2-40B4-BE49-F238E27FC236}">
                <a16:creationId xmlns:a16="http://schemas.microsoft.com/office/drawing/2014/main" id="{FD292A3D-B743-4FD6-97FC-89A8F58E19E9}"/>
              </a:ext>
            </a:extLst>
          </p:cNvPr>
          <p:cNvSpPr/>
          <p:nvPr/>
        </p:nvSpPr>
        <p:spPr>
          <a:xfrm>
            <a:off x="1518973" y="3599972"/>
            <a:ext cx="3469593" cy="1051359"/>
          </a:xfrm>
          <a:prstGeom prst="blockArc">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42" name="Rektangel: afrundede hjørner 41">
            <a:extLst>
              <a:ext uri="{FF2B5EF4-FFF2-40B4-BE49-F238E27FC236}">
                <a16:creationId xmlns:a16="http://schemas.microsoft.com/office/drawing/2014/main" id="{9DB193D7-7B56-4C9F-B53B-90595CC93E4B}"/>
              </a:ext>
            </a:extLst>
          </p:cNvPr>
          <p:cNvSpPr/>
          <p:nvPr/>
        </p:nvSpPr>
        <p:spPr>
          <a:xfrm>
            <a:off x="5327766" y="3585981"/>
            <a:ext cx="1410932" cy="12166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afrundede hjørner 40">
            <a:extLst>
              <a:ext uri="{FF2B5EF4-FFF2-40B4-BE49-F238E27FC236}">
                <a16:creationId xmlns:a16="http://schemas.microsoft.com/office/drawing/2014/main" id="{626E8BF4-0AAE-4E62-BDEE-3C0B9FD103B3}"/>
              </a:ext>
            </a:extLst>
          </p:cNvPr>
          <p:cNvSpPr/>
          <p:nvPr/>
        </p:nvSpPr>
        <p:spPr>
          <a:xfrm>
            <a:off x="3642801" y="2577058"/>
            <a:ext cx="1149298" cy="15654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afrundede hjørner 39">
            <a:extLst>
              <a:ext uri="{FF2B5EF4-FFF2-40B4-BE49-F238E27FC236}">
                <a16:creationId xmlns:a16="http://schemas.microsoft.com/office/drawing/2014/main" id="{CC9C718C-25DF-4C69-B4CE-DBC1EAF385BE}"/>
              </a:ext>
            </a:extLst>
          </p:cNvPr>
          <p:cNvSpPr/>
          <p:nvPr/>
        </p:nvSpPr>
        <p:spPr>
          <a:xfrm>
            <a:off x="2296962" y="2106258"/>
            <a:ext cx="668145" cy="1834952"/>
          </a:xfrm>
          <a:prstGeom prst="roundRect">
            <a:avLst/>
          </a:prstGeom>
          <a:solidFill>
            <a:schemeClr val="bg1"/>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A30CAB02-84DD-4CC8-8167-FCEAD65690AD}"/>
              </a:ext>
            </a:extLst>
          </p:cNvPr>
          <p:cNvPicPr>
            <a:picLocks noChangeAspect="1"/>
          </p:cNvPicPr>
          <p:nvPr/>
        </p:nvPicPr>
        <p:blipFill>
          <a:blip r:embed="rId7"/>
          <a:stretch>
            <a:fillRect/>
          </a:stretch>
        </p:blipFill>
        <p:spPr>
          <a:xfrm>
            <a:off x="3694523" y="2773818"/>
            <a:ext cx="1004364" cy="1231156"/>
          </a:xfrm>
          <a:prstGeom prst="rect">
            <a:avLst/>
          </a:prstGeom>
        </p:spPr>
      </p:pic>
      <p:pic>
        <p:nvPicPr>
          <p:cNvPr id="13" name="Billede 12">
            <a:extLst>
              <a:ext uri="{FF2B5EF4-FFF2-40B4-BE49-F238E27FC236}">
                <a16:creationId xmlns:a16="http://schemas.microsoft.com/office/drawing/2014/main" id="{75A7BEE3-1BFF-40F0-B009-94E55EF1B7C3}"/>
              </a:ext>
            </a:extLst>
          </p:cNvPr>
          <p:cNvPicPr>
            <a:picLocks noChangeAspect="1"/>
          </p:cNvPicPr>
          <p:nvPr/>
        </p:nvPicPr>
        <p:blipFill>
          <a:blip r:embed="rId8"/>
          <a:stretch>
            <a:fillRect/>
          </a:stretch>
        </p:blipFill>
        <p:spPr>
          <a:xfrm>
            <a:off x="2383331" y="2189902"/>
            <a:ext cx="533486" cy="1751307"/>
          </a:xfrm>
          <a:prstGeom prst="rect">
            <a:avLst/>
          </a:prstGeom>
        </p:spPr>
      </p:pic>
      <p:sp>
        <p:nvSpPr>
          <p:cNvPr id="14" name="Tekstfelt 13">
            <a:extLst>
              <a:ext uri="{FF2B5EF4-FFF2-40B4-BE49-F238E27FC236}">
                <a16:creationId xmlns:a16="http://schemas.microsoft.com/office/drawing/2014/main" id="{B49EC629-BA49-41CE-A0E4-14F826C89524}"/>
              </a:ext>
            </a:extLst>
          </p:cNvPr>
          <p:cNvSpPr txBox="1"/>
          <p:nvPr/>
        </p:nvSpPr>
        <p:spPr>
          <a:xfrm>
            <a:off x="5153473" y="4541028"/>
            <a:ext cx="1775865" cy="261610"/>
          </a:xfrm>
          <a:prstGeom prst="rect">
            <a:avLst/>
          </a:prstGeom>
          <a:noFill/>
        </p:spPr>
        <p:txBody>
          <a:bodyPr wrap="square" rtlCol="0">
            <a:spAutoFit/>
          </a:bodyPr>
          <a:lstStyle/>
          <a:p>
            <a:pPr algn="ctr"/>
            <a:r>
              <a:rPr lang="da-DK" sz="1050" dirty="0"/>
              <a:t>LÆGEMIDDELSTYRELSEN</a:t>
            </a:r>
          </a:p>
        </p:txBody>
      </p:sp>
      <p:pic>
        <p:nvPicPr>
          <p:cNvPr id="15" name="Billede 14">
            <a:extLst>
              <a:ext uri="{FF2B5EF4-FFF2-40B4-BE49-F238E27FC236}">
                <a16:creationId xmlns:a16="http://schemas.microsoft.com/office/drawing/2014/main" id="{2DDF385E-D02A-43FA-9503-FC357260BBF3}"/>
              </a:ext>
            </a:extLst>
          </p:cNvPr>
          <p:cNvPicPr>
            <a:picLocks noChangeAspect="1"/>
          </p:cNvPicPr>
          <p:nvPr/>
        </p:nvPicPr>
        <p:blipFill>
          <a:blip r:embed="rId9"/>
          <a:stretch>
            <a:fillRect/>
          </a:stretch>
        </p:blipFill>
        <p:spPr>
          <a:xfrm>
            <a:off x="5454115" y="3585980"/>
            <a:ext cx="1090708" cy="973174"/>
          </a:xfrm>
          <a:prstGeom prst="rect">
            <a:avLst/>
          </a:prstGeom>
        </p:spPr>
      </p:pic>
      <p:pic>
        <p:nvPicPr>
          <p:cNvPr id="39" name="Billede 38">
            <a:extLst>
              <a:ext uri="{FF2B5EF4-FFF2-40B4-BE49-F238E27FC236}">
                <a16:creationId xmlns:a16="http://schemas.microsoft.com/office/drawing/2014/main" id="{941FBBD9-3883-40C8-A039-1A2AC73C6F31}"/>
              </a:ext>
            </a:extLst>
          </p:cNvPr>
          <p:cNvPicPr>
            <a:picLocks noChangeAspect="1"/>
          </p:cNvPicPr>
          <p:nvPr/>
        </p:nvPicPr>
        <p:blipFill>
          <a:blip r:embed="rId10"/>
          <a:stretch>
            <a:fillRect/>
          </a:stretch>
        </p:blipFill>
        <p:spPr>
          <a:xfrm>
            <a:off x="6895050" y="3023734"/>
            <a:ext cx="1487553" cy="1207113"/>
          </a:xfrm>
          <a:prstGeom prst="rect">
            <a:avLst/>
          </a:prstGeom>
        </p:spPr>
      </p:pic>
      <p:pic>
        <p:nvPicPr>
          <p:cNvPr id="44" name="Billede 43">
            <a:extLst>
              <a:ext uri="{FF2B5EF4-FFF2-40B4-BE49-F238E27FC236}">
                <a16:creationId xmlns:a16="http://schemas.microsoft.com/office/drawing/2014/main" id="{FAD0A722-A5FA-4594-857A-E10CD6C9DF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71351" y="2420288"/>
            <a:ext cx="1355389" cy="1355389"/>
          </a:xfrm>
          <a:prstGeom prst="rect">
            <a:avLst/>
          </a:prstGeom>
        </p:spPr>
      </p:pic>
      <p:pic>
        <p:nvPicPr>
          <p:cNvPr id="46" name="Grafik 45" descr="Mærke">
            <a:extLst>
              <a:ext uri="{FF2B5EF4-FFF2-40B4-BE49-F238E27FC236}">
                <a16:creationId xmlns:a16="http://schemas.microsoft.com/office/drawing/2014/main" id="{2C695A37-7376-4CA7-9528-562DAF71E2B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7714" y="2728332"/>
            <a:ext cx="1652938" cy="1652938"/>
          </a:xfrm>
          <a:prstGeom prst="rect">
            <a:avLst/>
          </a:prstGeom>
          <a:effectLst>
            <a:outerShdw blurRad="50800" dist="38100" dir="5400000" algn="t" rotWithShape="0">
              <a:prstClr val="black">
                <a:alpha val="40000"/>
              </a:prstClr>
            </a:outerShdw>
          </a:effectLst>
        </p:spPr>
      </p:pic>
      <p:sp>
        <p:nvSpPr>
          <p:cNvPr id="2" name="Pladsholder til slidenummer 1">
            <a:extLst>
              <a:ext uri="{FF2B5EF4-FFF2-40B4-BE49-F238E27FC236}">
                <a16:creationId xmlns:a16="http://schemas.microsoft.com/office/drawing/2014/main" id="{A1415593-017A-471B-A1E5-73BD4EFC3C8B}"/>
              </a:ext>
            </a:extLst>
          </p:cNvPr>
          <p:cNvSpPr>
            <a:spLocks noGrp="1"/>
          </p:cNvSpPr>
          <p:nvPr>
            <p:ph type="sldNum" sz="quarter" idx="12"/>
          </p:nvPr>
        </p:nvSpPr>
        <p:spPr/>
        <p:txBody>
          <a:bodyPr/>
          <a:lstStyle/>
          <a:p>
            <a:fld id="{844601DB-ADF3-44C2-834B-2346477CC3E7}" type="slidenum">
              <a:rPr lang="da-DK" smtClean="0"/>
              <a:t>8</a:t>
            </a:fld>
            <a:endParaRPr lang="da-DK"/>
          </a:p>
        </p:txBody>
      </p:sp>
    </p:spTree>
    <p:extLst>
      <p:ext uri="{BB962C8B-B14F-4D97-AF65-F5344CB8AC3E}">
        <p14:creationId xmlns:p14="http://schemas.microsoft.com/office/powerpoint/2010/main" val="1654820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18983D7-E463-4AD2-994C-354DFE2A61C8}"/>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52" name="think-cell Slide" r:id="rId5" imgW="530" imgH="531" progId="TCLayout.ActiveDocument.1">
                  <p:embed/>
                </p:oleObj>
              </mc:Choice>
              <mc:Fallback>
                <p:oleObj name="think-cell Slide" r:id="rId5" imgW="530" imgH="531" progId="TCLayout.ActiveDocument.1">
                  <p:embed/>
                  <p:pic>
                    <p:nvPicPr>
                      <p:cNvPr id="4" name="Objekt 3" hidden="1">
                        <a:extLst>
                          <a:ext uri="{FF2B5EF4-FFF2-40B4-BE49-F238E27FC236}">
                            <a16:creationId xmlns:a16="http://schemas.microsoft.com/office/drawing/2014/main" id="{618983D7-E463-4AD2-994C-354DFE2A61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F37FED70-B5E9-43E7-8F91-716E811FF1F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4000" dirty="0">
              <a:latin typeface="Calibri Light" panose="020F0302020204030204" pitchFamily="34" charset="0"/>
              <a:ea typeface="+mj-ea"/>
              <a:cs typeface="+mj-cs"/>
              <a:sym typeface="Calibri Light" panose="020F0302020204030204" pitchFamily="34" charset="0"/>
            </a:endParaRPr>
          </a:p>
        </p:txBody>
      </p:sp>
      <p:sp>
        <p:nvSpPr>
          <p:cNvPr id="2" name="Titel 1">
            <a:extLst>
              <a:ext uri="{FF2B5EF4-FFF2-40B4-BE49-F238E27FC236}">
                <a16:creationId xmlns:a16="http://schemas.microsoft.com/office/drawing/2014/main" id="{CB5E8927-DF68-4E57-98EE-EFEEE4F22AE8}"/>
              </a:ext>
            </a:extLst>
          </p:cNvPr>
          <p:cNvSpPr>
            <a:spLocks noGrp="1"/>
          </p:cNvSpPr>
          <p:nvPr>
            <p:ph type="title"/>
          </p:nvPr>
        </p:nvSpPr>
        <p:spPr>
          <a:xfrm>
            <a:off x="323765" y="323633"/>
            <a:ext cx="11517001" cy="1260000"/>
          </a:xfrm>
        </p:spPr>
        <p:txBody>
          <a:bodyPr>
            <a:normAutofit fontScale="90000"/>
          </a:bodyPr>
          <a:lstStyle/>
          <a:p>
            <a:r>
              <a:rPr lang="da-DK" dirty="0"/>
              <a:t>Eksempel på en bivirknings rejse igennem systemet og hvad der sker, hvis det bliver til et signal:</a:t>
            </a:r>
          </a:p>
        </p:txBody>
      </p:sp>
      <p:sp>
        <p:nvSpPr>
          <p:cNvPr id="3" name="Pladsholder til tekst 2">
            <a:extLst>
              <a:ext uri="{FF2B5EF4-FFF2-40B4-BE49-F238E27FC236}">
                <a16:creationId xmlns:a16="http://schemas.microsoft.com/office/drawing/2014/main" id="{12F312BF-826D-4531-A9B4-C220AB405BE3}"/>
              </a:ext>
            </a:extLst>
          </p:cNvPr>
          <p:cNvSpPr>
            <a:spLocks noGrp="1"/>
          </p:cNvSpPr>
          <p:nvPr>
            <p:ph type="body" sz="quarter" idx="13"/>
          </p:nvPr>
        </p:nvSpPr>
        <p:spPr>
          <a:xfrm>
            <a:off x="3834291" y="4577550"/>
            <a:ext cx="6269678" cy="1676398"/>
          </a:xfrm>
        </p:spPr>
        <p:txBody>
          <a:bodyPr>
            <a:noAutofit/>
          </a:bodyPr>
          <a:lstStyle/>
          <a:p>
            <a:pPr marL="0" indent="0">
              <a:buNone/>
            </a:pPr>
            <a:r>
              <a:rPr lang="da-DK" sz="2000" dirty="0"/>
              <a:t>Kirsten er begyndt at tage Medicin A mod høfeber. Kirsten har efter, at hun startede på Medicin A oplevet at få en bivirkning. </a:t>
            </a:r>
          </a:p>
          <a:p>
            <a:pPr marL="0" indent="0">
              <a:buNone/>
            </a:pPr>
            <a:r>
              <a:rPr lang="da-DK" sz="2000" dirty="0"/>
              <a:t>Vi følger processen fra indberetning og videre gennem systemet på de kommende slides. </a:t>
            </a:r>
          </a:p>
        </p:txBody>
      </p:sp>
      <p:sp>
        <p:nvSpPr>
          <p:cNvPr id="7" name="Tekstfelt 6">
            <a:extLst>
              <a:ext uri="{FF2B5EF4-FFF2-40B4-BE49-F238E27FC236}">
                <a16:creationId xmlns:a16="http://schemas.microsoft.com/office/drawing/2014/main" id="{6027F181-DF79-46D2-AB64-D8C06375660B}"/>
              </a:ext>
            </a:extLst>
          </p:cNvPr>
          <p:cNvSpPr txBox="1"/>
          <p:nvPr/>
        </p:nvSpPr>
        <p:spPr>
          <a:xfrm>
            <a:off x="669986" y="1818168"/>
            <a:ext cx="1984005" cy="738664"/>
          </a:xfrm>
          <a:prstGeom prst="rect">
            <a:avLst/>
          </a:prstGeom>
          <a:noFill/>
        </p:spPr>
        <p:txBody>
          <a:bodyPr wrap="none" rtlCol="0">
            <a:spAutoFit/>
          </a:bodyPr>
          <a:lstStyle/>
          <a:p>
            <a:r>
              <a:rPr lang="da-DK" sz="2400" dirty="0"/>
              <a:t>Her er Kirsten:</a:t>
            </a:r>
            <a:endParaRPr lang="da-DK" sz="2400" dirty="0">
              <a:highlight>
                <a:srgbClr val="FFFF00"/>
              </a:highlight>
            </a:endParaRPr>
          </a:p>
          <a:p>
            <a:endParaRPr lang="da-DK" dirty="0"/>
          </a:p>
        </p:txBody>
      </p:sp>
      <p:sp>
        <p:nvSpPr>
          <p:cNvPr id="45" name="Pil: nedad 44">
            <a:extLst>
              <a:ext uri="{FF2B5EF4-FFF2-40B4-BE49-F238E27FC236}">
                <a16:creationId xmlns:a16="http://schemas.microsoft.com/office/drawing/2014/main" id="{E1FC2E7E-F64B-48FD-9AB3-AED54BC2FF78}"/>
              </a:ext>
            </a:extLst>
          </p:cNvPr>
          <p:cNvSpPr/>
          <p:nvPr/>
        </p:nvSpPr>
        <p:spPr>
          <a:xfrm rot="16200000">
            <a:off x="5521893" y="3039195"/>
            <a:ext cx="223003" cy="2446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Pil: nedad 45">
            <a:extLst>
              <a:ext uri="{FF2B5EF4-FFF2-40B4-BE49-F238E27FC236}">
                <a16:creationId xmlns:a16="http://schemas.microsoft.com/office/drawing/2014/main" id="{7077D173-4BB8-4602-B6F2-E0316E75BA70}"/>
              </a:ext>
            </a:extLst>
          </p:cNvPr>
          <p:cNvSpPr/>
          <p:nvPr/>
        </p:nvSpPr>
        <p:spPr>
          <a:xfrm rot="16200000">
            <a:off x="7569779" y="3054356"/>
            <a:ext cx="223003" cy="2446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8" name="Billede 47">
            <a:extLst>
              <a:ext uri="{FF2B5EF4-FFF2-40B4-BE49-F238E27FC236}">
                <a16:creationId xmlns:a16="http://schemas.microsoft.com/office/drawing/2014/main" id="{AB74C08A-605A-4E29-AC73-193958107C1C}"/>
              </a:ext>
            </a:extLst>
          </p:cNvPr>
          <p:cNvPicPr>
            <a:picLocks noChangeAspect="1"/>
          </p:cNvPicPr>
          <p:nvPr/>
        </p:nvPicPr>
        <p:blipFill>
          <a:blip r:embed="rId7"/>
          <a:stretch>
            <a:fillRect/>
          </a:stretch>
        </p:blipFill>
        <p:spPr>
          <a:xfrm>
            <a:off x="8033246" y="1918500"/>
            <a:ext cx="766536" cy="2516353"/>
          </a:xfrm>
          <a:prstGeom prst="rect">
            <a:avLst/>
          </a:prstGeom>
        </p:spPr>
      </p:pic>
      <p:sp>
        <p:nvSpPr>
          <p:cNvPr id="50" name="Rektangel 49">
            <a:extLst>
              <a:ext uri="{FF2B5EF4-FFF2-40B4-BE49-F238E27FC236}">
                <a16:creationId xmlns:a16="http://schemas.microsoft.com/office/drawing/2014/main" id="{C36878B1-1471-4EB2-889A-7BA92D434AB9}"/>
              </a:ext>
            </a:extLst>
          </p:cNvPr>
          <p:cNvSpPr/>
          <p:nvPr/>
        </p:nvSpPr>
        <p:spPr>
          <a:xfrm>
            <a:off x="590550" y="1818168"/>
            <a:ext cx="2063441" cy="3515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id="{AE6CD850-CC93-4DBF-B60D-C8316E370076}"/>
              </a:ext>
            </a:extLst>
          </p:cNvPr>
          <p:cNvPicPr>
            <a:picLocks noChangeAspect="1"/>
          </p:cNvPicPr>
          <p:nvPr/>
        </p:nvPicPr>
        <p:blipFill>
          <a:blip r:embed="rId8"/>
          <a:stretch>
            <a:fillRect/>
          </a:stretch>
        </p:blipFill>
        <p:spPr>
          <a:xfrm>
            <a:off x="6130688" y="1886129"/>
            <a:ext cx="1129472" cy="2550769"/>
          </a:xfrm>
          <a:prstGeom prst="rect">
            <a:avLst/>
          </a:prstGeom>
        </p:spPr>
      </p:pic>
      <p:pic>
        <p:nvPicPr>
          <p:cNvPr id="16" name="Billede 15">
            <a:extLst>
              <a:ext uri="{FF2B5EF4-FFF2-40B4-BE49-F238E27FC236}">
                <a16:creationId xmlns:a16="http://schemas.microsoft.com/office/drawing/2014/main" id="{5438F9BB-C3C8-490A-BBDE-70B7E063A9C1}"/>
              </a:ext>
            </a:extLst>
          </p:cNvPr>
          <p:cNvPicPr>
            <a:picLocks noChangeAspect="1"/>
          </p:cNvPicPr>
          <p:nvPr/>
        </p:nvPicPr>
        <p:blipFill>
          <a:blip r:embed="rId9"/>
          <a:stretch>
            <a:fillRect/>
          </a:stretch>
        </p:blipFill>
        <p:spPr>
          <a:xfrm>
            <a:off x="4356383" y="1957369"/>
            <a:ext cx="1146147" cy="2438611"/>
          </a:xfrm>
          <a:prstGeom prst="rect">
            <a:avLst/>
          </a:prstGeom>
        </p:spPr>
      </p:pic>
      <p:pic>
        <p:nvPicPr>
          <p:cNvPr id="28" name="Billede 27">
            <a:extLst>
              <a:ext uri="{FF2B5EF4-FFF2-40B4-BE49-F238E27FC236}">
                <a16:creationId xmlns:a16="http://schemas.microsoft.com/office/drawing/2014/main" id="{6AA1EC09-080E-4617-9969-42EDEEEB5D8F}"/>
              </a:ext>
            </a:extLst>
          </p:cNvPr>
          <p:cNvPicPr>
            <a:picLocks noChangeAspect="1"/>
          </p:cNvPicPr>
          <p:nvPr/>
        </p:nvPicPr>
        <p:blipFill>
          <a:blip r:embed="rId10"/>
          <a:stretch>
            <a:fillRect/>
          </a:stretch>
        </p:blipFill>
        <p:spPr>
          <a:xfrm>
            <a:off x="959125" y="2313096"/>
            <a:ext cx="1261981" cy="2883658"/>
          </a:xfrm>
          <a:prstGeom prst="rect">
            <a:avLst/>
          </a:prstGeom>
        </p:spPr>
      </p:pic>
      <p:sp>
        <p:nvSpPr>
          <p:cNvPr id="6" name="Pladsholder til slidenummer 5">
            <a:extLst>
              <a:ext uri="{FF2B5EF4-FFF2-40B4-BE49-F238E27FC236}">
                <a16:creationId xmlns:a16="http://schemas.microsoft.com/office/drawing/2014/main" id="{8ABB1845-35F7-4318-8E00-B64431000230}"/>
              </a:ext>
            </a:extLst>
          </p:cNvPr>
          <p:cNvSpPr>
            <a:spLocks noGrp="1"/>
          </p:cNvSpPr>
          <p:nvPr>
            <p:ph type="sldNum" sz="quarter" idx="12"/>
          </p:nvPr>
        </p:nvSpPr>
        <p:spPr/>
        <p:txBody>
          <a:bodyPr/>
          <a:lstStyle/>
          <a:p>
            <a:fld id="{844601DB-ADF3-44C2-834B-2346477CC3E7}" type="slidenum">
              <a:rPr lang="da-DK" smtClean="0"/>
              <a:t>9</a:t>
            </a:fld>
            <a:endParaRPr lang="da-DK"/>
          </a:p>
        </p:txBody>
      </p:sp>
    </p:spTree>
    <p:extLst>
      <p:ext uri="{BB962C8B-B14F-4D97-AF65-F5344CB8AC3E}">
        <p14:creationId xmlns:p14="http://schemas.microsoft.com/office/powerpoint/2010/main" val="77635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P spid="45" grpId="0" animBg="1"/>
      <p:bldP spid="46" grpId="0" animBg="1"/>
      <p:bldP spid="5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D4AA4FF-5ABA-47ED-921D-E1A246B4266D}"/>
              </a:ext>
            </a:extLst>
          </p:cNvPr>
          <p:cNvSpPr/>
          <p:nvPr/>
        </p:nvSpPr>
        <p:spPr>
          <a:xfrm>
            <a:off x="2348267" y="2472597"/>
            <a:ext cx="1090568" cy="755009"/>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kstfelt 20">
            <a:extLst>
              <a:ext uri="{FF2B5EF4-FFF2-40B4-BE49-F238E27FC236}">
                <a16:creationId xmlns:a16="http://schemas.microsoft.com/office/drawing/2014/main" id="{C0723AA0-36A8-4ECC-9E19-2B820FEA031B}"/>
              </a:ext>
            </a:extLst>
          </p:cNvPr>
          <p:cNvSpPr txBox="1"/>
          <p:nvPr/>
        </p:nvSpPr>
        <p:spPr>
          <a:xfrm>
            <a:off x="2428924" y="2598553"/>
            <a:ext cx="1040670" cy="253916"/>
          </a:xfrm>
          <a:prstGeom prst="rect">
            <a:avLst/>
          </a:prstGeom>
          <a:noFill/>
        </p:spPr>
        <p:txBody>
          <a:bodyPr wrap="none" rtlCol="0">
            <a:spAutoFit/>
          </a:bodyPr>
          <a:lstStyle/>
          <a:p>
            <a:r>
              <a:rPr lang="da-DK" sz="1000" b="1" dirty="0"/>
              <a:t>INDBERETNING</a:t>
            </a:r>
          </a:p>
        </p:txBody>
      </p:sp>
      <p:sp>
        <p:nvSpPr>
          <p:cNvPr id="5" name="Rektangel: afrundede hjørner 4">
            <a:extLst>
              <a:ext uri="{FF2B5EF4-FFF2-40B4-BE49-F238E27FC236}">
                <a16:creationId xmlns:a16="http://schemas.microsoft.com/office/drawing/2014/main" id="{8A3558C3-707A-43C3-AA8D-D235922CB273}"/>
              </a:ext>
            </a:extLst>
          </p:cNvPr>
          <p:cNvSpPr/>
          <p:nvPr/>
        </p:nvSpPr>
        <p:spPr>
          <a:xfrm>
            <a:off x="2042049" y="3227606"/>
            <a:ext cx="1703005" cy="4571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afrundede hjørner 5">
            <a:extLst>
              <a:ext uri="{FF2B5EF4-FFF2-40B4-BE49-F238E27FC236}">
                <a16:creationId xmlns:a16="http://schemas.microsoft.com/office/drawing/2014/main" id="{9945CFD5-67A6-443F-A981-A1FC9B7E03B8}"/>
              </a:ext>
            </a:extLst>
          </p:cNvPr>
          <p:cNvSpPr/>
          <p:nvPr/>
        </p:nvSpPr>
        <p:spPr>
          <a:xfrm>
            <a:off x="2112055" y="3273325"/>
            <a:ext cx="45719" cy="8983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afrundede hjørner 6">
            <a:extLst>
              <a:ext uri="{FF2B5EF4-FFF2-40B4-BE49-F238E27FC236}">
                <a16:creationId xmlns:a16="http://schemas.microsoft.com/office/drawing/2014/main" id="{1FE13B89-DE5F-4ED8-8776-95F608FF67C4}"/>
              </a:ext>
            </a:extLst>
          </p:cNvPr>
          <p:cNvSpPr/>
          <p:nvPr/>
        </p:nvSpPr>
        <p:spPr>
          <a:xfrm>
            <a:off x="3610830" y="3273325"/>
            <a:ext cx="45719" cy="8983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4D559237-1ED5-4F10-A0F7-3E54D786877E}"/>
              </a:ext>
            </a:extLst>
          </p:cNvPr>
          <p:cNvSpPr/>
          <p:nvPr/>
        </p:nvSpPr>
        <p:spPr>
          <a:xfrm rot="5400000">
            <a:off x="2396265" y="3068113"/>
            <a:ext cx="954782" cy="39064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9" name="Lige forbindelse 8">
            <a:extLst>
              <a:ext uri="{FF2B5EF4-FFF2-40B4-BE49-F238E27FC236}">
                <a16:creationId xmlns:a16="http://schemas.microsoft.com/office/drawing/2014/main" id="{8A491E4C-648B-445F-8A26-5200DD009AF7}"/>
              </a:ext>
            </a:extLst>
          </p:cNvPr>
          <p:cNvCxnSpPr>
            <a:cxnSpLocks/>
          </p:cNvCxnSpPr>
          <p:nvPr/>
        </p:nvCxnSpPr>
        <p:spPr>
          <a:xfrm flipH="1">
            <a:off x="2870615" y="2595641"/>
            <a:ext cx="2219" cy="17149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0" name="Ellipse 9">
            <a:extLst>
              <a:ext uri="{FF2B5EF4-FFF2-40B4-BE49-F238E27FC236}">
                <a16:creationId xmlns:a16="http://schemas.microsoft.com/office/drawing/2014/main" id="{0895995C-7260-41F3-B5A4-DCC59928303F}"/>
              </a:ext>
            </a:extLst>
          </p:cNvPr>
          <p:cNvSpPr/>
          <p:nvPr/>
        </p:nvSpPr>
        <p:spPr>
          <a:xfrm>
            <a:off x="2688978" y="2143192"/>
            <a:ext cx="339553" cy="51351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4D83D80B-E56A-4366-98E3-020FFF7F5392}"/>
              </a:ext>
            </a:extLst>
          </p:cNvPr>
          <p:cNvPicPr>
            <a:picLocks noChangeAspect="1"/>
          </p:cNvPicPr>
          <p:nvPr/>
        </p:nvPicPr>
        <p:blipFill rotWithShape="1">
          <a:blip r:embed="rId2">
            <a:duotone>
              <a:prstClr val="black"/>
              <a:schemeClr val="accent6">
                <a:tint val="45000"/>
                <a:satMod val="400000"/>
              </a:schemeClr>
            </a:duotone>
          </a:blip>
          <a:srcRect l="1" r="487" b="82404"/>
          <a:stretch/>
        </p:blipFill>
        <p:spPr>
          <a:xfrm>
            <a:off x="2678333" y="2139946"/>
            <a:ext cx="357943" cy="95474"/>
          </a:xfrm>
          <a:prstGeom prst="rect">
            <a:avLst/>
          </a:prstGeom>
        </p:spPr>
      </p:pic>
      <p:cxnSp>
        <p:nvCxnSpPr>
          <p:cNvPr id="12" name="Lige forbindelse 11">
            <a:extLst>
              <a:ext uri="{FF2B5EF4-FFF2-40B4-BE49-F238E27FC236}">
                <a16:creationId xmlns:a16="http://schemas.microsoft.com/office/drawing/2014/main" id="{53539D59-2FBC-40EF-A6C0-49F214314104}"/>
              </a:ext>
            </a:extLst>
          </p:cNvPr>
          <p:cNvCxnSpPr>
            <a:cxnSpLocks/>
          </p:cNvCxnSpPr>
          <p:nvPr/>
        </p:nvCxnSpPr>
        <p:spPr>
          <a:xfrm flipH="1">
            <a:off x="2512466" y="2850101"/>
            <a:ext cx="165866" cy="383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1EC3DE19-B30D-4EFA-A48F-676323E02517}"/>
              </a:ext>
            </a:extLst>
          </p:cNvPr>
          <p:cNvCxnSpPr>
            <a:cxnSpLocks/>
          </p:cNvCxnSpPr>
          <p:nvPr/>
        </p:nvCxnSpPr>
        <p:spPr>
          <a:xfrm flipH="1">
            <a:off x="2516640" y="3153883"/>
            <a:ext cx="78759" cy="80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0E1587CD-3B18-4E9B-9CEF-963A746D1C89}"/>
              </a:ext>
            </a:extLst>
          </p:cNvPr>
          <p:cNvCxnSpPr>
            <a:cxnSpLocks/>
          </p:cNvCxnSpPr>
          <p:nvPr/>
        </p:nvCxnSpPr>
        <p:spPr>
          <a:xfrm>
            <a:off x="3068980" y="2849673"/>
            <a:ext cx="140957" cy="377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788E1800-2B08-4DCC-B06B-47F4CCABDDE9}"/>
              </a:ext>
            </a:extLst>
          </p:cNvPr>
          <p:cNvCxnSpPr>
            <a:cxnSpLocks/>
          </p:cNvCxnSpPr>
          <p:nvPr/>
        </p:nvCxnSpPr>
        <p:spPr>
          <a:xfrm flipH="1" flipV="1">
            <a:off x="3115957" y="3165705"/>
            <a:ext cx="82934" cy="38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FDD4E865-3DCE-4B46-8E16-CE79195F1747}"/>
              </a:ext>
            </a:extLst>
          </p:cNvPr>
          <p:cNvCxnSpPr>
            <a:cxnSpLocks/>
          </p:cNvCxnSpPr>
          <p:nvPr/>
        </p:nvCxnSpPr>
        <p:spPr>
          <a:xfrm flipH="1" flipV="1">
            <a:off x="2589827" y="3645881"/>
            <a:ext cx="109798" cy="100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984D5128-7960-4804-BAAB-6408B7BAAD97}"/>
              </a:ext>
            </a:extLst>
          </p:cNvPr>
          <p:cNvCxnSpPr>
            <a:cxnSpLocks/>
          </p:cNvCxnSpPr>
          <p:nvPr/>
        </p:nvCxnSpPr>
        <p:spPr>
          <a:xfrm flipV="1">
            <a:off x="2579816" y="3645881"/>
            <a:ext cx="0" cy="554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1D850DE1-FBD0-4747-A0A2-6F896BF207BE}"/>
              </a:ext>
            </a:extLst>
          </p:cNvPr>
          <p:cNvCxnSpPr>
            <a:cxnSpLocks/>
          </p:cNvCxnSpPr>
          <p:nvPr/>
        </p:nvCxnSpPr>
        <p:spPr>
          <a:xfrm flipV="1">
            <a:off x="2935496" y="3760056"/>
            <a:ext cx="0" cy="440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Billede 25">
            <a:extLst>
              <a:ext uri="{FF2B5EF4-FFF2-40B4-BE49-F238E27FC236}">
                <a16:creationId xmlns:a16="http://schemas.microsoft.com/office/drawing/2014/main" id="{D3ED7131-D826-4203-861B-7140E785A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987" y="1031570"/>
            <a:ext cx="1703005" cy="1318345"/>
          </a:xfrm>
          <a:prstGeom prst="rect">
            <a:avLst/>
          </a:prstGeom>
        </p:spPr>
      </p:pic>
      <p:sp>
        <p:nvSpPr>
          <p:cNvPr id="27" name="Pil: bøjet nedad 26">
            <a:extLst>
              <a:ext uri="{FF2B5EF4-FFF2-40B4-BE49-F238E27FC236}">
                <a16:creationId xmlns:a16="http://schemas.microsoft.com/office/drawing/2014/main" id="{778F9E3B-99BA-4C4E-AFF5-97E83712C77F}"/>
              </a:ext>
            </a:extLst>
          </p:cNvPr>
          <p:cNvSpPr/>
          <p:nvPr/>
        </p:nvSpPr>
        <p:spPr>
          <a:xfrm rot="8368332">
            <a:off x="3523615" y="2513613"/>
            <a:ext cx="455903" cy="161659"/>
          </a:xfrm>
          <a:prstGeom prst="curvedDownArrow">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8" name="Pil: bøjet nedad 27">
            <a:extLst>
              <a:ext uri="{FF2B5EF4-FFF2-40B4-BE49-F238E27FC236}">
                <a16:creationId xmlns:a16="http://schemas.microsoft.com/office/drawing/2014/main" id="{60D427E8-7A92-4980-BC8B-D1E954477AB9}"/>
              </a:ext>
            </a:extLst>
          </p:cNvPr>
          <p:cNvSpPr/>
          <p:nvPr/>
        </p:nvSpPr>
        <p:spPr>
          <a:xfrm rot="18891489" flipH="1">
            <a:off x="2757962" y="1762458"/>
            <a:ext cx="483619" cy="189081"/>
          </a:xfrm>
          <a:prstGeom prst="curvedDownArrow">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9" name="Tekstfelt 28">
            <a:extLst>
              <a:ext uri="{FF2B5EF4-FFF2-40B4-BE49-F238E27FC236}">
                <a16:creationId xmlns:a16="http://schemas.microsoft.com/office/drawing/2014/main" id="{41A8774E-C1CB-4898-ACF3-C1880494752F}"/>
              </a:ext>
            </a:extLst>
          </p:cNvPr>
          <p:cNvSpPr txBox="1"/>
          <p:nvPr/>
        </p:nvSpPr>
        <p:spPr>
          <a:xfrm>
            <a:off x="3399588" y="1495125"/>
            <a:ext cx="1366070" cy="392415"/>
          </a:xfrm>
          <a:prstGeom prst="rect">
            <a:avLst/>
          </a:prstGeom>
          <a:noFill/>
        </p:spPr>
        <p:txBody>
          <a:bodyPr wrap="square" rtlCol="0">
            <a:spAutoFit/>
          </a:bodyPr>
          <a:lstStyle/>
          <a:p>
            <a:pPr algn="ctr"/>
            <a:r>
              <a:rPr lang="da-DK" sz="1050" b="1" dirty="0"/>
              <a:t>SYGDOMSHISTORIE</a:t>
            </a:r>
            <a:r>
              <a:rPr lang="da-DK" sz="1050" dirty="0"/>
              <a:t> </a:t>
            </a:r>
          </a:p>
          <a:p>
            <a:pPr algn="ctr"/>
            <a:r>
              <a:rPr lang="da-DK" sz="900" dirty="0"/>
              <a:t>KIRSTEN 123456-7890</a:t>
            </a:r>
            <a:endParaRPr lang="da-DK" sz="1050" dirty="0"/>
          </a:p>
        </p:txBody>
      </p:sp>
      <p:pic>
        <p:nvPicPr>
          <p:cNvPr id="38" name="Billede 37">
            <a:extLst>
              <a:ext uri="{FF2B5EF4-FFF2-40B4-BE49-F238E27FC236}">
                <a16:creationId xmlns:a16="http://schemas.microsoft.com/office/drawing/2014/main" id="{986AAAB8-637E-42DF-910C-BF072448297A}"/>
              </a:ext>
            </a:extLst>
          </p:cNvPr>
          <p:cNvPicPr>
            <a:picLocks noChangeAspect="1"/>
          </p:cNvPicPr>
          <p:nvPr/>
        </p:nvPicPr>
        <p:blipFill>
          <a:blip r:embed="rId4"/>
          <a:stretch>
            <a:fillRect/>
          </a:stretch>
        </p:blipFill>
        <p:spPr>
          <a:xfrm>
            <a:off x="9031992" y="977591"/>
            <a:ext cx="1644839" cy="2172975"/>
          </a:xfrm>
          <a:prstGeom prst="rect">
            <a:avLst/>
          </a:prstGeom>
          <a:ln>
            <a:noFill/>
          </a:ln>
          <a:effectLst>
            <a:outerShdw blurRad="292100" dist="139700" dir="2700000" algn="tl" rotWithShape="0">
              <a:srgbClr val="333333">
                <a:alpha val="65000"/>
              </a:srgbClr>
            </a:outerShdw>
          </a:effectLst>
        </p:spPr>
      </p:pic>
      <p:sp>
        <p:nvSpPr>
          <p:cNvPr id="39" name="Rektangel 38">
            <a:extLst>
              <a:ext uri="{FF2B5EF4-FFF2-40B4-BE49-F238E27FC236}">
                <a16:creationId xmlns:a16="http://schemas.microsoft.com/office/drawing/2014/main" id="{26746E20-4870-4123-A65D-53D3DAF790DD}"/>
              </a:ext>
            </a:extLst>
          </p:cNvPr>
          <p:cNvSpPr/>
          <p:nvPr/>
        </p:nvSpPr>
        <p:spPr>
          <a:xfrm>
            <a:off x="7366991" y="2434792"/>
            <a:ext cx="1090568" cy="755009"/>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afrundede hjørner 39">
            <a:extLst>
              <a:ext uri="{FF2B5EF4-FFF2-40B4-BE49-F238E27FC236}">
                <a16:creationId xmlns:a16="http://schemas.microsoft.com/office/drawing/2014/main" id="{FEFB6591-9EB6-4D2C-9326-89799BA0F11D}"/>
              </a:ext>
            </a:extLst>
          </p:cNvPr>
          <p:cNvSpPr/>
          <p:nvPr/>
        </p:nvSpPr>
        <p:spPr>
          <a:xfrm>
            <a:off x="7060773" y="3189801"/>
            <a:ext cx="1703005" cy="4571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afrundede hjørner 40">
            <a:extLst>
              <a:ext uri="{FF2B5EF4-FFF2-40B4-BE49-F238E27FC236}">
                <a16:creationId xmlns:a16="http://schemas.microsoft.com/office/drawing/2014/main" id="{38A76D32-5ECD-46E6-B0E5-58588EE552D6}"/>
              </a:ext>
            </a:extLst>
          </p:cNvPr>
          <p:cNvSpPr/>
          <p:nvPr/>
        </p:nvSpPr>
        <p:spPr>
          <a:xfrm>
            <a:off x="7130779" y="3235520"/>
            <a:ext cx="45719" cy="8983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ektangel: afrundede hjørner 41">
            <a:extLst>
              <a:ext uri="{FF2B5EF4-FFF2-40B4-BE49-F238E27FC236}">
                <a16:creationId xmlns:a16="http://schemas.microsoft.com/office/drawing/2014/main" id="{ECD62F33-89F7-4B8E-96B0-D4E166912C82}"/>
              </a:ext>
            </a:extLst>
          </p:cNvPr>
          <p:cNvSpPr/>
          <p:nvPr/>
        </p:nvSpPr>
        <p:spPr>
          <a:xfrm>
            <a:off x="8629554" y="3235520"/>
            <a:ext cx="45719" cy="8983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2A3116F9-4A94-4804-8CDE-CC234DBE0D07}"/>
              </a:ext>
            </a:extLst>
          </p:cNvPr>
          <p:cNvSpPr/>
          <p:nvPr/>
        </p:nvSpPr>
        <p:spPr>
          <a:xfrm rot="5400000">
            <a:off x="7414989" y="3030308"/>
            <a:ext cx="954782" cy="39064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4" name="Lige forbindelse 43">
            <a:extLst>
              <a:ext uri="{FF2B5EF4-FFF2-40B4-BE49-F238E27FC236}">
                <a16:creationId xmlns:a16="http://schemas.microsoft.com/office/drawing/2014/main" id="{00BEBA0A-8C13-4EFD-ACE5-B243F8998D0C}"/>
              </a:ext>
            </a:extLst>
          </p:cNvPr>
          <p:cNvCxnSpPr>
            <a:cxnSpLocks/>
          </p:cNvCxnSpPr>
          <p:nvPr/>
        </p:nvCxnSpPr>
        <p:spPr>
          <a:xfrm flipH="1">
            <a:off x="7889339" y="2557836"/>
            <a:ext cx="2219" cy="17149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9C153127-4063-45A8-968E-1E583DE0E3F8}"/>
              </a:ext>
            </a:extLst>
          </p:cNvPr>
          <p:cNvSpPr/>
          <p:nvPr/>
        </p:nvSpPr>
        <p:spPr>
          <a:xfrm>
            <a:off x="7707702" y="2105387"/>
            <a:ext cx="339553" cy="51351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6" name="Billede 45">
            <a:extLst>
              <a:ext uri="{FF2B5EF4-FFF2-40B4-BE49-F238E27FC236}">
                <a16:creationId xmlns:a16="http://schemas.microsoft.com/office/drawing/2014/main" id="{BADBE62F-0CD5-4E16-B7EC-9A36B3D29DC8}"/>
              </a:ext>
            </a:extLst>
          </p:cNvPr>
          <p:cNvPicPr>
            <a:picLocks noChangeAspect="1"/>
          </p:cNvPicPr>
          <p:nvPr/>
        </p:nvPicPr>
        <p:blipFill rotWithShape="1">
          <a:blip r:embed="rId2">
            <a:duotone>
              <a:prstClr val="black"/>
              <a:schemeClr val="accent6">
                <a:tint val="45000"/>
                <a:satMod val="400000"/>
              </a:schemeClr>
            </a:duotone>
          </a:blip>
          <a:srcRect l="1" r="487" b="82404"/>
          <a:stretch/>
        </p:blipFill>
        <p:spPr>
          <a:xfrm>
            <a:off x="7697057" y="2102141"/>
            <a:ext cx="357943" cy="95474"/>
          </a:xfrm>
          <a:prstGeom prst="rect">
            <a:avLst/>
          </a:prstGeom>
        </p:spPr>
      </p:pic>
      <p:cxnSp>
        <p:nvCxnSpPr>
          <p:cNvPr id="47" name="Lige forbindelse 46">
            <a:extLst>
              <a:ext uri="{FF2B5EF4-FFF2-40B4-BE49-F238E27FC236}">
                <a16:creationId xmlns:a16="http://schemas.microsoft.com/office/drawing/2014/main" id="{AAC5808C-50BB-4D91-84BF-FD7F3D297D10}"/>
              </a:ext>
            </a:extLst>
          </p:cNvPr>
          <p:cNvCxnSpPr>
            <a:cxnSpLocks/>
          </p:cNvCxnSpPr>
          <p:nvPr/>
        </p:nvCxnSpPr>
        <p:spPr>
          <a:xfrm flipH="1">
            <a:off x="7531190" y="2812296"/>
            <a:ext cx="165866" cy="383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ge forbindelse 47">
            <a:extLst>
              <a:ext uri="{FF2B5EF4-FFF2-40B4-BE49-F238E27FC236}">
                <a16:creationId xmlns:a16="http://schemas.microsoft.com/office/drawing/2014/main" id="{FFE56C08-4A9D-45E9-B2B0-65F0FCE1554E}"/>
              </a:ext>
            </a:extLst>
          </p:cNvPr>
          <p:cNvCxnSpPr>
            <a:cxnSpLocks/>
          </p:cNvCxnSpPr>
          <p:nvPr/>
        </p:nvCxnSpPr>
        <p:spPr>
          <a:xfrm flipH="1">
            <a:off x="7535364" y="3116078"/>
            <a:ext cx="78759" cy="80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Lige forbindelse 48">
            <a:extLst>
              <a:ext uri="{FF2B5EF4-FFF2-40B4-BE49-F238E27FC236}">
                <a16:creationId xmlns:a16="http://schemas.microsoft.com/office/drawing/2014/main" id="{61D9E0AA-45D3-4D4C-B9BA-5242A740F0A0}"/>
              </a:ext>
            </a:extLst>
          </p:cNvPr>
          <p:cNvCxnSpPr>
            <a:cxnSpLocks/>
          </p:cNvCxnSpPr>
          <p:nvPr/>
        </p:nvCxnSpPr>
        <p:spPr>
          <a:xfrm>
            <a:off x="8087704" y="2811868"/>
            <a:ext cx="140957" cy="377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7AC56C52-3E88-40C0-9270-3CB9F11FE31B}"/>
              </a:ext>
            </a:extLst>
          </p:cNvPr>
          <p:cNvCxnSpPr>
            <a:cxnSpLocks/>
          </p:cNvCxnSpPr>
          <p:nvPr/>
        </p:nvCxnSpPr>
        <p:spPr>
          <a:xfrm flipH="1" flipV="1">
            <a:off x="8134681" y="3127900"/>
            <a:ext cx="82934" cy="38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Lige forbindelse 50">
            <a:extLst>
              <a:ext uri="{FF2B5EF4-FFF2-40B4-BE49-F238E27FC236}">
                <a16:creationId xmlns:a16="http://schemas.microsoft.com/office/drawing/2014/main" id="{64C9A3D1-999B-4065-876A-B25F3B4E2454}"/>
              </a:ext>
            </a:extLst>
          </p:cNvPr>
          <p:cNvCxnSpPr>
            <a:cxnSpLocks/>
          </p:cNvCxnSpPr>
          <p:nvPr/>
        </p:nvCxnSpPr>
        <p:spPr>
          <a:xfrm flipH="1" flipV="1">
            <a:off x="7608551" y="3608076"/>
            <a:ext cx="109798" cy="100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Lige forbindelse 51">
            <a:extLst>
              <a:ext uri="{FF2B5EF4-FFF2-40B4-BE49-F238E27FC236}">
                <a16:creationId xmlns:a16="http://schemas.microsoft.com/office/drawing/2014/main" id="{60F588B4-BAE5-4CAA-A017-9B313D4D591E}"/>
              </a:ext>
            </a:extLst>
          </p:cNvPr>
          <p:cNvCxnSpPr>
            <a:cxnSpLocks/>
          </p:cNvCxnSpPr>
          <p:nvPr/>
        </p:nvCxnSpPr>
        <p:spPr>
          <a:xfrm flipV="1">
            <a:off x="7598540" y="3608076"/>
            <a:ext cx="0" cy="554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Lige forbindelse 52">
            <a:extLst>
              <a:ext uri="{FF2B5EF4-FFF2-40B4-BE49-F238E27FC236}">
                <a16:creationId xmlns:a16="http://schemas.microsoft.com/office/drawing/2014/main" id="{A5ADF96F-89BA-4C69-AA65-C087845CF5CF}"/>
              </a:ext>
            </a:extLst>
          </p:cNvPr>
          <p:cNvCxnSpPr>
            <a:cxnSpLocks/>
          </p:cNvCxnSpPr>
          <p:nvPr/>
        </p:nvCxnSpPr>
        <p:spPr>
          <a:xfrm flipV="1">
            <a:off x="7954220" y="3722251"/>
            <a:ext cx="0" cy="440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Lige forbindelse 62">
            <a:extLst>
              <a:ext uri="{FF2B5EF4-FFF2-40B4-BE49-F238E27FC236}">
                <a16:creationId xmlns:a16="http://schemas.microsoft.com/office/drawing/2014/main" id="{BE71D7B2-2D30-45F3-8ABA-784A3AFA623C}"/>
              </a:ext>
            </a:extLst>
          </p:cNvPr>
          <p:cNvCxnSpPr>
            <a:cxnSpLocks/>
          </p:cNvCxnSpPr>
          <p:nvPr/>
        </p:nvCxnSpPr>
        <p:spPr>
          <a:xfrm flipV="1">
            <a:off x="8493473" y="977591"/>
            <a:ext cx="538519" cy="1433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Lige forbindelse 63">
            <a:extLst>
              <a:ext uri="{FF2B5EF4-FFF2-40B4-BE49-F238E27FC236}">
                <a16:creationId xmlns:a16="http://schemas.microsoft.com/office/drawing/2014/main" id="{B92B68A9-53FD-4070-91DE-25D5AD11FA39}"/>
              </a:ext>
            </a:extLst>
          </p:cNvPr>
          <p:cNvCxnSpPr>
            <a:cxnSpLocks/>
          </p:cNvCxnSpPr>
          <p:nvPr/>
        </p:nvCxnSpPr>
        <p:spPr>
          <a:xfrm flipV="1">
            <a:off x="8493473" y="3165705"/>
            <a:ext cx="530774" cy="4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Pil: højre 89">
            <a:extLst>
              <a:ext uri="{FF2B5EF4-FFF2-40B4-BE49-F238E27FC236}">
                <a16:creationId xmlns:a16="http://schemas.microsoft.com/office/drawing/2014/main" id="{41B52A05-F9A6-4894-ACF8-A16EE4AA450D}"/>
              </a:ext>
            </a:extLst>
          </p:cNvPr>
          <p:cNvSpPr/>
          <p:nvPr/>
        </p:nvSpPr>
        <p:spPr>
          <a:xfrm>
            <a:off x="1346349" y="4650401"/>
            <a:ext cx="324069" cy="98103"/>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2" name="Pil: højre 91">
            <a:extLst>
              <a:ext uri="{FF2B5EF4-FFF2-40B4-BE49-F238E27FC236}">
                <a16:creationId xmlns:a16="http://schemas.microsoft.com/office/drawing/2014/main" id="{DF64DA82-6AC1-4496-9C53-95495D913579}"/>
              </a:ext>
            </a:extLst>
          </p:cNvPr>
          <p:cNvSpPr/>
          <p:nvPr/>
        </p:nvSpPr>
        <p:spPr>
          <a:xfrm>
            <a:off x="7559224" y="4704777"/>
            <a:ext cx="2617364" cy="9547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05" name="Lige forbindelse 104">
            <a:extLst>
              <a:ext uri="{FF2B5EF4-FFF2-40B4-BE49-F238E27FC236}">
                <a16:creationId xmlns:a16="http://schemas.microsoft.com/office/drawing/2014/main" id="{896A164A-381F-4941-908F-DB34647CEBB0}"/>
              </a:ext>
            </a:extLst>
          </p:cNvPr>
          <p:cNvCxnSpPr/>
          <p:nvPr/>
        </p:nvCxnSpPr>
        <p:spPr>
          <a:xfrm>
            <a:off x="5948218" y="390226"/>
            <a:ext cx="0" cy="6031684"/>
          </a:xfrm>
          <a:prstGeom prst="line">
            <a:avLst/>
          </a:prstGeom>
          <a:ln w="12700"/>
        </p:spPr>
        <p:style>
          <a:lnRef idx="1">
            <a:schemeClr val="dk1"/>
          </a:lnRef>
          <a:fillRef idx="0">
            <a:schemeClr val="dk1"/>
          </a:fillRef>
          <a:effectRef idx="0">
            <a:schemeClr val="dk1"/>
          </a:effectRef>
          <a:fontRef idx="minor">
            <a:schemeClr val="tx1"/>
          </a:fontRef>
        </p:style>
      </p:cxnSp>
      <p:sp>
        <p:nvSpPr>
          <p:cNvPr id="2" name="Tekstfelt 1">
            <a:extLst>
              <a:ext uri="{FF2B5EF4-FFF2-40B4-BE49-F238E27FC236}">
                <a16:creationId xmlns:a16="http://schemas.microsoft.com/office/drawing/2014/main" id="{9E5D48A5-07D9-4B6F-8721-95652BAF725B}"/>
              </a:ext>
            </a:extLst>
          </p:cNvPr>
          <p:cNvSpPr txBox="1"/>
          <p:nvPr/>
        </p:nvSpPr>
        <p:spPr>
          <a:xfrm>
            <a:off x="486447" y="5098471"/>
            <a:ext cx="4898098" cy="1323439"/>
          </a:xfrm>
          <a:prstGeom prst="rect">
            <a:avLst/>
          </a:prstGeom>
          <a:solidFill>
            <a:schemeClr val="bg2"/>
          </a:solidFill>
        </p:spPr>
        <p:txBody>
          <a:bodyPr wrap="square" rtlCol="0">
            <a:spAutoFit/>
          </a:bodyPr>
          <a:lstStyle/>
          <a:p>
            <a:r>
              <a:rPr lang="da-DK" sz="1600" dirty="0"/>
              <a:t>Læge Anders Andersen er heldig og ved, at han gennem sit lægepraksissystem kan indberette bivirkningen. Dette letter hans arbejde ved indberetningen, da han kan få overført en masse information vedrørende Kirsten og hendes sygdomshistorie direkte til indberetningen. </a:t>
            </a:r>
          </a:p>
        </p:txBody>
      </p:sp>
      <p:sp>
        <p:nvSpPr>
          <p:cNvPr id="3" name="Tekstfelt 2">
            <a:extLst>
              <a:ext uri="{FF2B5EF4-FFF2-40B4-BE49-F238E27FC236}">
                <a16:creationId xmlns:a16="http://schemas.microsoft.com/office/drawing/2014/main" id="{BF5C71BB-9984-48BC-8577-D7D719A8EEBC}"/>
              </a:ext>
            </a:extLst>
          </p:cNvPr>
          <p:cNvSpPr txBox="1"/>
          <p:nvPr/>
        </p:nvSpPr>
        <p:spPr>
          <a:xfrm>
            <a:off x="6653761" y="5066297"/>
            <a:ext cx="5194434" cy="1354217"/>
          </a:xfrm>
          <a:prstGeom prst="rect">
            <a:avLst/>
          </a:prstGeom>
          <a:solidFill>
            <a:schemeClr val="bg2"/>
          </a:solidFill>
        </p:spPr>
        <p:txBody>
          <a:bodyPr wrap="square" rtlCol="0">
            <a:spAutoFit/>
          </a:bodyPr>
          <a:lstStyle/>
          <a:p>
            <a:r>
              <a:rPr lang="da-DK" sz="1600" dirty="0"/>
              <a:t>Havde Læge Anders Andersen ikke haft mulighed for at indberette gennem sit lægepraksissystem, skulle han indberette via. Lægemiddelstyrelsens e-blanket på </a:t>
            </a:r>
            <a:r>
              <a:rPr lang="da-DK" sz="1600" dirty="0">
                <a:hlinkClick r:id="rId5"/>
              </a:rPr>
              <a:t>www.meldenbivirkning.dk</a:t>
            </a:r>
            <a:r>
              <a:rPr lang="da-DK" sz="1600" dirty="0"/>
              <a:t>. </a:t>
            </a:r>
          </a:p>
          <a:p>
            <a:endParaRPr lang="da-DK" dirty="0"/>
          </a:p>
        </p:txBody>
      </p:sp>
      <p:sp>
        <p:nvSpPr>
          <p:cNvPr id="54" name="Tekstfelt 53">
            <a:extLst>
              <a:ext uri="{FF2B5EF4-FFF2-40B4-BE49-F238E27FC236}">
                <a16:creationId xmlns:a16="http://schemas.microsoft.com/office/drawing/2014/main" id="{D2C3A83F-FB11-4D84-997A-4C40E54570AD}"/>
              </a:ext>
            </a:extLst>
          </p:cNvPr>
          <p:cNvSpPr txBox="1"/>
          <p:nvPr/>
        </p:nvSpPr>
        <p:spPr>
          <a:xfrm>
            <a:off x="7460584" y="2567653"/>
            <a:ext cx="1040670" cy="253916"/>
          </a:xfrm>
          <a:prstGeom prst="rect">
            <a:avLst/>
          </a:prstGeom>
          <a:noFill/>
        </p:spPr>
        <p:txBody>
          <a:bodyPr wrap="none" rtlCol="0">
            <a:spAutoFit/>
          </a:bodyPr>
          <a:lstStyle/>
          <a:p>
            <a:r>
              <a:rPr lang="da-DK" sz="1000" b="1" dirty="0"/>
              <a:t>INDBERETNING</a:t>
            </a:r>
          </a:p>
        </p:txBody>
      </p:sp>
      <p:sp>
        <p:nvSpPr>
          <p:cNvPr id="58" name="Titel 1">
            <a:extLst>
              <a:ext uri="{FF2B5EF4-FFF2-40B4-BE49-F238E27FC236}">
                <a16:creationId xmlns:a16="http://schemas.microsoft.com/office/drawing/2014/main" id="{B7D1F8C1-79DC-4609-A762-5EC35F624AF7}"/>
              </a:ext>
            </a:extLst>
          </p:cNvPr>
          <p:cNvSpPr>
            <a:spLocks noGrp="1"/>
          </p:cNvSpPr>
          <p:nvPr>
            <p:ph type="title"/>
          </p:nvPr>
        </p:nvSpPr>
        <p:spPr>
          <a:xfrm>
            <a:off x="126745" y="309485"/>
            <a:ext cx="10515600" cy="1325563"/>
          </a:xfrm>
        </p:spPr>
        <p:txBody>
          <a:bodyPr/>
          <a:lstStyle/>
          <a:p>
            <a:r>
              <a:rPr lang="da-DK" dirty="0"/>
              <a:t>Indberetning</a:t>
            </a:r>
          </a:p>
        </p:txBody>
      </p:sp>
      <p:pic>
        <p:nvPicPr>
          <p:cNvPr id="20" name="Grafik 19" descr="Stopur">
            <a:extLst>
              <a:ext uri="{FF2B5EF4-FFF2-40B4-BE49-F238E27FC236}">
                <a16:creationId xmlns:a16="http://schemas.microsoft.com/office/drawing/2014/main" id="{5A8EEE55-92D2-4F87-86D8-1DD322E67A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3217" y="4151897"/>
            <a:ext cx="914400" cy="914400"/>
          </a:xfrm>
          <a:prstGeom prst="rect">
            <a:avLst/>
          </a:prstGeom>
        </p:spPr>
      </p:pic>
      <p:pic>
        <p:nvPicPr>
          <p:cNvPr id="36" name="Grafik 35" descr="Åben mappe">
            <a:extLst>
              <a:ext uri="{FF2B5EF4-FFF2-40B4-BE49-F238E27FC236}">
                <a16:creationId xmlns:a16="http://schemas.microsoft.com/office/drawing/2014/main" id="{FCE0A35A-D89D-49F5-A700-972BEADECC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3809" y="1717605"/>
            <a:ext cx="632310" cy="632310"/>
          </a:xfrm>
          <a:prstGeom prst="rect">
            <a:avLst/>
          </a:prstGeom>
        </p:spPr>
      </p:pic>
      <p:pic>
        <p:nvPicPr>
          <p:cNvPr id="62" name="Grafik 61" descr="Stopur">
            <a:extLst>
              <a:ext uri="{FF2B5EF4-FFF2-40B4-BE49-F238E27FC236}">
                <a16:creationId xmlns:a16="http://schemas.microsoft.com/office/drawing/2014/main" id="{482E3117-B775-4502-821A-E21694FF65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7201" y="4225352"/>
            <a:ext cx="914400" cy="914400"/>
          </a:xfrm>
          <a:prstGeom prst="rect">
            <a:avLst/>
          </a:prstGeom>
        </p:spPr>
      </p:pic>
    </p:spTree>
    <p:extLst>
      <p:ext uri="{BB962C8B-B14F-4D97-AF65-F5344CB8AC3E}">
        <p14:creationId xmlns:p14="http://schemas.microsoft.com/office/powerpoint/2010/main" val="25350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ppt_x"/>
                                          </p:val>
                                        </p:tav>
                                        <p:tav tm="100000">
                                          <p:val>
                                            <p:strVal val="#ppt_x"/>
                                          </p:val>
                                        </p:tav>
                                      </p:tavLst>
                                    </p:anim>
                                    <p:anim calcmode="lin" valueType="num">
                                      <p:cBhvr additive="base">
                                        <p:cTn id="60" dur="500" fill="hold"/>
                                        <p:tgtEl>
                                          <p:spTgt spid="5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ppt_x"/>
                                          </p:val>
                                        </p:tav>
                                        <p:tav tm="100000">
                                          <p:val>
                                            <p:strVal val="#ppt_x"/>
                                          </p:val>
                                        </p:tav>
                                      </p:tavLst>
                                    </p:anim>
                                    <p:anim calcmode="lin" valueType="num">
                                      <p:cBhvr additive="base">
                                        <p:cTn id="64" dur="500" fill="hold"/>
                                        <p:tgtEl>
                                          <p:spTgt spid="5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ppt_x"/>
                                          </p:val>
                                        </p:tav>
                                        <p:tav tm="100000">
                                          <p:val>
                                            <p:strVal val="#ppt_x"/>
                                          </p:val>
                                        </p:tav>
                                      </p:tavLst>
                                    </p:anim>
                                    <p:anim calcmode="lin" valueType="num">
                                      <p:cBhvr additive="base">
                                        <p:cTn id="72" dur="500" fill="hold"/>
                                        <p:tgtEl>
                                          <p:spTgt spid="6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additive="base">
                                        <p:cTn id="75" dur="500" fill="hold"/>
                                        <p:tgtEl>
                                          <p:spTgt spid="64"/>
                                        </p:tgtEl>
                                        <p:attrNameLst>
                                          <p:attrName>ppt_x</p:attrName>
                                        </p:attrNameLst>
                                      </p:cBhvr>
                                      <p:tavLst>
                                        <p:tav tm="0">
                                          <p:val>
                                            <p:strVal val="#ppt_x"/>
                                          </p:val>
                                        </p:tav>
                                        <p:tav tm="100000">
                                          <p:val>
                                            <p:strVal val="#ppt_x"/>
                                          </p:val>
                                        </p:tav>
                                      </p:tavLst>
                                    </p:anim>
                                    <p:anim calcmode="lin" valueType="num">
                                      <p:cBhvr additive="base">
                                        <p:cTn id="76" dur="500" fill="hold"/>
                                        <p:tgtEl>
                                          <p:spTgt spid="6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anim calcmode="lin" valueType="num">
                                      <p:cBhvr additive="base">
                                        <p:cTn id="79" dur="500" fill="hold"/>
                                        <p:tgtEl>
                                          <p:spTgt spid="92"/>
                                        </p:tgtEl>
                                        <p:attrNameLst>
                                          <p:attrName>ppt_x</p:attrName>
                                        </p:attrNameLst>
                                      </p:cBhvr>
                                      <p:tavLst>
                                        <p:tav tm="0">
                                          <p:val>
                                            <p:strVal val="#ppt_x"/>
                                          </p:val>
                                        </p:tav>
                                        <p:tav tm="100000">
                                          <p:val>
                                            <p:strVal val="#ppt_x"/>
                                          </p:val>
                                        </p:tav>
                                      </p:tavLst>
                                    </p:anim>
                                    <p:anim calcmode="lin" valueType="num">
                                      <p:cBhvr additive="base">
                                        <p:cTn id="80" dur="500" fill="hold"/>
                                        <p:tgtEl>
                                          <p:spTgt spid="9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fill="hold"/>
                                        <p:tgtEl>
                                          <p:spTgt spid="3"/>
                                        </p:tgtEl>
                                        <p:attrNameLst>
                                          <p:attrName>ppt_x</p:attrName>
                                        </p:attrNameLst>
                                      </p:cBhvr>
                                      <p:tavLst>
                                        <p:tav tm="0">
                                          <p:val>
                                            <p:strVal val="#ppt_x"/>
                                          </p:val>
                                        </p:tav>
                                        <p:tav tm="100000">
                                          <p:val>
                                            <p:strVal val="#ppt_x"/>
                                          </p:val>
                                        </p:tav>
                                      </p:tavLst>
                                    </p:anim>
                                    <p:anim calcmode="lin" valueType="num">
                                      <p:cBhvr additive="base">
                                        <p:cTn id="84" dur="500" fill="hold"/>
                                        <p:tgtEl>
                                          <p:spTgt spid="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500" fill="hold"/>
                                        <p:tgtEl>
                                          <p:spTgt spid="54"/>
                                        </p:tgtEl>
                                        <p:attrNameLst>
                                          <p:attrName>ppt_x</p:attrName>
                                        </p:attrNameLst>
                                      </p:cBhvr>
                                      <p:tavLst>
                                        <p:tav tm="0">
                                          <p:val>
                                            <p:strVal val="#ppt_x"/>
                                          </p:val>
                                        </p:tav>
                                        <p:tav tm="100000">
                                          <p:val>
                                            <p:strVal val="#ppt_x"/>
                                          </p:val>
                                        </p:tav>
                                      </p:tavLst>
                                    </p:anim>
                                    <p:anim calcmode="lin" valueType="num">
                                      <p:cBhvr additive="base">
                                        <p:cTn id="88" dur="500" fill="hold"/>
                                        <p:tgtEl>
                                          <p:spTgt spid="54"/>
                                        </p:tgtEl>
                                        <p:attrNameLst>
                                          <p:attrName>ppt_y</p:attrName>
                                        </p:attrNameLst>
                                      </p:cBhvr>
                                      <p:tavLst>
                                        <p:tav tm="0">
                                          <p:val>
                                            <p:strVal val="1+#ppt_h/2"/>
                                          </p:val>
                                        </p:tav>
                                        <p:tav tm="100000">
                                          <p:val>
                                            <p:strVal val="#ppt_y"/>
                                          </p:val>
                                        </p:tav>
                                      </p:tavLst>
                                    </p:anim>
                                  </p:childTnLst>
                                </p:cTn>
                              </p:par>
                              <p:par>
                                <p:cTn id="89" presetID="10" presetClass="entr" presetSubtype="0"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5" grpId="0" animBg="1"/>
      <p:bldP spid="92" grpId="0" animBg="1"/>
      <p:bldP spid="3" grpId="0" animBg="1"/>
      <p:bldP spid="5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mnpHDOmzELbJb3KJa65q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5v2YthPJ4GO34goZUVPH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IKvVqcx4X.8ynS2R2zzMz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m6uKSK8GcOuvwKj9TBFfD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7JIhPPzEqKTcPeaRfOHl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MkoEttphvn0hAQMyWqhb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N3NvwdAB_8.w3aLBZbQm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yKyKJEe1M0Pw4IT5unj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mnpHDOmzELbJb3KJa65q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yKyKJEe1M0Pw4IT5unjm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JFRaZoxz4Ilg.PO_w_LM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_6MXGHTA437B9_7ePyiG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8cYVCPAt4g8WwxE9SHG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sHouT27turw2kVeVTstQ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Y1COwuDhyXLxKtL1hNjm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ym3s6B7A50K21fZfZFJU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RJlziRG5qoQYXLXMItQ1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0ZjJLAJcKqsPBMdtHtHTQ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0ZjJLAJcKqsPBMdtHtHTQ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nJU1bYHOvLZX41HriAih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KQsNf3XezF7bURkG_nYY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fi30biWOiCShI6aN7Qjh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2719</TotalTime>
  <Words>4049</Words>
  <Application>Microsoft Office PowerPoint</Application>
  <PresentationFormat>Widescreen</PresentationFormat>
  <Paragraphs>501</Paragraphs>
  <Slides>42</Slides>
  <Notes>17</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1</vt:i4>
      </vt:variant>
      <vt:variant>
        <vt:lpstr>Slidetitler</vt:lpstr>
      </vt:variant>
      <vt:variant>
        <vt:i4>42</vt:i4>
      </vt:variant>
    </vt:vector>
  </HeadingPairs>
  <TitlesOfParts>
    <vt:vector size="51" baseType="lpstr">
      <vt:lpstr>MS PGothic</vt:lpstr>
      <vt:lpstr>Arial</vt:lpstr>
      <vt:lpstr>Calibri</vt:lpstr>
      <vt:lpstr>Calibri Light</vt:lpstr>
      <vt:lpstr>Times</vt:lpstr>
      <vt:lpstr>Verdana</vt:lpstr>
      <vt:lpstr>Wingdings</vt:lpstr>
      <vt:lpstr>Office-tema</vt:lpstr>
      <vt:lpstr>think-cell Slide</vt:lpstr>
      <vt:lpstr>Dette materiale er et generisk materiale omkring bivirkninger og processen omkring lægemiddelovervågning.   Materialet er udarbejdet for at sikre forståelse for, hvorfor kvalitet i bivirkningsindberetninger er vigtigt samt for at sikre så få tilbageløb som muligt mellem Lægemiddelstyrelsen og dig som indberetter.   Materialet kan anvendes i sin helhed eller der kan udvælges de dele, som er særlig vigtig for jeres processer omkring af bivirkningsindberetninger. Det anbefales at materialet anvendes i præsentationsvisning,  da der er tilføjet animationer som fremkommer når der klikkes i præsentationen. </vt:lpstr>
      <vt:lpstr>PowerPoint-præsentation</vt:lpstr>
      <vt:lpstr>Indledning</vt:lpstr>
      <vt:lpstr>Hvad bliver indberetningerne brugt til?</vt:lpstr>
      <vt:lpstr>Hvad er et signal?</vt:lpstr>
      <vt:lpstr>Skærpet indberetningspligt </vt:lpstr>
      <vt:lpstr>Erstatning for Lægemiddelskader </vt:lpstr>
      <vt:lpstr>PowerPoint-præsentation</vt:lpstr>
      <vt:lpstr>Eksempel på en bivirknings rejse igennem systemet og hvad der sker, hvis det bliver til et signal:</vt:lpstr>
      <vt:lpstr>Indberetning</vt:lpstr>
      <vt:lpstr>PowerPoint-præsentation</vt:lpstr>
      <vt:lpstr>Indberetning</vt:lpstr>
      <vt:lpstr>PowerPoint-præsentation</vt:lpstr>
      <vt:lpstr>PowerPoint-præsentation</vt:lpstr>
      <vt:lpstr>PowerPoint-præsentation</vt:lpstr>
      <vt:lpstr>Bivirkningsdata sendes til andre databaser</vt:lpstr>
      <vt:lpstr>PowerPoint-præsentation</vt:lpstr>
      <vt:lpstr>Signaldetektion</vt:lpstr>
      <vt:lpstr>Signaldetektion</vt:lpstr>
      <vt:lpstr>Signaldetektion</vt:lpstr>
      <vt:lpstr>Ved gennemgang af sagen kigges på følgende</vt:lpstr>
      <vt:lpstr>Vi benytter WHO-UMC kausalitetsvurderings score til vurdering af sagen</vt:lpstr>
      <vt:lpstr>PowerPoint-præsentation</vt:lpstr>
      <vt:lpstr>Kausalitetsvurdering ved sparsom information</vt:lpstr>
      <vt:lpstr>Kausalitetsvurdering med moderat mængde information</vt:lpstr>
      <vt:lpstr>Kausalitetsvurdering ved høj grad af information</vt:lpstr>
      <vt:lpstr>Signalassessors konklusion</vt:lpstr>
      <vt:lpstr>Signalvalidering</vt:lpstr>
      <vt:lpstr>Signalvalidering</vt:lpstr>
      <vt:lpstr>Bivirkningsindberetningen overvåges også i EU-regi  </vt:lpstr>
      <vt:lpstr>Hvad kan signalerne ende ud i, efter beslutning er truffet i den Europæiske Bivirkningskomité?</vt:lpstr>
      <vt:lpstr>Konklusion i Den Europæiske Bivirkningskomité  </vt:lpstr>
      <vt:lpstr>Hvad hvis bivirkningsindberetningerne ikke var blevet  til et signal?</vt:lpstr>
      <vt:lpstr>Eksemplel på safety issues og risikominimerende tiltag behandlet i Lægemiddelstyrelsen</vt:lpstr>
      <vt:lpstr>Hvad er et safety issue (andre lægemiddelrelaterede sikkerhedsproblematikker)?</vt:lpstr>
      <vt:lpstr>Safety issue, eksempel: Forveksling af Fungizone og Ambisome</vt:lpstr>
      <vt:lpstr>Safety issue, eksempel: Forveksling af Fungizone og Ambisome </vt:lpstr>
      <vt:lpstr>PowerPoint-præsentation</vt:lpstr>
      <vt:lpstr>Risikominimerende tiltag, eksempel: Tramadol og øget afhængighed</vt:lpstr>
      <vt:lpstr>Risikominimerende tiltag, eksempel: Tramadol og øget afhængighed</vt:lpstr>
      <vt:lpstr>Eksempler på handlinger på Safety issues</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Bivirkningens rejse igennem Lægemiddelstyrelsen</dc:title>
  <dc:creator>Cathrine Amalie Agger</dc:creator>
  <cp:lastModifiedBy>Cathrine Høyer Christensen</cp:lastModifiedBy>
  <cp:revision>335</cp:revision>
  <dcterms:created xsi:type="dcterms:W3CDTF">2020-03-05T13:04:48Z</dcterms:created>
  <dcterms:modified xsi:type="dcterms:W3CDTF">2021-01-08T10:11:11Z</dcterms:modified>
</cp:coreProperties>
</file>