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7" r:id="rId2"/>
    <p:sldId id="360" r:id="rId3"/>
    <p:sldId id="392" r:id="rId4"/>
    <p:sldId id="289" r:id="rId5"/>
    <p:sldId id="390" r:id="rId6"/>
    <p:sldId id="391" r:id="rId7"/>
    <p:sldId id="267" r:id="rId8"/>
    <p:sldId id="268" r:id="rId9"/>
    <p:sldId id="274" r:id="rId10"/>
    <p:sldId id="275" r:id="rId11"/>
    <p:sldId id="278" r:id="rId12"/>
    <p:sldId id="276" r:id="rId13"/>
    <p:sldId id="277" r:id="rId14"/>
    <p:sldId id="346" r:id="rId15"/>
  </p:sldIdLst>
  <p:sldSz cx="12195175" cy="6859588"/>
  <p:notesSz cx="6858000" cy="9144000"/>
  <p:defaultTextStyle>
    <a:defPPr>
      <a:defRPr lang="da-DK"/>
    </a:defPPr>
    <a:lvl1pPr marL="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>
          <p15:clr>
            <a:srgbClr val="A4A3A4"/>
          </p15:clr>
        </p15:guide>
        <p15:guide id="2" orient="horz" pos="1089">
          <p15:clr>
            <a:srgbClr val="A4A3A4"/>
          </p15:clr>
        </p15:guide>
        <p15:guide id="3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ja Erichsen" initials="TE" lastIdx="4" clrIdx="0">
    <p:extLst>
      <p:ext uri="{19B8F6BF-5375-455C-9EA6-DF929625EA0E}">
        <p15:presenceInfo xmlns:p15="http://schemas.microsoft.com/office/powerpoint/2012/main" userId="S-1-5-21-1561890833-3024751743-706528185-3391" providerId="AD"/>
      </p:ext>
    </p:extLst>
  </p:cmAuthor>
  <p:cmAuthor id="2" name="Cathrine Høyer Christensen" initials="CHC" lastIdx="13" clrIdx="1">
    <p:extLst>
      <p:ext uri="{19B8F6BF-5375-455C-9EA6-DF929625EA0E}">
        <p15:presenceInfo xmlns:p15="http://schemas.microsoft.com/office/powerpoint/2012/main" userId="S-1-5-21-1561890833-3024751743-706528185-7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3509" autoAdjust="0"/>
  </p:normalViewPr>
  <p:slideViewPr>
    <p:cSldViewPr snapToGrid="0" snapToObjects="1" showGuides="1">
      <p:cViewPr varScale="1">
        <p:scale>
          <a:sx n="92" d="100"/>
          <a:sy n="92" d="100"/>
        </p:scale>
        <p:origin x="1308" y="90"/>
      </p:cViewPr>
      <p:guideLst>
        <p:guide orient="horz" pos="777"/>
        <p:guide orient="horz" pos="1089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9311-24A2-4CE1-9083-6D82FD3EB119}" type="datetimeFigureOut">
              <a:rPr lang="da-DK" smtClean="0"/>
              <a:t>23-12-2020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B47E-3AB3-4411-B73B-6A119FFAD9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828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38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77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16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196C2-76F8-4934-9A44-7A7E1A787B1E}" type="slidenum">
              <a:rPr kumimoji="0" lang="en-US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43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21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6339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EB47E-3AB3-4411-B73B-6A119FFAD9E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27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8EB47E-3AB3-4411-B73B-6A119FFAD9E3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7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28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8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094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605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860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EB47E-3AB3-4411-B73B-6A119FFAD9E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15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BA83C-EC60-4AFD-8DFB-71B9786F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91639C7-D61B-4801-B86C-E1A5D1B9A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4DA4FD-F3DA-4BD2-982F-71876192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82262-E425-4678-91AF-A270B33A911B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4CC2C8-7C46-4E5E-841C-4B8AF0EF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F75033-F15E-4C60-B572-163365CD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25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B039B-9EAA-4253-834B-E227F411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7D0F33C-FE96-499C-B0B5-50992E55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657590-D748-4AA0-93F6-FD488A98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1BBA-9963-4F4D-B87E-338C0D057ABB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2467DF-584E-44E3-B707-4021A528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CDF06C9-D833-4648-97FA-3EB63C30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86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2D2355F-3A3B-412D-98B5-DD129D579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A7378CD-7EAF-427A-848F-F8F7BBF69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B08F824-D0C4-4D9C-B223-D540A7A1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3579-99C2-43D7-9747-B803DA0106F1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B12818-3DA2-4775-ADDD-534B4950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946EDD9-1E74-450F-A46C-E4F26EA5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282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1" y="288067"/>
            <a:ext cx="11520000" cy="1260292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7714F-18F3-4973-86B8-06001CE2FDA1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1" y="1584000"/>
            <a:ext cx="11520000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573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foto - mørk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B9E1-71E4-43AF-BF2D-5315D07F05DD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6155801" y="1584000"/>
            <a:ext cx="5687999" cy="4356000"/>
          </a:xfrm>
        </p:spPr>
        <p:txBody>
          <a:bodyPr/>
          <a:lstStyle>
            <a:lvl1pPr marL="0" marR="0" indent="0" algn="l" defTabSz="1088667" rtl="0" eaLnBrk="1" fontAlgn="auto" latinLnBrk="0" hangingPunct="1">
              <a:lnSpc>
                <a:spcPts val="2299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5940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dias,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20000" cy="126029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4FE1-B33B-4914-8F87-562C893766D5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20000" cy="4356000"/>
          </a:xfrm>
          <a:noFill/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5765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blå ver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5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blå ver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9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52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4" name="Billed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standard lys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844000"/>
            <a:ext cx="11520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93A51-F267-4CF3-84E9-556FF11B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C5BF4A-0F55-4F37-B988-0D5DE6158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64A81C7-19A4-428E-A340-33981F97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FD424-B036-4814-BFE5-354AC2109C43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4A6AFA-2073-4DC6-BEF3-735148E2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5732A0-2B8D-4D2D-A29A-458211CB8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50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lys blå m.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8000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2844000"/>
            <a:ext cx="11520000" cy="3096000"/>
          </a:xfrm>
          <a:noFill/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/>
              <a:t>Indsæt billede med knappen ”Indsæt billede” på fanen ”Hjem”, i gruppen ”LMST dias billeder”. Vælg et billede beskåret som titeldias-billede.</a:t>
            </a:r>
          </a:p>
        </p:txBody>
      </p:sp>
      <p:sp>
        <p:nvSpPr>
          <p:cNvPr id="8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3800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m. f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20000" cy="2520000"/>
          </a:xfrm>
          <a:solidFill>
            <a:schemeClr val="bg2"/>
          </a:solidFill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323999" y="1905219"/>
            <a:ext cx="11520000" cy="900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54" name="Pladsholder til tekst 53"/>
          <p:cNvSpPr>
            <a:spLocks noGrp="1"/>
          </p:cNvSpPr>
          <p:nvPr>
            <p:ph type="body" sz="quarter" idx="14"/>
          </p:nvPr>
        </p:nvSpPr>
        <p:spPr>
          <a:xfrm>
            <a:off x="324000" y="6444000"/>
            <a:ext cx="3292820" cy="148888"/>
          </a:xfrm>
        </p:spPr>
        <p:txBody>
          <a:bodyPr lIns="0" tIns="0" rIns="0" bIns="0"/>
          <a:lstStyle>
            <a:lvl1pPr marL="0" indent="0">
              <a:lnSpc>
                <a:spcPts val="1200"/>
              </a:lnSpc>
              <a:buNone/>
              <a:defRPr sz="1000" cap="all" baseline="0"/>
            </a:lvl1pPr>
            <a:lvl2pPr marL="266700" indent="0">
              <a:lnSpc>
                <a:spcPts val="1200"/>
              </a:lnSpc>
              <a:buNone/>
              <a:defRPr sz="1000" cap="all" baseline="0"/>
            </a:lvl2pPr>
            <a:lvl3pPr marL="542925" indent="0">
              <a:lnSpc>
                <a:spcPts val="1200"/>
              </a:lnSpc>
              <a:buNone/>
              <a:defRPr sz="1000" cap="all" baseline="0"/>
            </a:lvl3pPr>
            <a:lvl4pPr marL="809625" indent="0">
              <a:lnSpc>
                <a:spcPts val="1200"/>
              </a:lnSpc>
              <a:buNone/>
              <a:defRPr sz="1000" cap="all" baseline="0"/>
            </a:lvl4pPr>
            <a:lvl5pPr marL="1076325" indent="0">
              <a:lnSpc>
                <a:spcPts val="1200"/>
              </a:lnSpc>
              <a:buNone/>
              <a:defRPr sz="1000" cap="all" baseline="0"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pic>
        <p:nvPicPr>
          <p:cNvPr id="7" name="Pladsholder til 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36"/>
          <a:stretch>
            <a:fillRect/>
          </a:stretch>
        </p:blipFill>
        <p:spPr>
          <a:xfrm>
            <a:off x="323850" y="2844000"/>
            <a:ext cx="11520000" cy="30960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91831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-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20000" cy="126029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0C8A-C94A-4E99-83BF-9173ACA5BF30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20000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0062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,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150" y="288067"/>
            <a:ext cx="11520000" cy="126029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659E-049F-4418-A6C1-047697EF24F3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6156150" y="1584000"/>
            <a:ext cx="5688000" cy="43560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5"/>
          </p:nvPr>
        </p:nvSpPr>
        <p:spPr>
          <a:xfrm>
            <a:off x="324150" y="1590349"/>
            <a:ext cx="5688000" cy="4356000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3990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s - lys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9772650" y="6066000"/>
            <a:ext cx="2181225" cy="706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88067"/>
            <a:ext cx="11520000" cy="12602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FB591B-5FFC-4125-B015-7508DDE443F4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4601DB-ADF3-44C2-834B-2346477CC3E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Picture 4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8652" y="6066000"/>
            <a:ext cx="1907945" cy="5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11520000" cy="43560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5499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g foto - mørk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A8B4-388E-45E4-9E3D-77F2A1D561B8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6155800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4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0012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mørk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AD90-CC95-4951-941C-50CFF347EB6E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2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156000" y="1584000"/>
            <a:ext cx="5688149" cy="4356000"/>
          </a:xfrm>
          <a:solidFill>
            <a:schemeClr val="bg2"/>
          </a:solidFill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620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5323-D4EE-4362-A448-1B2D2D879673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12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13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323850" y="1584000"/>
            <a:ext cx="5688149" cy="435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7070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 - lys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5123-2BD7-42F9-8744-B9FBA54E15C7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10"/>
          <p:cNvSpPr>
            <a:spLocks noGrp="1"/>
          </p:cNvSpPr>
          <p:nvPr>
            <p:ph type="pic" sz="quarter" idx="15" hasCustomPrompt="1"/>
          </p:nvPr>
        </p:nvSpPr>
        <p:spPr>
          <a:xfrm>
            <a:off x="323999" y="1584000"/>
            <a:ext cx="5687999" cy="4356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/>
              <a:t>Indsæt billede med knappen ”Indsæt billede” på fanen ”Hjem”, i gruppen ”LMST dias billeder”. Vælg et billede beskåret som indholdsdias-billede.</a:t>
            </a:r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3"/>
          </p:nvPr>
        </p:nvSpPr>
        <p:spPr>
          <a:xfrm>
            <a:off x="6156000" y="1584000"/>
            <a:ext cx="5688149" cy="435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28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dias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F7BA-A15B-4CC4-8D29-DEE2F8BFE5D3}" type="datetime2">
              <a:rPr lang="da-DK" smtClean="0"/>
              <a:t>23. december 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billede 51"/>
          <p:cNvSpPr>
            <a:spLocks noGrp="1"/>
          </p:cNvSpPr>
          <p:nvPr>
            <p:ph type="pic" sz="quarter" idx="13" hasCustomPrompt="1"/>
          </p:nvPr>
        </p:nvSpPr>
        <p:spPr>
          <a:xfrm>
            <a:off x="323999" y="288000"/>
            <a:ext cx="11520000" cy="5688000"/>
          </a:xfrm>
        </p:spPr>
        <p:txBody>
          <a:bodyPr/>
          <a:lstStyle>
            <a:lvl1pPr marL="0" marR="0" indent="0" algn="l" defTabSz="1088776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1049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da-DK" dirty="0"/>
              <a:t>Indsæt billede med knappen ”Indsæt billede” på fanen ”Hjem”, i gruppen ”LMST dias billeder”. Vælg et billede beskåret som pause/slutdias-billede.</a:t>
            </a:r>
          </a:p>
        </p:txBody>
      </p:sp>
    </p:spTree>
    <p:extLst>
      <p:ext uri="{BB962C8B-B14F-4D97-AF65-F5344CB8AC3E}">
        <p14:creationId xmlns:p14="http://schemas.microsoft.com/office/powerpoint/2010/main" val="421863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621C2-BD23-423C-9129-2C4A0056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E77822-8A8C-4570-BBB5-21E99CF90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3B5F54-0B1C-426A-BD06-D4460B55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C876-BED1-4981-B3EB-95C82798BC74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F8EAD8-18FB-4BEF-8DC0-51FFE1C4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50973B-FFB1-4796-A06A-8EDE9A78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1961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dias -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000" y="288000"/>
            <a:ext cx="11545200" cy="1260000"/>
          </a:xfrm>
          <a:solidFill>
            <a:schemeClr val="tx2"/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A9EC-3CEE-44B6-89B1-CAA085AA0749}" type="datetime2">
              <a:rPr lang="da-DK" smtClean="0"/>
              <a:t>23. december 2020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Årlig opfølgning på specialeplanen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52" name="Pladsholder til billede 51"/>
          <p:cNvSpPr>
            <a:spLocks noGrp="1"/>
          </p:cNvSpPr>
          <p:nvPr>
            <p:ph type="pic" sz="quarter" idx="13"/>
          </p:nvPr>
        </p:nvSpPr>
        <p:spPr>
          <a:xfrm>
            <a:off x="323850" y="1584000"/>
            <a:ext cx="11545888" cy="4356000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412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4F2A4-8DCD-412D-AA21-0151EA42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EA7D3B-516C-4563-9A93-F88A4446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251C645-A84C-4E5D-A66E-3031D2496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0EB701-5FF4-4DD4-80BC-84700F82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591A-7EFC-4C42-B2EC-12A8F08069F0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3AF7BC-DC56-4951-A6DF-53CE0B6F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62A304-02BC-4B4D-8589-D51F0C0D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86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98F0B-8648-4D75-8143-5B7E0839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C5FC250-EF5E-4CF9-B8BC-65BF3852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C7510F-6EB8-43A1-AF61-8B21CCB52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CDDDA73-C7B9-4FBE-B632-50B92627D3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AF02972-A4D9-449F-81EC-B4E6BE66C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22412BD-D0AA-448F-92AC-AD4983EF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1ADF-F9F6-4453-935D-CAD2369A6DC6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C06D7A3-A9FB-4A3E-960A-F652CB23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2E97AD7-1A8D-49C0-952A-76A18C69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6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85F38-BCEB-49BB-AE42-A21A9C2C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8817E5-6AC8-4E20-8748-2693CBC7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1727-45B5-4C1E-8914-7E5BD519065B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32F0A7-6F25-470E-A591-46BD9C5D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0AF12FE-1A36-406B-9781-5152164CD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4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BF601D5-030A-483D-BCC9-8BDC645E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21EC-30C7-4680-A44E-FC23BDD32A06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1726C83-0EF2-4732-A1E6-93D877AC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75871FD-B649-4031-9534-FF677A2A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66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D9574-3C19-4807-B0C5-990F311A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6EF17F-94A6-453E-9B71-AF32DDD4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3FFEDC-DDF4-4797-A58F-A77EFA8EC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C8AA35F-4E1D-458B-B110-17E08605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B1CC-BCA0-4C14-91C4-BA8B15843F84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F2E3AF-F6FA-456C-B671-E646A4D1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1365867-F7BF-4F09-9195-2A1104494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153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6A9F5-4A1C-41B3-85F6-D3DB268B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B1DFC0-A8BD-4124-9374-C5532BFF7B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E2F989C-6CBE-44D4-9A21-01CAF986B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F47DB8-600E-486A-954F-B8A8D5A3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0774-0692-45B7-85A4-2D7D58393805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0ADC74-2363-4844-B894-443428F4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Årlig opfølgning på specialeplanen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6F98E9-AF91-4058-A7FF-0E001ED5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71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4057D5FB-3884-4E80-9A40-0D227C3AEE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think-cell Slide" r:id="rId35" imgW="663" imgH="664" progId="TCLayout.ActiveDocument.1">
                  <p:embed/>
                </p:oleObj>
              </mc:Choice>
              <mc:Fallback>
                <p:oleObj name="think-cell Slide" r:id="rId35" imgW="663" imgH="66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4057D5FB-3884-4E80-9A40-0D227C3AEE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36CD9A85-0A30-481B-90A2-2B9333BAE1C8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91" cy="15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a-DK" sz="4401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8F4857-60B8-4BF3-9EEB-9F07726E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9" y="365210"/>
            <a:ext cx="10518338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083EFA-7169-448B-95FA-C78D7623A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687ACA-083C-4DCD-9898-DF35584A6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CBAC-FB14-4FF3-AD80-69CF5CFD37B9}" type="datetime2">
              <a:rPr lang="da-DK" smtClean="0"/>
              <a:t>23. december 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EB3439-0555-4F41-9317-29A9756CA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Årlig opfølgning på specialeplanen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4E0345-2E08-46E3-B3A0-B2C1DBDA5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CC79-D602-4F50-8ABD-50B10D1D752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1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649" r:id="rId15"/>
    <p:sldLayoutId id="2147483675" r:id="rId16"/>
    <p:sldLayoutId id="2147483672" r:id="rId17"/>
    <p:sldLayoutId id="2147483670" r:id="rId18"/>
    <p:sldLayoutId id="2147483671" r:id="rId19"/>
    <p:sldLayoutId id="2147483660" r:id="rId20"/>
    <p:sldLayoutId id="2147483668" r:id="rId21"/>
    <p:sldLayoutId id="2147483650" r:id="rId22"/>
    <p:sldLayoutId id="2147483658" r:id="rId23"/>
    <p:sldLayoutId id="2147483662" r:id="rId24"/>
    <p:sldLayoutId id="2147483661" r:id="rId25"/>
    <p:sldLayoutId id="2147483664" r:id="rId26"/>
    <p:sldLayoutId id="2147483659" r:id="rId27"/>
    <p:sldLayoutId id="2147483666" r:id="rId28"/>
    <p:sldLayoutId id="2147483663" r:id="rId29"/>
    <p:sldLayoutId id="2147483673" r:id="rId30"/>
  </p:sldLayoutIdLst>
  <p:hf hdr="0" ftr="0" dt="0"/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svg"/><Relationship Id="rId3" Type="http://schemas.openxmlformats.org/officeDocument/2006/relationships/image" Target="../media/image56.pn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png"/><Relationship Id="rId11" Type="http://schemas.openxmlformats.org/officeDocument/2006/relationships/image" Target="../media/image50.svg"/><Relationship Id="rId5" Type="http://schemas.openxmlformats.org/officeDocument/2006/relationships/image" Target="../media/image34.svg"/><Relationship Id="rId10" Type="http://schemas.openxmlformats.org/officeDocument/2006/relationships/image" Target="../media/image49.png"/><Relationship Id="rId4" Type="http://schemas.openxmlformats.org/officeDocument/2006/relationships/image" Target="../media/image33.png"/><Relationship Id="rId9" Type="http://schemas.openxmlformats.org/officeDocument/2006/relationships/image" Target="../media/image6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3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png"/><Relationship Id="rId5" Type="http://schemas.openxmlformats.org/officeDocument/2006/relationships/image" Target="../media/image69.sv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sv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03E983-B05C-42D2-9588-60E9D5BF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38" y="917339"/>
            <a:ext cx="9653954" cy="5024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>
                <a:latin typeface="+mj-lt"/>
              </a:rPr>
              <a:t>Dette materiale er et generisk materialet om COVID-19-vaccine e-blanketten for sundhedspersoner. </a:t>
            </a:r>
          </a:p>
          <a:p>
            <a:pPr marL="0" indent="0">
              <a:buNone/>
            </a:pPr>
            <a:r>
              <a:rPr lang="da-DK" sz="2400" dirty="0">
                <a:latin typeface="+mj-lt"/>
              </a:rPr>
              <a:t>Materialet er udarbejdet for at rette særlig opmærksomhed på udvalgte elementer i indberetningsblanketten for at sikre højere datakvalitet (fyldestgørende) og færre tilbageløb mellem Lægemiddelstyrelsen og dig som indberetter. </a:t>
            </a:r>
          </a:p>
          <a:p>
            <a:pPr marL="0" indent="0">
              <a:buNone/>
            </a:pPr>
            <a:r>
              <a:rPr lang="da-DK" sz="2400" dirty="0">
                <a:latin typeface="+mj-lt"/>
              </a:rPr>
              <a:t>Alle elementer i indberetningsblanketten er vigtige, men de elementer der sættes fokus på i nærværende materialet er udvalgt på baggrund af konkrete erfaringer fra den daglige sagsbehandling af indkomne bivirkningsindberetninger, hvor vi ser særligt mange tilbageløb.   </a:t>
            </a:r>
          </a:p>
          <a:p>
            <a:pPr marL="0" indent="0">
              <a:buNone/>
            </a:pPr>
            <a:r>
              <a:rPr lang="da-DK" sz="2400" dirty="0">
                <a:latin typeface="+mj-lt"/>
              </a:rPr>
              <a:t>Materialet kan anvendes i sin helhed eller der kan</a:t>
            </a:r>
            <a:br>
              <a:rPr lang="da-DK" sz="2400" dirty="0">
                <a:latin typeface="+mj-lt"/>
              </a:rPr>
            </a:br>
            <a:r>
              <a:rPr lang="da-DK" sz="2400" dirty="0">
                <a:latin typeface="+mj-lt"/>
              </a:rPr>
              <a:t>udvælges de dele, som er særlig vigtig for jeres processer omkring bivirkningsindberetninger. Det anbefales at materialet anvendes i præsentationsvisning, da der er tilføjet animationer som fremkommer når der klikkes i præsentationen.</a:t>
            </a:r>
          </a:p>
        </p:txBody>
      </p:sp>
    </p:spTree>
    <p:extLst>
      <p:ext uri="{BB962C8B-B14F-4D97-AF65-F5344CB8AC3E}">
        <p14:creationId xmlns:p14="http://schemas.microsoft.com/office/powerpoint/2010/main" val="3624032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ktangel 46">
            <a:extLst>
              <a:ext uri="{FF2B5EF4-FFF2-40B4-BE49-F238E27FC236}">
                <a16:creationId xmlns:a16="http://schemas.microsoft.com/office/drawing/2014/main" id="{1DF2A938-7FAE-4B3C-B0D9-4A923A9EC198}"/>
              </a:ext>
            </a:extLst>
          </p:cNvPr>
          <p:cNvSpPr/>
          <p:nvPr/>
        </p:nvSpPr>
        <p:spPr>
          <a:xfrm>
            <a:off x="6329438" y="3812830"/>
            <a:ext cx="4831773" cy="2069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7F29B51-5B46-4FB2-BBB2-BE635A45F6A8}"/>
              </a:ext>
            </a:extLst>
          </p:cNvPr>
          <p:cNvSpPr/>
          <p:nvPr/>
        </p:nvSpPr>
        <p:spPr>
          <a:xfrm>
            <a:off x="6329439" y="1572908"/>
            <a:ext cx="4831773" cy="19350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77984B-2324-4932-A56D-DFD55946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Navn og Batch nr. på den mistænkte vaccine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6039B72-CB62-4B8A-8E5A-D46A252179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1669"/>
          <a:stretch/>
        </p:blipFill>
        <p:spPr>
          <a:xfrm>
            <a:off x="649877" y="1689749"/>
            <a:ext cx="5125085" cy="20696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FF328CD-5F21-4224-AD41-248DB29B88CA}"/>
              </a:ext>
            </a:extLst>
          </p:cNvPr>
          <p:cNvSpPr/>
          <p:nvPr/>
        </p:nvSpPr>
        <p:spPr>
          <a:xfrm>
            <a:off x="704076" y="2580708"/>
            <a:ext cx="3670485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C9CB763-7ECC-4CC0-8B01-BCC2D0D2BB35}"/>
              </a:ext>
            </a:extLst>
          </p:cNvPr>
          <p:cNvSpPr txBox="1"/>
          <p:nvPr/>
        </p:nvSpPr>
        <p:spPr>
          <a:xfrm>
            <a:off x="4168103" y="2534542"/>
            <a:ext cx="1813317" cy="415498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Særligt vigtigt</a:t>
            </a:r>
          </a:p>
        </p:txBody>
      </p:sp>
      <p:pic>
        <p:nvPicPr>
          <p:cNvPr id="12" name="Grafik 11" descr="Database">
            <a:extLst>
              <a:ext uri="{FF2B5EF4-FFF2-40B4-BE49-F238E27FC236}">
                <a16:creationId xmlns:a16="http://schemas.microsoft.com/office/drawing/2014/main" id="{E1A4BAA1-67BB-4376-A501-86853A032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803" y="3863461"/>
            <a:ext cx="1447295" cy="1447295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520740D7-5C5F-48F0-97C4-ABB2C431754A}"/>
              </a:ext>
            </a:extLst>
          </p:cNvPr>
          <p:cNvSpPr txBox="1"/>
          <p:nvPr/>
        </p:nvSpPr>
        <p:spPr>
          <a:xfrm>
            <a:off x="6391611" y="5258318"/>
            <a:ext cx="1917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Det Danske Vaccine register (DDV)</a:t>
            </a:r>
          </a:p>
        </p:txBody>
      </p:sp>
      <p:pic>
        <p:nvPicPr>
          <p:cNvPr id="16" name="Grafik 15" descr="Overførsel">
            <a:extLst>
              <a:ext uri="{FF2B5EF4-FFF2-40B4-BE49-F238E27FC236}">
                <a16:creationId xmlns:a16="http://schemas.microsoft.com/office/drawing/2014/main" id="{6AE7C57A-E25D-4BD9-AB86-6A6A2DFBB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5605" y="4069408"/>
            <a:ext cx="914400" cy="914400"/>
          </a:xfrm>
          <a:prstGeom prst="rect">
            <a:avLst/>
          </a:prstGeom>
        </p:spPr>
      </p:pic>
      <p:pic>
        <p:nvPicPr>
          <p:cNvPr id="17" name="Grafik 16" descr="Database">
            <a:extLst>
              <a:ext uri="{FF2B5EF4-FFF2-40B4-BE49-F238E27FC236}">
                <a16:creationId xmlns:a16="http://schemas.microsoft.com/office/drawing/2014/main" id="{C04B8F99-7A71-48FD-9899-8B4859E829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40573" y="3863462"/>
            <a:ext cx="1447295" cy="1447295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62959D85-2F58-43FF-ACBF-CC5FB3214D4F}"/>
              </a:ext>
            </a:extLst>
          </p:cNvPr>
          <p:cNvSpPr txBox="1"/>
          <p:nvPr/>
        </p:nvSpPr>
        <p:spPr>
          <a:xfrm>
            <a:off x="8865559" y="5212542"/>
            <a:ext cx="2494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Lægemiddelstyrelsens bivirkningsdatabase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73ED79A-6204-4B27-8803-793BADC106B8}"/>
              </a:ext>
            </a:extLst>
          </p:cNvPr>
          <p:cNvSpPr txBox="1"/>
          <p:nvPr/>
        </p:nvSpPr>
        <p:spPr>
          <a:xfrm>
            <a:off x="6986650" y="1739481"/>
            <a:ext cx="34724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Batch relateret problematik </a:t>
            </a:r>
          </a:p>
        </p:txBody>
      </p:sp>
      <p:pic>
        <p:nvPicPr>
          <p:cNvPr id="19" name="Grafik 18" descr="Nål">
            <a:extLst>
              <a:ext uri="{FF2B5EF4-FFF2-40B4-BE49-F238E27FC236}">
                <a16:creationId xmlns:a16="http://schemas.microsoft.com/office/drawing/2014/main" id="{FA0A7AB4-9B4B-44B6-B3C0-6D1B4F00B3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50125" y="2241084"/>
            <a:ext cx="512700" cy="512700"/>
          </a:xfrm>
          <a:prstGeom prst="rect">
            <a:avLst/>
          </a:prstGeom>
        </p:spPr>
      </p:pic>
      <p:pic>
        <p:nvPicPr>
          <p:cNvPr id="22" name="Grafik 21" descr="Nål">
            <a:extLst>
              <a:ext uri="{FF2B5EF4-FFF2-40B4-BE49-F238E27FC236}">
                <a16:creationId xmlns:a16="http://schemas.microsoft.com/office/drawing/2014/main" id="{828F97EB-669C-463A-82DC-1208BDA45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89929" y="2241084"/>
            <a:ext cx="512700" cy="512700"/>
          </a:xfrm>
          <a:prstGeom prst="rect">
            <a:avLst/>
          </a:prstGeom>
        </p:spPr>
      </p:pic>
      <p:pic>
        <p:nvPicPr>
          <p:cNvPr id="23" name="Grafik 22" descr="Nål">
            <a:extLst>
              <a:ext uri="{FF2B5EF4-FFF2-40B4-BE49-F238E27FC236}">
                <a16:creationId xmlns:a16="http://schemas.microsoft.com/office/drawing/2014/main" id="{552E629C-C2E3-42C5-9612-4FA1D381EF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26377" y="2376737"/>
            <a:ext cx="512700" cy="512700"/>
          </a:xfrm>
          <a:prstGeom prst="rect">
            <a:avLst/>
          </a:prstGeom>
        </p:spPr>
      </p:pic>
      <p:pic>
        <p:nvPicPr>
          <p:cNvPr id="25" name="Grafik 24" descr="Nål">
            <a:extLst>
              <a:ext uri="{FF2B5EF4-FFF2-40B4-BE49-F238E27FC236}">
                <a16:creationId xmlns:a16="http://schemas.microsoft.com/office/drawing/2014/main" id="{675E6A90-0D28-4495-9B9F-CDC44F697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61999" y="2569576"/>
            <a:ext cx="512700" cy="512700"/>
          </a:xfrm>
          <a:prstGeom prst="rect">
            <a:avLst/>
          </a:prstGeom>
        </p:spPr>
      </p:pic>
      <p:pic>
        <p:nvPicPr>
          <p:cNvPr id="26" name="Grafik 25" descr="Nål">
            <a:extLst>
              <a:ext uri="{FF2B5EF4-FFF2-40B4-BE49-F238E27FC236}">
                <a16:creationId xmlns:a16="http://schemas.microsoft.com/office/drawing/2014/main" id="{89D57EEA-F176-47EB-8F2B-B9B7754740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10835" y="2681581"/>
            <a:ext cx="512700" cy="512700"/>
          </a:xfrm>
          <a:prstGeom prst="rect">
            <a:avLst/>
          </a:prstGeom>
        </p:spPr>
      </p:pic>
      <p:pic>
        <p:nvPicPr>
          <p:cNvPr id="28" name="Grafik 27" descr="Nål">
            <a:extLst>
              <a:ext uri="{FF2B5EF4-FFF2-40B4-BE49-F238E27FC236}">
                <a16:creationId xmlns:a16="http://schemas.microsoft.com/office/drawing/2014/main" id="{B0A0F79F-68CE-4C1D-B711-B5817F9A98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0300" y="2793586"/>
            <a:ext cx="512700" cy="512700"/>
          </a:xfrm>
          <a:prstGeom prst="rect">
            <a:avLst/>
          </a:prstGeom>
        </p:spPr>
      </p:pic>
      <p:pic>
        <p:nvPicPr>
          <p:cNvPr id="29" name="Grafik 28" descr="Nål">
            <a:extLst>
              <a:ext uri="{FF2B5EF4-FFF2-40B4-BE49-F238E27FC236}">
                <a16:creationId xmlns:a16="http://schemas.microsoft.com/office/drawing/2014/main" id="{3131E0DA-7298-44AA-A42A-C0ECC9D167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34235" y="2420560"/>
            <a:ext cx="512700" cy="512700"/>
          </a:xfrm>
          <a:prstGeom prst="rect">
            <a:avLst/>
          </a:prstGeom>
        </p:spPr>
      </p:pic>
      <p:pic>
        <p:nvPicPr>
          <p:cNvPr id="30" name="Grafik 29" descr="Nål">
            <a:extLst>
              <a:ext uri="{FF2B5EF4-FFF2-40B4-BE49-F238E27FC236}">
                <a16:creationId xmlns:a16="http://schemas.microsoft.com/office/drawing/2014/main" id="{7688A765-D504-4DA1-9B2F-4A0DECDE3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43706" y="2790812"/>
            <a:ext cx="512700" cy="512700"/>
          </a:xfrm>
          <a:prstGeom prst="rect">
            <a:avLst/>
          </a:prstGeom>
        </p:spPr>
      </p:pic>
      <p:pic>
        <p:nvPicPr>
          <p:cNvPr id="31" name="Grafik 30" descr="Nål">
            <a:extLst>
              <a:ext uri="{FF2B5EF4-FFF2-40B4-BE49-F238E27FC236}">
                <a16:creationId xmlns:a16="http://schemas.microsoft.com/office/drawing/2014/main" id="{621C99AC-85DF-431A-8432-F052BD1544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9395" y="2228870"/>
            <a:ext cx="512700" cy="512700"/>
          </a:xfrm>
          <a:prstGeom prst="rect">
            <a:avLst/>
          </a:prstGeom>
        </p:spPr>
      </p:pic>
      <p:pic>
        <p:nvPicPr>
          <p:cNvPr id="32" name="Grafik 31" descr="Nål">
            <a:extLst>
              <a:ext uri="{FF2B5EF4-FFF2-40B4-BE49-F238E27FC236}">
                <a16:creationId xmlns:a16="http://schemas.microsoft.com/office/drawing/2014/main" id="{AC434337-5EC9-4F0B-9AF7-41D88014C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29199" y="2228870"/>
            <a:ext cx="512700" cy="512700"/>
          </a:xfrm>
          <a:prstGeom prst="rect">
            <a:avLst/>
          </a:prstGeom>
        </p:spPr>
      </p:pic>
      <p:pic>
        <p:nvPicPr>
          <p:cNvPr id="33" name="Grafik 32" descr="Nål">
            <a:extLst>
              <a:ext uri="{FF2B5EF4-FFF2-40B4-BE49-F238E27FC236}">
                <a16:creationId xmlns:a16="http://schemas.microsoft.com/office/drawing/2014/main" id="{FBB4A83F-DBEB-42F8-923F-FF2C87185E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65647" y="2364523"/>
            <a:ext cx="512700" cy="512700"/>
          </a:xfrm>
          <a:prstGeom prst="rect">
            <a:avLst/>
          </a:prstGeom>
        </p:spPr>
      </p:pic>
      <p:pic>
        <p:nvPicPr>
          <p:cNvPr id="34" name="Grafik 33" descr="Nål">
            <a:extLst>
              <a:ext uri="{FF2B5EF4-FFF2-40B4-BE49-F238E27FC236}">
                <a16:creationId xmlns:a16="http://schemas.microsoft.com/office/drawing/2014/main" id="{97335BD3-3814-4277-96D9-01A856B55A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01269" y="2557362"/>
            <a:ext cx="512700" cy="512700"/>
          </a:xfrm>
          <a:prstGeom prst="rect">
            <a:avLst/>
          </a:prstGeom>
        </p:spPr>
      </p:pic>
      <p:pic>
        <p:nvPicPr>
          <p:cNvPr id="35" name="Grafik 34" descr="Nål">
            <a:extLst>
              <a:ext uri="{FF2B5EF4-FFF2-40B4-BE49-F238E27FC236}">
                <a16:creationId xmlns:a16="http://schemas.microsoft.com/office/drawing/2014/main" id="{0F1CAE83-2B82-43BD-86E9-DCB68BA88A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50105" y="2669367"/>
            <a:ext cx="512700" cy="512700"/>
          </a:xfrm>
          <a:prstGeom prst="rect">
            <a:avLst/>
          </a:prstGeom>
        </p:spPr>
      </p:pic>
      <p:pic>
        <p:nvPicPr>
          <p:cNvPr id="36" name="Grafik 35" descr="Nål">
            <a:extLst>
              <a:ext uri="{FF2B5EF4-FFF2-40B4-BE49-F238E27FC236}">
                <a16:creationId xmlns:a16="http://schemas.microsoft.com/office/drawing/2014/main" id="{DB599C85-675B-4905-A3D1-856056C0DB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69570" y="2781372"/>
            <a:ext cx="512700" cy="512700"/>
          </a:xfrm>
          <a:prstGeom prst="rect">
            <a:avLst/>
          </a:prstGeom>
        </p:spPr>
      </p:pic>
      <p:pic>
        <p:nvPicPr>
          <p:cNvPr id="37" name="Grafik 36" descr="Nål">
            <a:extLst>
              <a:ext uri="{FF2B5EF4-FFF2-40B4-BE49-F238E27FC236}">
                <a16:creationId xmlns:a16="http://schemas.microsoft.com/office/drawing/2014/main" id="{C97A8D60-DF7C-4523-A2CE-9C2196EAF8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3505" y="2408346"/>
            <a:ext cx="512700" cy="512700"/>
          </a:xfrm>
          <a:prstGeom prst="rect">
            <a:avLst/>
          </a:prstGeom>
        </p:spPr>
      </p:pic>
      <p:pic>
        <p:nvPicPr>
          <p:cNvPr id="38" name="Grafik 37" descr="Nål">
            <a:extLst>
              <a:ext uri="{FF2B5EF4-FFF2-40B4-BE49-F238E27FC236}">
                <a16:creationId xmlns:a16="http://schemas.microsoft.com/office/drawing/2014/main" id="{E9EC235C-6982-4547-BB56-D3E81F4D27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82976" y="2778598"/>
            <a:ext cx="512700" cy="512700"/>
          </a:xfrm>
          <a:prstGeom prst="rect">
            <a:avLst/>
          </a:prstGeom>
        </p:spPr>
      </p:pic>
      <p:pic>
        <p:nvPicPr>
          <p:cNvPr id="39" name="Grafik 38" descr="Nål">
            <a:extLst>
              <a:ext uri="{FF2B5EF4-FFF2-40B4-BE49-F238E27FC236}">
                <a16:creationId xmlns:a16="http://schemas.microsoft.com/office/drawing/2014/main" id="{B99FA70C-92A7-418B-A104-CB6CDDD4F1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95997" y="2283141"/>
            <a:ext cx="512700" cy="512700"/>
          </a:xfrm>
          <a:prstGeom prst="rect">
            <a:avLst/>
          </a:prstGeom>
        </p:spPr>
      </p:pic>
      <p:pic>
        <p:nvPicPr>
          <p:cNvPr id="40" name="Grafik 39" descr="Nål">
            <a:extLst>
              <a:ext uri="{FF2B5EF4-FFF2-40B4-BE49-F238E27FC236}">
                <a16:creationId xmlns:a16="http://schemas.microsoft.com/office/drawing/2014/main" id="{B8E15EF2-C8EE-4D0C-8410-9BA6A8B98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35801" y="2283141"/>
            <a:ext cx="512700" cy="512700"/>
          </a:xfrm>
          <a:prstGeom prst="rect">
            <a:avLst/>
          </a:prstGeom>
        </p:spPr>
      </p:pic>
      <p:pic>
        <p:nvPicPr>
          <p:cNvPr id="41" name="Grafik 40" descr="Nål">
            <a:extLst>
              <a:ext uri="{FF2B5EF4-FFF2-40B4-BE49-F238E27FC236}">
                <a16:creationId xmlns:a16="http://schemas.microsoft.com/office/drawing/2014/main" id="{82910DC3-29F9-4743-BA89-C0C54531D5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72249" y="2418794"/>
            <a:ext cx="512700" cy="512700"/>
          </a:xfrm>
          <a:prstGeom prst="rect">
            <a:avLst/>
          </a:prstGeom>
        </p:spPr>
      </p:pic>
      <p:pic>
        <p:nvPicPr>
          <p:cNvPr id="42" name="Grafik 41" descr="Nål">
            <a:extLst>
              <a:ext uri="{FF2B5EF4-FFF2-40B4-BE49-F238E27FC236}">
                <a16:creationId xmlns:a16="http://schemas.microsoft.com/office/drawing/2014/main" id="{A3410979-68C9-4E91-814F-785C89DBD8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07871" y="2611633"/>
            <a:ext cx="512700" cy="512700"/>
          </a:xfrm>
          <a:prstGeom prst="rect">
            <a:avLst/>
          </a:prstGeom>
        </p:spPr>
      </p:pic>
      <p:pic>
        <p:nvPicPr>
          <p:cNvPr id="43" name="Grafik 42" descr="Nål">
            <a:extLst>
              <a:ext uri="{FF2B5EF4-FFF2-40B4-BE49-F238E27FC236}">
                <a16:creationId xmlns:a16="http://schemas.microsoft.com/office/drawing/2014/main" id="{D75DA9B9-4CDC-4926-961B-06D5E349ED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56707" y="2723638"/>
            <a:ext cx="512700" cy="512700"/>
          </a:xfrm>
          <a:prstGeom prst="rect">
            <a:avLst/>
          </a:prstGeom>
        </p:spPr>
      </p:pic>
      <p:pic>
        <p:nvPicPr>
          <p:cNvPr id="44" name="Grafik 43" descr="Nål">
            <a:extLst>
              <a:ext uri="{FF2B5EF4-FFF2-40B4-BE49-F238E27FC236}">
                <a16:creationId xmlns:a16="http://schemas.microsoft.com/office/drawing/2014/main" id="{2D99BEC7-A331-4069-9D9B-4B7F95E272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76172" y="2835643"/>
            <a:ext cx="512700" cy="512700"/>
          </a:xfrm>
          <a:prstGeom prst="rect">
            <a:avLst/>
          </a:prstGeom>
        </p:spPr>
      </p:pic>
      <p:pic>
        <p:nvPicPr>
          <p:cNvPr id="45" name="Grafik 44" descr="Nål">
            <a:extLst>
              <a:ext uri="{FF2B5EF4-FFF2-40B4-BE49-F238E27FC236}">
                <a16:creationId xmlns:a16="http://schemas.microsoft.com/office/drawing/2014/main" id="{FBDBE253-CFC4-4A1A-9BF3-6728D33B0C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80107" y="2462617"/>
            <a:ext cx="512700" cy="512700"/>
          </a:xfrm>
          <a:prstGeom prst="rect">
            <a:avLst/>
          </a:prstGeom>
        </p:spPr>
      </p:pic>
      <p:pic>
        <p:nvPicPr>
          <p:cNvPr id="46" name="Grafik 45" descr="Nål">
            <a:extLst>
              <a:ext uri="{FF2B5EF4-FFF2-40B4-BE49-F238E27FC236}">
                <a16:creationId xmlns:a16="http://schemas.microsoft.com/office/drawing/2014/main" id="{7AE27BD2-3A02-43DE-993E-BE86E368D4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89578" y="2832869"/>
            <a:ext cx="512700" cy="512700"/>
          </a:xfrm>
          <a:prstGeom prst="rect">
            <a:avLst/>
          </a:prstGeom>
        </p:spPr>
      </p:pic>
      <p:sp>
        <p:nvSpPr>
          <p:cNvPr id="48" name="Rektangel 47">
            <a:extLst>
              <a:ext uri="{FF2B5EF4-FFF2-40B4-BE49-F238E27FC236}">
                <a16:creationId xmlns:a16="http://schemas.microsoft.com/office/drawing/2014/main" id="{6BE5A7CC-791F-45B8-B93C-3B73D753B763}"/>
              </a:ext>
            </a:extLst>
          </p:cNvPr>
          <p:cNvSpPr/>
          <p:nvPr/>
        </p:nvSpPr>
        <p:spPr>
          <a:xfrm>
            <a:off x="710267" y="1801784"/>
            <a:ext cx="4884043" cy="694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17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 animBg="1"/>
      <p:bldP spid="9" grpId="0" animBg="1"/>
      <p:bldP spid="10" grpId="0" animBg="1"/>
      <p:bldP spid="13" grpId="0"/>
      <p:bldP spid="18" grpId="0"/>
      <p:bldP spid="5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56AB6631-D672-49B9-8757-8C8A73C22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659" y="3917825"/>
            <a:ext cx="3645724" cy="18533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003077-4B3A-45DC-A810-E3E1153B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 om anden medicin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AF38706-F2DC-4D69-8720-10D05265061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1"/>
          <a:stretch/>
        </p:blipFill>
        <p:spPr>
          <a:xfrm>
            <a:off x="1594335" y="2431497"/>
            <a:ext cx="4008573" cy="3435007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72AA7285-8F01-42FB-94A1-EE9B17387384}"/>
              </a:ext>
            </a:extLst>
          </p:cNvPr>
          <p:cNvSpPr/>
          <p:nvPr/>
        </p:nvSpPr>
        <p:spPr>
          <a:xfrm>
            <a:off x="1683053" y="4255532"/>
            <a:ext cx="3834130" cy="15167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2E2D00C-F9DB-4F9E-BA1C-0A765F8ED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850" y="1485004"/>
            <a:ext cx="965596" cy="2206410"/>
          </a:xfrm>
          <a:prstGeom prst="rect">
            <a:avLst/>
          </a:prstGeom>
        </p:spPr>
      </p:pic>
      <p:pic>
        <p:nvPicPr>
          <p:cNvPr id="16" name="Grafik 15" descr="Nål">
            <a:extLst>
              <a:ext uri="{FF2B5EF4-FFF2-40B4-BE49-F238E27FC236}">
                <a16:creationId xmlns:a16="http://schemas.microsoft.com/office/drawing/2014/main" id="{D2FDF97F-E9A1-432B-89C4-56ACE83DA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92171" y="1719545"/>
            <a:ext cx="589182" cy="58918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33841FE-3125-4841-88F8-C52413709C11}"/>
              </a:ext>
            </a:extLst>
          </p:cNvPr>
          <p:cNvSpPr txBox="1"/>
          <p:nvPr/>
        </p:nvSpPr>
        <p:spPr>
          <a:xfrm>
            <a:off x="7097012" y="214806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dirty="0"/>
              <a:t>+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6F0315EE-6154-4408-AA85-1424B2FC3A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4332">
            <a:off x="7687715" y="2082602"/>
            <a:ext cx="453971" cy="907942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0964EA1F-60C9-45CB-8E23-D3A286E5D6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643" y="1811280"/>
            <a:ext cx="1057740" cy="1466831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1A9A99A1-C2C0-4759-BEE9-1FEF83B09FE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t="90994" r="62250" b="2618"/>
          <a:stretch/>
        </p:blipFill>
        <p:spPr>
          <a:xfrm>
            <a:off x="4109587" y="5997581"/>
            <a:ext cx="2644793" cy="490305"/>
          </a:xfrm>
          <a:prstGeom prst="flowChartAlternateProcess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64EACF98-07FD-450B-AE21-0E118C14AE34}"/>
              </a:ext>
            </a:extLst>
          </p:cNvPr>
          <p:cNvSpPr/>
          <p:nvPr/>
        </p:nvSpPr>
        <p:spPr>
          <a:xfrm>
            <a:off x="1683053" y="2562574"/>
            <a:ext cx="3834130" cy="15618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FD5F55F-0156-4590-A2C6-1DAC9427F7DA}"/>
              </a:ext>
            </a:extLst>
          </p:cNvPr>
          <p:cNvSpPr/>
          <p:nvPr/>
        </p:nvSpPr>
        <p:spPr>
          <a:xfrm>
            <a:off x="5667659" y="3917825"/>
            <a:ext cx="3629401" cy="18533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836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1" grpId="0" animBg="1"/>
      <p:bldP spid="21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lede 23">
            <a:extLst>
              <a:ext uri="{FF2B5EF4-FFF2-40B4-BE49-F238E27FC236}">
                <a16:creationId xmlns:a16="http://schemas.microsoft.com/office/drawing/2014/main" id="{60861870-4F6D-421E-8D37-008FE45FB53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164"/>
          <a:stretch/>
        </p:blipFill>
        <p:spPr>
          <a:xfrm>
            <a:off x="1188327" y="1653739"/>
            <a:ext cx="3997412" cy="18042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2B42E4-B289-451F-AC42-FC7B356F5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2563"/>
            <a:ext cx="11520000" cy="1260292"/>
          </a:xfrm>
        </p:spPr>
        <p:txBody>
          <a:bodyPr/>
          <a:lstStyle/>
          <a:p>
            <a:r>
              <a:rPr lang="da-DK" dirty="0"/>
              <a:t>Information om indberetter og organisation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D66C776-CFEC-40D8-AA20-7320693A3AC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1" b="38484"/>
          <a:stretch/>
        </p:blipFill>
        <p:spPr>
          <a:xfrm>
            <a:off x="1199350" y="4035710"/>
            <a:ext cx="3997412" cy="141876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C889864-6B94-4267-93A0-F765CE8DC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303" y="1712067"/>
            <a:ext cx="4491055" cy="1470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2AFC2EF8-E716-4BDF-B890-56C7733660E9}"/>
              </a:ext>
            </a:extLst>
          </p:cNvPr>
          <p:cNvSpPr/>
          <p:nvPr/>
        </p:nvSpPr>
        <p:spPr>
          <a:xfrm>
            <a:off x="1303558" y="2018031"/>
            <a:ext cx="649128" cy="2310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5" name="Forbindelse: vinklet 24">
            <a:extLst>
              <a:ext uri="{FF2B5EF4-FFF2-40B4-BE49-F238E27FC236}">
                <a16:creationId xmlns:a16="http://schemas.microsoft.com/office/drawing/2014/main" id="{B103B147-6E9D-44DD-B91C-4D390F0C9D1A}"/>
              </a:ext>
            </a:extLst>
          </p:cNvPr>
          <p:cNvCxnSpPr>
            <a:cxnSpLocks/>
            <a:stCxn id="14" idx="3"/>
            <a:endCxn id="11" idx="1"/>
          </p:cNvCxnSpPr>
          <p:nvPr/>
        </p:nvCxnSpPr>
        <p:spPr>
          <a:xfrm>
            <a:off x="1952686" y="2133575"/>
            <a:ext cx="3987617" cy="313870"/>
          </a:xfrm>
          <a:prstGeom prst="bentConnector3">
            <a:avLst>
              <a:gd name="adj1" fmla="val 50000"/>
            </a:avLst>
          </a:prstGeom>
          <a:ln w="1905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ktangel 14">
            <a:extLst>
              <a:ext uri="{FF2B5EF4-FFF2-40B4-BE49-F238E27FC236}">
                <a16:creationId xmlns:a16="http://schemas.microsoft.com/office/drawing/2014/main" id="{FF8FCE98-D0A5-4781-9A93-A99264285CE1}"/>
              </a:ext>
            </a:extLst>
          </p:cNvPr>
          <p:cNvSpPr/>
          <p:nvPr/>
        </p:nvSpPr>
        <p:spPr>
          <a:xfrm>
            <a:off x="5966017" y="3381914"/>
            <a:ext cx="4465341" cy="25967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EBB3C88-4D57-4629-8A78-9BB5C5AA131D}"/>
              </a:ext>
            </a:extLst>
          </p:cNvPr>
          <p:cNvSpPr txBox="1"/>
          <p:nvPr/>
        </p:nvSpPr>
        <p:spPr>
          <a:xfrm>
            <a:off x="6891882" y="3414215"/>
            <a:ext cx="27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Eksempel: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26270A2-B0A9-4F1F-90DF-C1E4FEACE972}"/>
              </a:ext>
            </a:extLst>
          </p:cNvPr>
          <p:cNvSpPr txBox="1"/>
          <p:nvPr/>
        </p:nvSpPr>
        <p:spPr>
          <a:xfrm>
            <a:off x="5844317" y="5374353"/>
            <a:ext cx="213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Bispebjerg Hospital, Klinisk farmakologisk afdeling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E1AC9299-A3C7-4D54-8040-0EE8022E9350}"/>
              </a:ext>
            </a:extLst>
          </p:cNvPr>
          <p:cNvCxnSpPr>
            <a:cxnSpLocks/>
          </p:cNvCxnSpPr>
          <p:nvPr/>
        </p:nvCxnSpPr>
        <p:spPr>
          <a:xfrm flipV="1">
            <a:off x="6891882" y="4197083"/>
            <a:ext cx="0" cy="275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9598E6B2-8947-4E56-854E-D9AC06FB4235}"/>
              </a:ext>
            </a:extLst>
          </p:cNvPr>
          <p:cNvSpPr/>
          <p:nvPr/>
        </p:nvSpPr>
        <p:spPr>
          <a:xfrm>
            <a:off x="6349900" y="3701411"/>
            <a:ext cx="1083964" cy="47257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Her er du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62DA5BB-30D2-46CC-96E5-B2CE89AD25EE}"/>
              </a:ext>
            </a:extLst>
          </p:cNvPr>
          <p:cNvSpPr txBox="1"/>
          <p:nvPr/>
        </p:nvSpPr>
        <p:spPr>
          <a:xfrm>
            <a:off x="8290321" y="5350385"/>
            <a:ext cx="185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Bivirkningsindberetning fra Vaccinecenter X</a:t>
            </a:r>
          </a:p>
        </p:txBody>
      </p:sp>
      <p:pic>
        <p:nvPicPr>
          <p:cNvPr id="21" name="Grafik 20" descr="Dokument">
            <a:extLst>
              <a:ext uri="{FF2B5EF4-FFF2-40B4-BE49-F238E27FC236}">
                <a16:creationId xmlns:a16="http://schemas.microsoft.com/office/drawing/2014/main" id="{C4F619CB-839A-44E1-A9AE-54C9F7A18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5172" y="4627083"/>
            <a:ext cx="661720" cy="661720"/>
          </a:xfrm>
          <a:prstGeom prst="rect">
            <a:avLst/>
          </a:prstGeom>
          <a:effectLst/>
        </p:spPr>
      </p:pic>
      <p:pic>
        <p:nvPicPr>
          <p:cNvPr id="22" name="Grafik 21" descr="Hospital">
            <a:extLst>
              <a:ext uri="{FF2B5EF4-FFF2-40B4-BE49-F238E27FC236}">
                <a16:creationId xmlns:a16="http://schemas.microsoft.com/office/drawing/2014/main" id="{28B9DBAC-FC6C-46BC-BFB7-1B6882512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81303" y="4422156"/>
            <a:ext cx="1062061" cy="10620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89F9CA6A-2557-4A7A-B7D6-47F7A4A3E266}"/>
              </a:ext>
            </a:extLst>
          </p:cNvPr>
          <p:cNvCxnSpPr>
            <a:stCxn id="21" idx="1"/>
            <a:endCxn id="22" idx="3"/>
          </p:cNvCxnSpPr>
          <p:nvPr/>
        </p:nvCxnSpPr>
        <p:spPr>
          <a:xfrm flipH="1" flipV="1">
            <a:off x="7443364" y="4953187"/>
            <a:ext cx="1351808" cy="4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felt 6">
            <a:extLst>
              <a:ext uri="{FF2B5EF4-FFF2-40B4-BE49-F238E27FC236}">
                <a16:creationId xmlns:a16="http://schemas.microsoft.com/office/drawing/2014/main" id="{16819A3E-B66E-4EF6-946D-A8861DCF19B5}"/>
              </a:ext>
            </a:extLst>
          </p:cNvPr>
          <p:cNvSpPr txBox="1"/>
          <p:nvPr/>
        </p:nvSpPr>
        <p:spPr>
          <a:xfrm>
            <a:off x="6810798" y="19854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>
                <a:solidFill>
                  <a:schemeClr val="tx2"/>
                </a:solidFill>
              </a:rPr>
              <a:t>Hospitalslæge 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CF89F7B9-5095-4D6A-B5DD-6BABA6E3A8DB}"/>
              </a:ext>
            </a:extLst>
          </p:cNvPr>
          <p:cNvSpPr txBox="1"/>
          <p:nvPr/>
        </p:nvSpPr>
        <p:spPr>
          <a:xfrm>
            <a:off x="6810798" y="2705324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>
                <a:solidFill>
                  <a:schemeClr val="tx2"/>
                </a:solidFill>
              </a:rPr>
              <a:t>Region Hovedstaden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:a16="http://schemas.microsoft.com/office/drawing/2014/main" id="{4F6824B6-4F9F-44A0-A634-9B359864F17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0" b="66164"/>
          <a:stretch/>
        </p:blipFill>
        <p:spPr>
          <a:xfrm>
            <a:off x="1188061" y="3425743"/>
            <a:ext cx="3997412" cy="419432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99DE1E86-C6F3-4704-8E86-8B3CA50EBC29}"/>
              </a:ext>
            </a:extLst>
          </p:cNvPr>
          <p:cNvSpPr/>
          <p:nvPr/>
        </p:nvSpPr>
        <p:spPr>
          <a:xfrm>
            <a:off x="1303558" y="4077340"/>
            <a:ext cx="3815502" cy="12917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E8C0F3CF-9622-4F8C-A799-E9A62BB6E0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2539" y="2991336"/>
            <a:ext cx="932769" cy="28044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D5290FDD-B8CE-44AA-A1C1-7A838B9C67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3507" y="3195963"/>
            <a:ext cx="1683269" cy="2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9" grpId="0" animBg="1"/>
      <p:bldP spid="2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4FC3A3FB-77E6-408F-8618-42F04B532014}"/>
              </a:ext>
            </a:extLst>
          </p:cNvPr>
          <p:cNvSpPr/>
          <p:nvPr/>
        </p:nvSpPr>
        <p:spPr>
          <a:xfrm>
            <a:off x="5652747" y="1938253"/>
            <a:ext cx="4466139" cy="27549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42BF041A-0CA6-444C-A76A-072E427E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192563"/>
            <a:ext cx="11520000" cy="1260292"/>
          </a:xfrm>
        </p:spPr>
        <p:txBody>
          <a:bodyPr/>
          <a:lstStyle/>
          <a:p>
            <a:r>
              <a:rPr lang="da-DK" dirty="0"/>
              <a:t>Information indberetter og organisation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DA4381-0055-4021-AE66-681220AFC5F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9"/>
          <a:stretch/>
        </p:blipFill>
        <p:spPr>
          <a:xfrm>
            <a:off x="820353" y="1618906"/>
            <a:ext cx="4204326" cy="442445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3FD7EFD-5C9F-45A9-B6DB-9BFEB33E1A65}"/>
              </a:ext>
            </a:extLst>
          </p:cNvPr>
          <p:cNvSpPr/>
          <p:nvPr/>
        </p:nvSpPr>
        <p:spPr>
          <a:xfrm>
            <a:off x="938970" y="1737041"/>
            <a:ext cx="3962970" cy="6429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AE6929E-013E-495F-8C1F-08C5F2A2056A}"/>
              </a:ext>
            </a:extLst>
          </p:cNvPr>
          <p:cNvSpPr txBox="1"/>
          <p:nvPr/>
        </p:nvSpPr>
        <p:spPr>
          <a:xfrm>
            <a:off x="6578612" y="1970554"/>
            <a:ext cx="27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Eksempel: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94BD4C1-2FEB-4A58-A324-03F57B9CA6BE}"/>
              </a:ext>
            </a:extLst>
          </p:cNvPr>
          <p:cNvSpPr txBox="1"/>
          <p:nvPr/>
        </p:nvSpPr>
        <p:spPr>
          <a:xfrm>
            <a:off x="5555709" y="3950937"/>
            <a:ext cx="213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Bispebjerg Hospital, Klinisk farmakologisk afdeling</a:t>
            </a:r>
          </a:p>
        </p:txBody>
      </p: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8AB73013-D1EA-4431-BB32-8CC64A11B2BB}"/>
              </a:ext>
            </a:extLst>
          </p:cNvPr>
          <p:cNvCxnSpPr>
            <a:cxnSpLocks/>
          </p:cNvCxnSpPr>
          <p:nvPr/>
        </p:nvCxnSpPr>
        <p:spPr>
          <a:xfrm flipV="1">
            <a:off x="6578612" y="2753422"/>
            <a:ext cx="0" cy="275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5F17AA70-C17F-4477-A6FB-2258E959AE61}"/>
              </a:ext>
            </a:extLst>
          </p:cNvPr>
          <p:cNvSpPr/>
          <p:nvPr/>
        </p:nvSpPr>
        <p:spPr>
          <a:xfrm>
            <a:off x="6036630" y="2257750"/>
            <a:ext cx="1083964" cy="472576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Her er du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BA1373A-5170-4455-8290-E768F24D8E13}"/>
              </a:ext>
            </a:extLst>
          </p:cNvPr>
          <p:cNvSpPr txBox="1"/>
          <p:nvPr/>
        </p:nvSpPr>
        <p:spPr>
          <a:xfrm>
            <a:off x="7905893" y="3938092"/>
            <a:ext cx="185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Bivirkningsindberetning fra Vaccinecenter X</a:t>
            </a:r>
          </a:p>
        </p:txBody>
      </p:sp>
      <p:pic>
        <p:nvPicPr>
          <p:cNvPr id="20" name="Grafik 19" descr="Dokument">
            <a:extLst>
              <a:ext uri="{FF2B5EF4-FFF2-40B4-BE49-F238E27FC236}">
                <a16:creationId xmlns:a16="http://schemas.microsoft.com/office/drawing/2014/main" id="{A3058084-737E-47DC-A755-0D9C7A86B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4962" y="3169414"/>
            <a:ext cx="661720" cy="66172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C0F9A089-ED67-49BF-B6E5-85A8E3D36B46}"/>
              </a:ext>
            </a:extLst>
          </p:cNvPr>
          <p:cNvSpPr txBox="1"/>
          <p:nvPr/>
        </p:nvSpPr>
        <p:spPr>
          <a:xfrm>
            <a:off x="953552" y="1942813"/>
            <a:ext cx="2755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2"/>
                </a:solidFill>
              </a:rPr>
              <a:t>Bispebjerg Hospital (Vaccinecenter X)</a:t>
            </a:r>
          </a:p>
        </p:txBody>
      </p:sp>
      <p:pic>
        <p:nvPicPr>
          <p:cNvPr id="29" name="Grafik 28" descr="Hospital">
            <a:extLst>
              <a:ext uri="{FF2B5EF4-FFF2-40B4-BE49-F238E27FC236}">
                <a16:creationId xmlns:a16="http://schemas.microsoft.com/office/drawing/2014/main" id="{02E845FF-45B3-4CA9-8DFB-6B86BC2BA6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8033" y="2978495"/>
            <a:ext cx="1062061" cy="10620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5BD77C8F-2FD7-419E-BF16-0594D25DEA32}"/>
              </a:ext>
            </a:extLst>
          </p:cNvPr>
          <p:cNvSpPr/>
          <p:nvPr/>
        </p:nvSpPr>
        <p:spPr>
          <a:xfrm>
            <a:off x="938859" y="2452699"/>
            <a:ext cx="3962970" cy="6429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D063560C-5131-4F5A-9B75-0F91795E309D}"/>
              </a:ext>
            </a:extLst>
          </p:cNvPr>
          <p:cNvSpPr txBox="1"/>
          <p:nvPr/>
        </p:nvSpPr>
        <p:spPr>
          <a:xfrm>
            <a:off x="949597" y="2662094"/>
            <a:ext cx="366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2"/>
                </a:solidFill>
              </a:rPr>
              <a:t>Klinisk farmakologisk afdeling, Bivirkningsmanager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90FF3D21-7AE4-43B1-BCA0-F84DDD523203}"/>
              </a:ext>
            </a:extLst>
          </p:cNvPr>
          <p:cNvSpPr/>
          <p:nvPr/>
        </p:nvSpPr>
        <p:spPr>
          <a:xfrm>
            <a:off x="938859" y="3189629"/>
            <a:ext cx="3962970" cy="20082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5B728FF2-B8E8-47FF-B391-70A9554BD15E}"/>
              </a:ext>
            </a:extLst>
          </p:cNvPr>
          <p:cNvSpPr txBox="1"/>
          <p:nvPr/>
        </p:nvSpPr>
        <p:spPr>
          <a:xfrm>
            <a:off x="953552" y="3403187"/>
            <a:ext cx="1590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2"/>
                </a:solidFill>
              </a:rPr>
              <a:t>Bispebjerg</a:t>
            </a:r>
            <a:r>
              <a:rPr lang="da-DK" sz="1200" dirty="0"/>
              <a:t> </a:t>
            </a:r>
            <a:r>
              <a:rPr lang="da-DK" sz="1200" dirty="0">
                <a:solidFill>
                  <a:schemeClr val="tx2"/>
                </a:solidFill>
              </a:rPr>
              <a:t>Bakke 23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5386F3D0-A4A7-41C3-8362-E03413359DB4}"/>
              </a:ext>
            </a:extLst>
          </p:cNvPr>
          <p:cNvCxnSpPr>
            <a:cxnSpLocks/>
            <a:stCxn id="20" idx="1"/>
            <a:endCxn id="29" idx="3"/>
          </p:cNvCxnSpPr>
          <p:nvPr/>
        </p:nvCxnSpPr>
        <p:spPr>
          <a:xfrm flipH="1">
            <a:off x="7130094" y="3500274"/>
            <a:ext cx="1274868" cy="9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felt 24">
            <a:extLst>
              <a:ext uri="{FF2B5EF4-FFF2-40B4-BE49-F238E27FC236}">
                <a16:creationId xmlns:a16="http://schemas.microsoft.com/office/drawing/2014/main" id="{306E538F-784C-48E7-8C07-4C01A95F1DAC}"/>
              </a:ext>
            </a:extLst>
          </p:cNvPr>
          <p:cNvSpPr txBox="1"/>
          <p:nvPr/>
        </p:nvSpPr>
        <p:spPr>
          <a:xfrm>
            <a:off x="953552" y="4123223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2"/>
                </a:solidFill>
              </a:rPr>
              <a:t>2400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4143831-BED1-48B6-B2EA-4193FFB4A085}"/>
              </a:ext>
            </a:extLst>
          </p:cNvPr>
          <p:cNvSpPr txBox="1"/>
          <p:nvPr/>
        </p:nvSpPr>
        <p:spPr>
          <a:xfrm>
            <a:off x="975041" y="4862678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2"/>
                </a:solidFill>
              </a:rPr>
              <a:t>København NV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5750AF9-2E58-44B9-9242-484D35B01467}"/>
              </a:ext>
            </a:extLst>
          </p:cNvPr>
          <p:cNvSpPr/>
          <p:nvPr/>
        </p:nvSpPr>
        <p:spPr>
          <a:xfrm>
            <a:off x="938859" y="5291853"/>
            <a:ext cx="3962970" cy="6429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6B7E333A-42B8-48EC-AFC0-82AE44CE865F}"/>
              </a:ext>
            </a:extLst>
          </p:cNvPr>
          <p:cNvSpPr txBox="1"/>
          <p:nvPr/>
        </p:nvSpPr>
        <p:spPr>
          <a:xfrm>
            <a:off x="975041" y="5602133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2"/>
                </a:solidFill>
              </a:rPr>
              <a:t>22 33 44 55</a:t>
            </a:r>
          </a:p>
        </p:txBody>
      </p:sp>
    </p:spTree>
    <p:extLst>
      <p:ext uri="{BB962C8B-B14F-4D97-AF65-F5344CB8AC3E}">
        <p14:creationId xmlns:p14="http://schemas.microsoft.com/office/powerpoint/2010/main" val="32722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  <p:bldP spid="31" grpId="0" animBg="1"/>
      <p:bldP spid="32" grpId="0"/>
      <p:bldP spid="35" grpId="0" animBg="1"/>
      <p:bldP spid="38" grpId="0"/>
      <p:bldP spid="25" grpId="0"/>
      <p:bldP spid="26" grpId="0"/>
      <p:bldP spid="28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1CE51A1-F068-4393-95AE-489F9D1CAE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64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F1CE51A1-F068-4393-95AE-489F9D1CA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4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lede 6">
            <a:extLst>
              <a:ext uri="{FF2B5EF4-FFF2-40B4-BE49-F238E27FC236}">
                <a16:creationId xmlns:a16="http://schemas.microsoft.com/office/drawing/2014/main" id="{8056B67D-379C-4518-8885-2AED36E51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920" y="2608541"/>
            <a:ext cx="2469666" cy="366486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0EAB038-789D-457C-93B8-929CE6B1D4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961" y="2608542"/>
            <a:ext cx="2469666" cy="3683155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59287B4-3D05-4509-9D5D-BE421185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14</a:t>
            </a:fld>
            <a:endParaRPr lang="da-DK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90FCD8F3-D515-4B34-AB6E-F33A9923AE2F}"/>
              </a:ext>
            </a:extLst>
          </p:cNvPr>
          <p:cNvSpPr txBox="1">
            <a:spLocks/>
          </p:cNvSpPr>
          <p:nvPr/>
        </p:nvSpPr>
        <p:spPr>
          <a:xfrm>
            <a:off x="324986" y="1213032"/>
            <a:ext cx="11545200" cy="849684"/>
          </a:xfrm>
          <a:prstGeom prst="rect">
            <a:avLst/>
          </a:prstGeom>
          <a:solidFill>
            <a:srgbClr val="006EAB">
              <a:lumMod val="50000"/>
            </a:srgbClr>
          </a:solidFill>
        </p:spPr>
        <p:txBody>
          <a:bodyPr vert="horz" lIns="324000" tIns="252000" rIns="288000" bIns="252000" rtlCol="0" anchor="t" anchorCtr="0">
            <a:noAutofit/>
          </a:bodyPr>
          <a:lstStyle>
            <a:lvl1pPr algn="l" defTabSz="1088776" rtl="0" eaLnBrk="1" latinLnBrk="0" hangingPunct="1">
              <a:lnSpc>
                <a:spcPts val="4048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776" rtl="0" eaLnBrk="1" fontAlgn="auto" latinLnBrk="0" hangingPunct="1">
              <a:lnSpc>
                <a:spcPts val="404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Tak for din tid</a:t>
            </a:r>
          </a:p>
        </p:txBody>
      </p:sp>
    </p:spTree>
    <p:extLst>
      <p:ext uri="{BB962C8B-B14F-4D97-AF65-F5344CB8AC3E}">
        <p14:creationId xmlns:p14="http://schemas.microsoft.com/office/powerpoint/2010/main" val="31190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bue 4">
            <a:extLst>
              <a:ext uri="{FF2B5EF4-FFF2-40B4-BE49-F238E27FC236}">
                <a16:creationId xmlns:a16="http://schemas.microsoft.com/office/drawing/2014/main" id="{FD292A3D-B743-4FD6-97FC-89A8F58E19E9}"/>
              </a:ext>
            </a:extLst>
          </p:cNvPr>
          <p:cNvSpPr/>
          <p:nvPr/>
        </p:nvSpPr>
        <p:spPr>
          <a:xfrm>
            <a:off x="1714855" y="5136998"/>
            <a:ext cx="3470396" cy="1051602"/>
          </a:xfrm>
          <a:prstGeom prst="blockArc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Blokbue 5">
            <a:extLst>
              <a:ext uri="{FF2B5EF4-FFF2-40B4-BE49-F238E27FC236}">
                <a16:creationId xmlns:a16="http://schemas.microsoft.com/office/drawing/2014/main" id="{71B5E258-5533-43E9-8D87-B6C421A4B731}"/>
              </a:ext>
            </a:extLst>
          </p:cNvPr>
          <p:cNvSpPr/>
          <p:nvPr/>
        </p:nvSpPr>
        <p:spPr>
          <a:xfrm rot="10180785">
            <a:off x="4873251" y="4743049"/>
            <a:ext cx="3520830" cy="1139389"/>
          </a:xfrm>
          <a:prstGeom prst="blockArc">
            <a:avLst>
              <a:gd name="adj1" fmla="val 10799998"/>
              <a:gd name="adj2" fmla="val 0"/>
              <a:gd name="adj3" fmla="val 2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7" name="Blokbue 6">
            <a:extLst>
              <a:ext uri="{FF2B5EF4-FFF2-40B4-BE49-F238E27FC236}">
                <a16:creationId xmlns:a16="http://schemas.microsoft.com/office/drawing/2014/main" id="{9D2DF1C1-8E96-4B12-9DE4-05101C2031EA}"/>
              </a:ext>
            </a:extLst>
          </p:cNvPr>
          <p:cNvSpPr/>
          <p:nvPr/>
        </p:nvSpPr>
        <p:spPr>
          <a:xfrm rot="20685068">
            <a:off x="8048088" y="4294442"/>
            <a:ext cx="2522374" cy="1072380"/>
          </a:xfrm>
          <a:prstGeom prst="blockArc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pic>
        <p:nvPicPr>
          <p:cNvPr id="4" name="Grafik 3" descr="Mærke">
            <a:extLst>
              <a:ext uri="{FF2B5EF4-FFF2-40B4-BE49-F238E27FC236}">
                <a16:creationId xmlns:a16="http://schemas.microsoft.com/office/drawing/2014/main" id="{1B9A6191-D5C3-4F10-BE94-A26304602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181" y="4138535"/>
            <a:ext cx="1653321" cy="16533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5A677F3-7EAE-4182-BBF4-DF24FC441D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9" r="69909"/>
          <a:stretch/>
        </p:blipFill>
        <p:spPr>
          <a:xfrm rot="634800">
            <a:off x="1412530" y="4912469"/>
            <a:ext cx="1380540" cy="1097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Flag">
            <a:extLst>
              <a:ext uri="{FF2B5EF4-FFF2-40B4-BE49-F238E27FC236}">
                <a16:creationId xmlns:a16="http://schemas.microsoft.com/office/drawing/2014/main" id="{B17B28E2-5C95-4FA7-9EB3-8F6D33822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2979" y="3303761"/>
            <a:ext cx="1355702" cy="13557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A4AA271-5CC9-479E-BAF9-A52F98125AC9}"/>
              </a:ext>
            </a:extLst>
          </p:cNvPr>
          <p:cNvSpPr txBox="1">
            <a:spLocks/>
          </p:cNvSpPr>
          <p:nvPr/>
        </p:nvSpPr>
        <p:spPr>
          <a:xfrm>
            <a:off x="176" y="1773303"/>
            <a:ext cx="12194822" cy="1855967"/>
          </a:xfrm>
          <a:prstGeom prst="rect">
            <a:avLst/>
          </a:prstGeom>
          <a:noFill/>
        </p:spPr>
        <p:txBody>
          <a:bodyPr vert="horz" lIns="91461" tIns="45731" rIns="91461" bIns="4573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6001" dirty="0">
                <a:latin typeface="+mn-lt"/>
              </a:rPr>
              <a:t>”Den gode indberetning”</a:t>
            </a:r>
          </a:p>
        </p:txBody>
      </p:sp>
    </p:spTree>
    <p:extLst>
      <p:ext uri="{BB962C8B-B14F-4D97-AF65-F5344CB8AC3E}">
        <p14:creationId xmlns:p14="http://schemas.microsoft.com/office/powerpoint/2010/main" val="426925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>
            <a:extLst>
              <a:ext uri="{FF2B5EF4-FFF2-40B4-BE49-F238E27FC236}">
                <a16:creationId xmlns:a16="http://schemas.microsoft.com/office/drawing/2014/main" id="{B03C2990-3C6C-4B0C-A595-24650A1E31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" y="2906798"/>
            <a:ext cx="2320818" cy="2704285"/>
          </a:xfrm>
          <a:prstGeom prst="rect">
            <a:avLst/>
          </a:prstGeom>
        </p:spPr>
      </p:pic>
      <p:pic>
        <p:nvPicPr>
          <p:cNvPr id="49" name="Billede 48">
            <a:extLst>
              <a:ext uri="{FF2B5EF4-FFF2-40B4-BE49-F238E27FC236}">
                <a16:creationId xmlns:a16="http://schemas.microsoft.com/office/drawing/2014/main" id="{E123DF66-48AB-441C-8995-56D988BD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06" y="-10917"/>
            <a:ext cx="676369" cy="466790"/>
          </a:xfrm>
          <a:prstGeom prst="rect">
            <a:avLst/>
          </a:prstGeo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692D548-E995-4894-ADA1-1FC8FEA2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601DB-ADF3-44C2-834B-2346477CC3E7}" type="slidenum">
              <a:rPr lang="da-DK" smtClean="0"/>
              <a:t>3</a:t>
            </a:fld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5B01DC91-F39D-4F5A-AE5B-96E1F9C0CC3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" y="414580"/>
            <a:ext cx="2379328" cy="2633122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92563571-744D-4194-B8E9-0CF335ACC57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" y="5611083"/>
            <a:ext cx="2379328" cy="1248505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A7374EBC-2093-4834-9F46-0BA45BCF4C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24"/>
          <a:stretch/>
        </p:blipFill>
        <p:spPr>
          <a:xfrm>
            <a:off x="2434693" y="435016"/>
            <a:ext cx="2185433" cy="2910703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B488BADD-5CF8-4DDC-A68A-C957B90D9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816" y="435016"/>
            <a:ext cx="2052587" cy="1993502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D9D3B755-855E-4BB5-BAA2-85C4783F9A6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46" y="2513453"/>
            <a:ext cx="2099870" cy="2445318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0B92B575-13A3-4344-B5E0-BB4E0CB7D0B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7383"/>
          <a:stretch/>
        </p:blipFill>
        <p:spPr>
          <a:xfrm>
            <a:off x="4674815" y="4676825"/>
            <a:ext cx="2095001" cy="1601104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42253658-A6E6-49A1-950A-AD049C756C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2895" y="435016"/>
            <a:ext cx="2185433" cy="3112009"/>
          </a:xfrm>
          <a:prstGeom prst="rect">
            <a:avLst/>
          </a:prstGeom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8908E54A-7D7C-4832-80D4-FA64C1D38DC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8957"/>
          <a:stretch/>
        </p:blipFill>
        <p:spPr>
          <a:xfrm>
            <a:off x="9123821" y="1409091"/>
            <a:ext cx="2586320" cy="3047752"/>
          </a:xfrm>
          <a:prstGeom prst="rect">
            <a:avLst/>
          </a:prstGeom>
        </p:spPr>
      </p:pic>
      <p:pic>
        <p:nvPicPr>
          <p:cNvPr id="46" name="Billede 45">
            <a:extLst>
              <a:ext uri="{FF2B5EF4-FFF2-40B4-BE49-F238E27FC236}">
                <a16:creationId xmlns:a16="http://schemas.microsoft.com/office/drawing/2014/main" id="{4AE79482-72B1-4E10-8EFD-5BA1DC2948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99756" y="403984"/>
            <a:ext cx="2622385" cy="1435116"/>
          </a:xfrm>
          <a:prstGeom prst="rect">
            <a:avLst/>
          </a:prstGeom>
        </p:spPr>
      </p:pic>
      <p:pic>
        <p:nvPicPr>
          <p:cNvPr id="47" name="Billede 46">
            <a:extLst>
              <a:ext uri="{FF2B5EF4-FFF2-40B4-BE49-F238E27FC236}">
                <a16:creationId xmlns:a16="http://schemas.microsoft.com/office/drawing/2014/main" id="{991073DB-2DE6-43F8-A8BF-91A041D338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0874" y="4564816"/>
            <a:ext cx="2641267" cy="2070316"/>
          </a:xfrm>
          <a:prstGeom prst="rect">
            <a:avLst/>
          </a:prstGeom>
        </p:spPr>
      </p:pic>
      <p:pic>
        <p:nvPicPr>
          <p:cNvPr id="50" name="Billede 49">
            <a:extLst>
              <a:ext uri="{FF2B5EF4-FFF2-40B4-BE49-F238E27FC236}">
                <a16:creationId xmlns:a16="http://schemas.microsoft.com/office/drawing/2014/main" id="{6F9F6389-C07F-45CA-B47F-8EE58E6146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4832" y="21022"/>
            <a:ext cx="1057423" cy="371527"/>
          </a:xfrm>
          <a:prstGeom prst="rect">
            <a:avLst/>
          </a:prstGeom>
        </p:spPr>
      </p:pic>
      <p:pic>
        <p:nvPicPr>
          <p:cNvPr id="51" name="Billede 50">
            <a:extLst>
              <a:ext uri="{FF2B5EF4-FFF2-40B4-BE49-F238E27FC236}">
                <a16:creationId xmlns:a16="http://schemas.microsoft.com/office/drawing/2014/main" id="{7418E6AE-E7AD-46B2-89FA-B1468A1BAE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0310" y="15054"/>
            <a:ext cx="914528" cy="409632"/>
          </a:xfrm>
          <a:prstGeom prst="rect">
            <a:avLst/>
          </a:prstGeom>
        </p:spPr>
      </p:pic>
      <p:pic>
        <p:nvPicPr>
          <p:cNvPr id="52" name="Billede 51">
            <a:extLst>
              <a:ext uri="{FF2B5EF4-FFF2-40B4-BE49-F238E27FC236}">
                <a16:creationId xmlns:a16="http://schemas.microsoft.com/office/drawing/2014/main" id="{FA6EB81A-9A8C-47CA-936D-E5FF8275042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6708" y="18205"/>
            <a:ext cx="523948" cy="400106"/>
          </a:xfrm>
          <a:prstGeom prst="rect">
            <a:avLst/>
          </a:prstGeom>
        </p:spPr>
      </p:pic>
      <p:pic>
        <p:nvPicPr>
          <p:cNvPr id="53" name="Billede 52">
            <a:extLst>
              <a:ext uri="{FF2B5EF4-FFF2-40B4-BE49-F238E27FC236}">
                <a16:creationId xmlns:a16="http://schemas.microsoft.com/office/drawing/2014/main" id="{F7038540-A4C3-4C6B-8778-A3D20BDC0D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15298" y="3915"/>
            <a:ext cx="695422" cy="428685"/>
          </a:xfrm>
          <a:prstGeom prst="rect">
            <a:avLst/>
          </a:prstGeom>
        </p:spPr>
      </p:pic>
      <p:sp>
        <p:nvSpPr>
          <p:cNvPr id="54" name="Tekstfelt 53">
            <a:extLst>
              <a:ext uri="{FF2B5EF4-FFF2-40B4-BE49-F238E27FC236}">
                <a16:creationId xmlns:a16="http://schemas.microsoft.com/office/drawing/2014/main" id="{ED251757-4306-4F1B-B211-9A077B9A418C}"/>
              </a:ext>
            </a:extLst>
          </p:cNvPr>
          <p:cNvSpPr txBox="1"/>
          <p:nvPr/>
        </p:nvSpPr>
        <p:spPr>
          <a:xfrm>
            <a:off x="0" y="3093318"/>
            <a:ext cx="12153069" cy="707886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>
                <a:latin typeface="+mj-lt"/>
              </a:rPr>
              <a:t>Alle felter er vigtige</a:t>
            </a:r>
          </a:p>
        </p:txBody>
      </p:sp>
    </p:spTree>
    <p:extLst>
      <p:ext uri="{BB962C8B-B14F-4D97-AF65-F5344CB8AC3E}">
        <p14:creationId xmlns:p14="http://schemas.microsoft.com/office/powerpoint/2010/main" val="292161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6914A1B-9B8A-44EB-AAAF-DE217CF132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64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think-cell Slide" r:id="rId6" imgW="663" imgH="664" progId="TCLayout.ActiveDocument.1">
                  <p:embed/>
                </p:oleObj>
              </mc:Choice>
              <mc:Fallback>
                <p:oleObj name="think-cell Slide" r:id="rId6" imgW="663" imgH="664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6914A1B-9B8A-44EB-AAAF-DE217CF132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4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FD900A60-18AD-4F10-AEB1-785E890C579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6" y="0"/>
            <a:ext cx="158787" cy="15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914583"/>
            <a:endParaRPr lang="da-DK" sz="4401" dirty="0">
              <a:solidFill>
                <a:prstClr val="white"/>
              </a:solidFill>
              <a:latin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dirty="0">
                <a:cs typeface="Arial" panose="020B0604020202020204" pitchFamily="34" charset="0"/>
              </a:rPr>
              <a:t>Hvad bliver indberetningerne brugt til?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25169" indent="-342866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da-DK" sz="199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303" indent="0">
              <a:buClr>
                <a:schemeClr val="tx1"/>
              </a:buClr>
              <a:buNone/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Indberetninger kan bidrage til: </a:t>
            </a:r>
          </a:p>
          <a:p>
            <a:pPr marL="425272" indent="-342969">
              <a:buClr>
                <a:schemeClr val="tx1"/>
              </a:buClr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At generere signaler om sjældne og/eller tidligere ukendte bivirkninger, som ikke er opdaget inden markedsføring. Det gælder typisk:</a:t>
            </a:r>
          </a:p>
          <a:p>
            <a:pPr marL="968144" lvl="2" indent="-342969">
              <a:buClr>
                <a:schemeClr val="tx1"/>
              </a:buClr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Bivirkninger, der kun optræder hos få procent af patienterne</a:t>
            </a:r>
          </a:p>
          <a:p>
            <a:pPr marL="968144" lvl="2" indent="-342969">
              <a:buClr>
                <a:schemeClr val="tx1"/>
              </a:buClr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Bivirkninger, som opstår efter lang tids behandling</a:t>
            </a:r>
          </a:p>
          <a:p>
            <a:pPr marL="968144" lvl="2" indent="-342969">
              <a:buClr>
                <a:schemeClr val="tx1"/>
              </a:buClr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Bivirkninger efter </a:t>
            </a:r>
            <a:r>
              <a:rPr lang="da-DK" sz="1999" dirty="0" err="1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 label brug af medicin</a:t>
            </a:r>
          </a:p>
          <a:p>
            <a:pPr marL="968144" lvl="2" indent="-342969">
              <a:buClr>
                <a:schemeClr val="tx1"/>
              </a:buClr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Ved interaktioner med særlige kombinationer af </a:t>
            </a:r>
            <a:r>
              <a:rPr lang="en-GB" sz="1999" dirty="0">
                <a:latin typeface="Arial" panose="020B0604020202020204" pitchFamily="34" charset="0"/>
                <a:cs typeface="Arial" panose="020B0604020202020204" pitchFamily="34" charset="0"/>
              </a:rPr>
              <a:t>medic</a:t>
            </a: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  <a:p>
            <a:pPr marL="425272" indent="-342969"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At identificere et nyt aspekt af en kendt bivirkning </a:t>
            </a:r>
          </a:p>
          <a:p>
            <a:pPr marL="425272" indent="-342969">
              <a:defRPr/>
            </a:pPr>
            <a:r>
              <a:rPr lang="da-DK" sz="1999" dirty="0">
                <a:latin typeface="Arial" panose="020B0604020202020204" pitchFamily="34" charset="0"/>
                <a:cs typeface="Arial" panose="020B0604020202020204" pitchFamily="34" charset="0"/>
              </a:rPr>
              <a:t>At skabe opmærksomhed omkring andre lægemiddelrelaterede sikkerhedsproblemer (Safety issues), der fører til mere dybdegående undersøgelse af problemstillingen</a:t>
            </a:r>
          </a:p>
          <a:p>
            <a:pPr marL="425169" indent="-342866">
              <a:buFont typeface="Wingdings" panose="05000000000000000000" pitchFamily="2" charset="2"/>
              <a:buChar char="§"/>
              <a:defRPr/>
            </a:pPr>
            <a:endParaRPr lang="da-DK" sz="19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5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ygning">
            <a:extLst>
              <a:ext uri="{FF2B5EF4-FFF2-40B4-BE49-F238E27FC236}">
                <a16:creationId xmlns:a16="http://schemas.microsoft.com/office/drawing/2014/main" id="{57C5236A-F6C1-49AB-8E60-920FC0838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4533" y="2890730"/>
            <a:ext cx="914400" cy="914400"/>
          </a:xfrm>
          <a:prstGeom prst="rect">
            <a:avLst/>
          </a:prstGeom>
        </p:spPr>
      </p:pic>
      <p:sp>
        <p:nvSpPr>
          <p:cNvPr id="36" name="Tekstfelt 35">
            <a:extLst>
              <a:ext uri="{FF2B5EF4-FFF2-40B4-BE49-F238E27FC236}">
                <a16:creationId xmlns:a16="http://schemas.microsoft.com/office/drawing/2014/main" id="{8BAAADB3-0AF8-46CE-A5F7-542A4907B61A}"/>
              </a:ext>
            </a:extLst>
          </p:cNvPr>
          <p:cNvSpPr txBox="1"/>
          <p:nvPr/>
        </p:nvSpPr>
        <p:spPr>
          <a:xfrm>
            <a:off x="2525838" y="3774625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LMST</a:t>
            </a:r>
          </a:p>
        </p:txBody>
      </p:sp>
      <p:cxnSp>
        <p:nvCxnSpPr>
          <p:cNvPr id="39" name="Lige pilforbindelse 38">
            <a:extLst>
              <a:ext uri="{FF2B5EF4-FFF2-40B4-BE49-F238E27FC236}">
                <a16:creationId xmlns:a16="http://schemas.microsoft.com/office/drawing/2014/main" id="{D949E263-7397-41F7-BDBF-CD12E851A897}"/>
              </a:ext>
            </a:extLst>
          </p:cNvPr>
          <p:cNvCxnSpPr>
            <a:stCxn id="7" idx="3"/>
          </p:cNvCxnSpPr>
          <p:nvPr/>
        </p:nvCxnSpPr>
        <p:spPr>
          <a:xfrm>
            <a:off x="3218933" y="3347930"/>
            <a:ext cx="600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Billede 39">
            <a:extLst>
              <a:ext uri="{FF2B5EF4-FFF2-40B4-BE49-F238E27FC236}">
                <a16:creationId xmlns:a16="http://schemas.microsoft.com/office/drawing/2014/main" id="{A969B912-BB2B-4AEA-A411-F4AAC04D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507" y="2733249"/>
            <a:ext cx="1242874" cy="110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66207E5C-72B5-48F7-AE90-F7B1FB97E003}"/>
              </a:ext>
            </a:extLst>
          </p:cNvPr>
          <p:cNvCxnSpPr>
            <a:cxnSpLocks/>
          </p:cNvCxnSpPr>
          <p:nvPr/>
        </p:nvCxnSpPr>
        <p:spPr>
          <a:xfrm flipV="1">
            <a:off x="6571932" y="3363624"/>
            <a:ext cx="5455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ktangel: afrundede hjørner 56">
            <a:extLst>
              <a:ext uri="{FF2B5EF4-FFF2-40B4-BE49-F238E27FC236}">
                <a16:creationId xmlns:a16="http://schemas.microsoft.com/office/drawing/2014/main" id="{F005A19F-702B-4DE8-BA4E-80B545A3B86D}"/>
              </a:ext>
            </a:extLst>
          </p:cNvPr>
          <p:cNvSpPr/>
          <p:nvPr/>
        </p:nvSpPr>
        <p:spPr>
          <a:xfrm>
            <a:off x="5191275" y="2851582"/>
            <a:ext cx="1195359" cy="942322"/>
          </a:xfrm>
          <a:prstGeom prst="round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Bivirkning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COVID-19 vaccine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Indberetter 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B0369322-BFD5-4FFE-B363-9069A4EDE5D1}"/>
              </a:ext>
            </a:extLst>
          </p:cNvPr>
          <p:cNvSpPr txBox="1"/>
          <p:nvPr/>
        </p:nvSpPr>
        <p:spPr>
          <a:xfrm>
            <a:off x="6862644" y="3801066"/>
            <a:ext cx="14542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LMST’S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BIVIRKNINGS-DATABASE</a:t>
            </a:r>
          </a:p>
        </p:txBody>
      </p:sp>
      <p:pic>
        <p:nvPicPr>
          <p:cNvPr id="59" name="Grafik 58" descr="Database">
            <a:extLst>
              <a:ext uri="{FF2B5EF4-FFF2-40B4-BE49-F238E27FC236}">
                <a16:creationId xmlns:a16="http://schemas.microsoft.com/office/drawing/2014/main" id="{48496AB6-2D27-41BB-88D2-195E40E13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7502" y="2890730"/>
            <a:ext cx="926573" cy="926573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AFF2912D-5873-49C8-85F8-FB98A734C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2649" y="2449302"/>
            <a:ext cx="802965" cy="135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Grafik 29" descr="Cirkel med pil">
            <a:extLst>
              <a:ext uri="{FF2B5EF4-FFF2-40B4-BE49-F238E27FC236}">
                <a16:creationId xmlns:a16="http://schemas.microsoft.com/office/drawing/2014/main" id="{65B75939-3232-4B54-BDDD-7C3AF6EB8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7723" y="2645884"/>
            <a:ext cx="789163" cy="789163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0D83A66F-333D-4330-8E77-2056C18AA677}"/>
              </a:ext>
            </a:extLst>
          </p:cNvPr>
          <p:cNvSpPr txBox="1"/>
          <p:nvPr/>
        </p:nvSpPr>
        <p:spPr>
          <a:xfrm>
            <a:off x="9846022" y="2890730"/>
            <a:ext cx="1864615" cy="919401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Årsagssammenhæng mellem formodet bivirkning og mistænkt COVID-19-vaccine?</a:t>
            </a:r>
          </a:p>
        </p:txBody>
      </p: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E7D9E452-9C55-457F-8866-4A4A4407F979}"/>
              </a:ext>
            </a:extLst>
          </p:cNvPr>
          <p:cNvCxnSpPr>
            <a:cxnSpLocks/>
          </p:cNvCxnSpPr>
          <p:nvPr/>
        </p:nvCxnSpPr>
        <p:spPr>
          <a:xfrm>
            <a:off x="7904262" y="3330195"/>
            <a:ext cx="907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E0F419E6-9221-4D1C-BB61-FDFE1E6DFD86}"/>
              </a:ext>
            </a:extLst>
          </p:cNvPr>
          <p:cNvSpPr txBox="1"/>
          <p:nvPr/>
        </p:nvSpPr>
        <p:spPr>
          <a:xfrm>
            <a:off x="3552686" y="3853313"/>
            <a:ext cx="20855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BIVIRKNINGSASSESSORER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EDDFF411-F900-4218-826B-531CB9DD2929}"/>
              </a:ext>
            </a:extLst>
          </p:cNvPr>
          <p:cNvSpPr txBox="1"/>
          <p:nvPr/>
        </p:nvSpPr>
        <p:spPr>
          <a:xfrm>
            <a:off x="8571717" y="3817303"/>
            <a:ext cx="1686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SIGNALASSESSORER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C193EEDA-54C9-4419-99D5-77C8EFC68C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8" y="2800218"/>
            <a:ext cx="1089823" cy="1089823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905C2871-92D2-476F-8351-874FBAE83F44}"/>
              </a:ext>
            </a:extLst>
          </p:cNvPr>
          <p:cNvSpPr/>
          <p:nvPr/>
        </p:nvSpPr>
        <p:spPr>
          <a:xfrm>
            <a:off x="756648" y="3864434"/>
            <a:ext cx="970249" cy="321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SUNDHEDSPERSON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C1549D06-3129-4E10-8331-31753FA73B54}"/>
              </a:ext>
            </a:extLst>
          </p:cNvPr>
          <p:cNvCxnSpPr/>
          <p:nvPr/>
        </p:nvCxnSpPr>
        <p:spPr>
          <a:xfrm>
            <a:off x="1767259" y="3363625"/>
            <a:ext cx="600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Forbindelse: vinklet 26">
            <a:extLst>
              <a:ext uri="{FF2B5EF4-FFF2-40B4-BE49-F238E27FC236}">
                <a16:creationId xmlns:a16="http://schemas.microsoft.com/office/drawing/2014/main" id="{382E1FDD-A5B2-48C7-BCD8-2974159A3E50}"/>
              </a:ext>
            </a:extLst>
          </p:cNvPr>
          <p:cNvCxnSpPr>
            <a:cxnSpLocks/>
            <a:stCxn id="40" idx="0"/>
            <a:endCxn id="24" idx="0"/>
          </p:cNvCxnSpPr>
          <p:nvPr/>
        </p:nvCxnSpPr>
        <p:spPr>
          <a:xfrm rot="16200000" flipH="1" flipV="1">
            <a:off x="2847262" y="1143536"/>
            <a:ext cx="66969" cy="3246394"/>
          </a:xfrm>
          <a:prstGeom prst="bentConnector3">
            <a:avLst>
              <a:gd name="adj1" fmla="val -341352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 descr="Telefon med højttaler">
            <a:extLst>
              <a:ext uri="{FF2B5EF4-FFF2-40B4-BE49-F238E27FC236}">
                <a16:creationId xmlns:a16="http://schemas.microsoft.com/office/drawing/2014/main" id="{205208E0-DCCA-44AA-9903-58CD31C545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4533" y="14709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ygning">
            <a:extLst>
              <a:ext uri="{FF2B5EF4-FFF2-40B4-BE49-F238E27FC236}">
                <a16:creationId xmlns:a16="http://schemas.microsoft.com/office/drawing/2014/main" id="{57C5236A-F6C1-49AB-8E60-920FC0838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4533" y="2890730"/>
            <a:ext cx="914400" cy="914400"/>
          </a:xfrm>
          <a:prstGeom prst="rect">
            <a:avLst/>
          </a:prstGeom>
        </p:spPr>
      </p:pic>
      <p:sp>
        <p:nvSpPr>
          <p:cNvPr id="36" name="Tekstfelt 35">
            <a:extLst>
              <a:ext uri="{FF2B5EF4-FFF2-40B4-BE49-F238E27FC236}">
                <a16:creationId xmlns:a16="http://schemas.microsoft.com/office/drawing/2014/main" id="{8BAAADB3-0AF8-46CE-A5F7-542A4907B61A}"/>
              </a:ext>
            </a:extLst>
          </p:cNvPr>
          <p:cNvSpPr txBox="1"/>
          <p:nvPr/>
        </p:nvSpPr>
        <p:spPr>
          <a:xfrm>
            <a:off x="2525838" y="3774625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LMST</a:t>
            </a:r>
          </a:p>
        </p:txBody>
      </p:sp>
      <p:cxnSp>
        <p:nvCxnSpPr>
          <p:cNvPr id="39" name="Lige pilforbindelse 38">
            <a:extLst>
              <a:ext uri="{FF2B5EF4-FFF2-40B4-BE49-F238E27FC236}">
                <a16:creationId xmlns:a16="http://schemas.microsoft.com/office/drawing/2014/main" id="{D949E263-7397-41F7-BDBF-CD12E851A897}"/>
              </a:ext>
            </a:extLst>
          </p:cNvPr>
          <p:cNvCxnSpPr>
            <a:stCxn id="7" idx="3"/>
          </p:cNvCxnSpPr>
          <p:nvPr/>
        </p:nvCxnSpPr>
        <p:spPr>
          <a:xfrm>
            <a:off x="3218933" y="3347930"/>
            <a:ext cx="600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Billede 39">
            <a:extLst>
              <a:ext uri="{FF2B5EF4-FFF2-40B4-BE49-F238E27FC236}">
                <a16:creationId xmlns:a16="http://schemas.microsoft.com/office/drawing/2014/main" id="{A969B912-BB2B-4AEA-A411-F4AAC04D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507" y="2733249"/>
            <a:ext cx="1242874" cy="110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2" name="Lige pilforbindelse 41">
            <a:extLst>
              <a:ext uri="{FF2B5EF4-FFF2-40B4-BE49-F238E27FC236}">
                <a16:creationId xmlns:a16="http://schemas.microsoft.com/office/drawing/2014/main" id="{66207E5C-72B5-48F7-AE90-F7B1FB97E003}"/>
              </a:ext>
            </a:extLst>
          </p:cNvPr>
          <p:cNvCxnSpPr>
            <a:cxnSpLocks/>
          </p:cNvCxnSpPr>
          <p:nvPr/>
        </p:nvCxnSpPr>
        <p:spPr>
          <a:xfrm flipV="1">
            <a:off x="6571932" y="3363624"/>
            <a:ext cx="5455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ktangel: afrundede hjørner 56">
            <a:extLst>
              <a:ext uri="{FF2B5EF4-FFF2-40B4-BE49-F238E27FC236}">
                <a16:creationId xmlns:a16="http://schemas.microsoft.com/office/drawing/2014/main" id="{F005A19F-702B-4DE8-BA4E-80B545A3B86D}"/>
              </a:ext>
            </a:extLst>
          </p:cNvPr>
          <p:cNvSpPr/>
          <p:nvPr/>
        </p:nvSpPr>
        <p:spPr>
          <a:xfrm>
            <a:off x="5191275" y="2851582"/>
            <a:ext cx="1195359" cy="942322"/>
          </a:xfrm>
          <a:prstGeom prst="round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Bivirkning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Mistænkt lægemiddel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Indberetter </a:t>
            </a:r>
          </a:p>
        </p:txBody>
      </p:sp>
      <p:sp>
        <p:nvSpPr>
          <p:cNvPr id="58" name="Tekstfelt 57">
            <a:extLst>
              <a:ext uri="{FF2B5EF4-FFF2-40B4-BE49-F238E27FC236}">
                <a16:creationId xmlns:a16="http://schemas.microsoft.com/office/drawing/2014/main" id="{B0369322-BFD5-4FFE-B363-9069A4EDE5D1}"/>
              </a:ext>
            </a:extLst>
          </p:cNvPr>
          <p:cNvSpPr txBox="1"/>
          <p:nvPr/>
        </p:nvSpPr>
        <p:spPr>
          <a:xfrm>
            <a:off x="6862644" y="3801066"/>
            <a:ext cx="1454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LMST’S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BIVIRKNINGS-DATABASE</a:t>
            </a:r>
          </a:p>
        </p:txBody>
      </p:sp>
      <p:pic>
        <p:nvPicPr>
          <p:cNvPr id="59" name="Grafik 58" descr="Database">
            <a:extLst>
              <a:ext uri="{FF2B5EF4-FFF2-40B4-BE49-F238E27FC236}">
                <a16:creationId xmlns:a16="http://schemas.microsoft.com/office/drawing/2014/main" id="{48496AB6-2D27-41BB-88D2-195E40E13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7502" y="2890730"/>
            <a:ext cx="926573" cy="926573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AFF2912D-5873-49C8-85F8-FB98A734C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2649" y="2449302"/>
            <a:ext cx="802965" cy="135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Grafik 29" descr="Cirkel med pil">
            <a:extLst>
              <a:ext uri="{FF2B5EF4-FFF2-40B4-BE49-F238E27FC236}">
                <a16:creationId xmlns:a16="http://schemas.microsoft.com/office/drawing/2014/main" id="{65B75939-3232-4B54-BDDD-7C3AF6EB8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7723" y="2645884"/>
            <a:ext cx="789163" cy="789163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0D83A66F-333D-4330-8E77-2056C18AA677}"/>
              </a:ext>
            </a:extLst>
          </p:cNvPr>
          <p:cNvSpPr txBox="1"/>
          <p:nvPr/>
        </p:nvSpPr>
        <p:spPr>
          <a:xfrm>
            <a:off x="9846022" y="2890730"/>
            <a:ext cx="1864615" cy="919401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Årsagssammenhæng mellem formodet bivirkning og mistænkt lægemiddel?</a:t>
            </a:r>
          </a:p>
        </p:txBody>
      </p:sp>
      <p:cxnSp>
        <p:nvCxnSpPr>
          <p:cNvPr id="34" name="Lige pilforbindelse 33">
            <a:extLst>
              <a:ext uri="{FF2B5EF4-FFF2-40B4-BE49-F238E27FC236}">
                <a16:creationId xmlns:a16="http://schemas.microsoft.com/office/drawing/2014/main" id="{E7D9E452-9C55-457F-8866-4A4A4407F979}"/>
              </a:ext>
            </a:extLst>
          </p:cNvPr>
          <p:cNvCxnSpPr>
            <a:cxnSpLocks/>
          </p:cNvCxnSpPr>
          <p:nvPr/>
        </p:nvCxnSpPr>
        <p:spPr>
          <a:xfrm>
            <a:off x="7904262" y="3330195"/>
            <a:ext cx="907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kstfelt 16">
            <a:extLst>
              <a:ext uri="{FF2B5EF4-FFF2-40B4-BE49-F238E27FC236}">
                <a16:creationId xmlns:a16="http://schemas.microsoft.com/office/drawing/2014/main" id="{E0F419E6-9221-4D1C-BB61-FDFE1E6DFD86}"/>
              </a:ext>
            </a:extLst>
          </p:cNvPr>
          <p:cNvSpPr txBox="1"/>
          <p:nvPr/>
        </p:nvSpPr>
        <p:spPr>
          <a:xfrm>
            <a:off x="3935255" y="3870316"/>
            <a:ext cx="185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BIVIRKNINGSASSESSORER LMU-PVDK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EDDFF411-F900-4218-826B-531CB9DD2929}"/>
              </a:ext>
            </a:extLst>
          </p:cNvPr>
          <p:cNvSpPr txBox="1"/>
          <p:nvPr/>
        </p:nvSpPr>
        <p:spPr>
          <a:xfrm>
            <a:off x="8589645" y="3817303"/>
            <a:ext cx="16681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SIGNALASSESSORER</a:t>
            </a:r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C193EEDA-54C9-4419-99D5-77C8EFC68C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38" y="2800218"/>
            <a:ext cx="1089823" cy="1089823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905C2871-92D2-476F-8351-874FBAE83F44}"/>
              </a:ext>
            </a:extLst>
          </p:cNvPr>
          <p:cNvSpPr/>
          <p:nvPr/>
        </p:nvSpPr>
        <p:spPr>
          <a:xfrm>
            <a:off x="756648" y="3835280"/>
            <a:ext cx="970249" cy="321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SUNDHEDSPERSON</a:t>
            </a: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C1549D06-3129-4E10-8331-31753FA73B54}"/>
              </a:ext>
            </a:extLst>
          </p:cNvPr>
          <p:cNvCxnSpPr/>
          <p:nvPr/>
        </p:nvCxnSpPr>
        <p:spPr>
          <a:xfrm>
            <a:off x="1767259" y="3363625"/>
            <a:ext cx="6003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Forbindelse: vinklet 26">
            <a:extLst>
              <a:ext uri="{FF2B5EF4-FFF2-40B4-BE49-F238E27FC236}">
                <a16:creationId xmlns:a16="http://schemas.microsoft.com/office/drawing/2014/main" id="{382E1FDD-A5B2-48C7-BCD8-2974159A3E50}"/>
              </a:ext>
            </a:extLst>
          </p:cNvPr>
          <p:cNvCxnSpPr>
            <a:cxnSpLocks/>
            <a:stCxn id="40" idx="0"/>
            <a:endCxn id="24" idx="0"/>
          </p:cNvCxnSpPr>
          <p:nvPr/>
        </p:nvCxnSpPr>
        <p:spPr>
          <a:xfrm rot="16200000" flipH="1" flipV="1">
            <a:off x="2847262" y="1143536"/>
            <a:ext cx="66969" cy="3246394"/>
          </a:xfrm>
          <a:prstGeom prst="bentConnector3">
            <a:avLst>
              <a:gd name="adj1" fmla="val -341352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Forbindelse: vinklet 34">
            <a:extLst>
              <a:ext uri="{FF2B5EF4-FFF2-40B4-BE49-F238E27FC236}">
                <a16:creationId xmlns:a16="http://schemas.microsoft.com/office/drawing/2014/main" id="{C4ED6662-2A63-4B35-AB8C-8707E039316B}"/>
              </a:ext>
            </a:extLst>
          </p:cNvPr>
          <p:cNvCxnSpPr>
            <a:cxnSpLocks/>
            <a:stCxn id="29" idx="0"/>
            <a:endCxn id="24" idx="0"/>
          </p:cNvCxnSpPr>
          <p:nvPr/>
        </p:nvCxnSpPr>
        <p:spPr>
          <a:xfrm rot="16200000" flipH="1" flipV="1">
            <a:off x="5125383" y="-1418531"/>
            <a:ext cx="350916" cy="8086582"/>
          </a:xfrm>
          <a:prstGeom prst="bentConnector3">
            <a:avLst>
              <a:gd name="adj1" fmla="val -311441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lede 32">
            <a:extLst>
              <a:ext uri="{FF2B5EF4-FFF2-40B4-BE49-F238E27FC236}">
                <a16:creationId xmlns:a16="http://schemas.microsoft.com/office/drawing/2014/main" id="{05217075-9955-4FF6-B81B-092FD7C98E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1518" y="1721289"/>
            <a:ext cx="5425910" cy="4298053"/>
          </a:xfrm>
          <a:prstGeom prst="rect">
            <a:avLst/>
          </a:prstGeom>
        </p:spPr>
      </p:pic>
      <p:sp>
        <p:nvSpPr>
          <p:cNvPr id="10" name="Pil: højre 9">
            <a:extLst>
              <a:ext uri="{FF2B5EF4-FFF2-40B4-BE49-F238E27FC236}">
                <a16:creationId xmlns:a16="http://schemas.microsoft.com/office/drawing/2014/main" id="{916348C6-7404-4042-AAA0-7A69EC304908}"/>
              </a:ext>
            </a:extLst>
          </p:cNvPr>
          <p:cNvSpPr/>
          <p:nvPr/>
        </p:nvSpPr>
        <p:spPr>
          <a:xfrm>
            <a:off x="3997856" y="3327857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Pil: højre 47">
            <a:extLst>
              <a:ext uri="{FF2B5EF4-FFF2-40B4-BE49-F238E27FC236}">
                <a16:creationId xmlns:a16="http://schemas.microsoft.com/office/drawing/2014/main" id="{0B02256F-AB13-4B3A-8A47-63DDBEDD11D7}"/>
              </a:ext>
            </a:extLst>
          </p:cNvPr>
          <p:cNvSpPr/>
          <p:nvPr/>
        </p:nvSpPr>
        <p:spPr>
          <a:xfrm>
            <a:off x="3986561" y="4871398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Pil: højre 48">
            <a:extLst>
              <a:ext uri="{FF2B5EF4-FFF2-40B4-BE49-F238E27FC236}">
                <a16:creationId xmlns:a16="http://schemas.microsoft.com/office/drawing/2014/main" id="{730D13A4-C133-48BF-AABB-0FE18B02F620}"/>
              </a:ext>
            </a:extLst>
          </p:cNvPr>
          <p:cNvSpPr/>
          <p:nvPr/>
        </p:nvSpPr>
        <p:spPr>
          <a:xfrm>
            <a:off x="3997856" y="3934487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0" name="Pil: højre 49">
            <a:extLst>
              <a:ext uri="{FF2B5EF4-FFF2-40B4-BE49-F238E27FC236}">
                <a16:creationId xmlns:a16="http://schemas.microsoft.com/office/drawing/2014/main" id="{3CAC09B7-CD7E-4A6D-8B4F-4FA162A0BA0B}"/>
              </a:ext>
            </a:extLst>
          </p:cNvPr>
          <p:cNvSpPr/>
          <p:nvPr/>
        </p:nvSpPr>
        <p:spPr>
          <a:xfrm>
            <a:off x="3997856" y="3157793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1" name="Pil: højre 50">
            <a:extLst>
              <a:ext uri="{FF2B5EF4-FFF2-40B4-BE49-F238E27FC236}">
                <a16:creationId xmlns:a16="http://schemas.microsoft.com/office/drawing/2014/main" id="{1675B9AF-7EC8-4B89-8AA8-DC000003A8FD}"/>
              </a:ext>
            </a:extLst>
          </p:cNvPr>
          <p:cNvSpPr/>
          <p:nvPr/>
        </p:nvSpPr>
        <p:spPr>
          <a:xfrm>
            <a:off x="3997856" y="2233400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2" name="Pil: højre 51">
            <a:extLst>
              <a:ext uri="{FF2B5EF4-FFF2-40B4-BE49-F238E27FC236}">
                <a16:creationId xmlns:a16="http://schemas.microsoft.com/office/drawing/2014/main" id="{17EF6157-48F2-41E2-B55B-6F33E8074350}"/>
              </a:ext>
            </a:extLst>
          </p:cNvPr>
          <p:cNvSpPr/>
          <p:nvPr/>
        </p:nvSpPr>
        <p:spPr>
          <a:xfrm>
            <a:off x="3997856" y="2397939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Pil: højre 52">
            <a:extLst>
              <a:ext uri="{FF2B5EF4-FFF2-40B4-BE49-F238E27FC236}">
                <a16:creationId xmlns:a16="http://schemas.microsoft.com/office/drawing/2014/main" id="{C29F8F96-8CDE-4700-80B3-3C1E2BF25923}"/>
              </a:ext>
            </a:extLst>
          </p:cNvPr>
          <p:cNvSpPr/>
          <p:nvPr/>
        </p:nvSpPr>
        <p:spPr>
          <a:xfrm>
            <a:off x="3986561" y="2976518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4" name="Pil: højre 53">
            <a:extLst>
              <a:ext uri="{FF2B5EF4-FFF2-40B4-BE49-F238E27FC236}">
                <a16:creationId xmlns:a16="http://schemas.microsoft.com/office/drawing/2014/main" id="{52D93E84-C252-4DFF-BF1D-3E6036527F79}"/>
              </a:ext>
            </a:extLst>
          </p:cNvPr>
          <p:cNvSpPr/>
          <p:nvPr/>
        </p:nvSpPr>
        <p:spPr>
          <a:xfrm>
            <a:off x="4006086" y="2053254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5" name="Pil: højre 54">
            <a:extLst>
              <a:ext uri="{FF2B5EF4-FFF2-40B4-BE49-F238E27FC236}">
                <a16:creationId xmlns:a16="http://schemas.microsoft.com/office/drawing/2014/main" id="{B95861F9-B07F-43A9-A7FB-EF65890E35BB}"/>
              </a:ext>
            </a:extLst>
          </p:cNvPr>
          <p:cNvSpPr/>
          <p:nvPr/>
        </p:nvSpPr>
        <p:spPr>
          <a:xfrm>
            <a:off x="3998584" y="3748101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Pil: højre 55">
            <a:extLst>
              <a:ext uri="{FF2B5EF4-FFF2-40B4-BE49-F238E27FC236}">
                <a16:creationId xmlns:a16="http://schemas.microsoft.com/office/drawing/2014/main" id="{895F1AA2-C3FF-425C-80F0-38D847EB7225}"/>
              </a:ext>
            </a:extLst>
          </p:cNvPr>
          <p:cNvSpPr/>
          <p:nvPr/>
        </p:nvSpPr>
        <p:spPr>
          <a:xfrm>
            <a:off x="3986561" y="4365532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Pil: højre 59">
            <a:extLst>
              <a:ext uri="{FF2B5EF4-FFF2-40B4-BE49-F238E27FC236}">
                <a16:creationId xmlns:a16="http://schemas.microsoft.com/office/drawing/2014/main" id="{D61BBA7A-B973-4678-9C88-FBA094A7B592}"/>
              </a:ext>
            </a:extLst>
          </p:cNvPr>
          <p:cNvSpPr/>
          <p:nvPr/>
        </p:nvSpPr>
        <p:spPr>
          <a:xfrm>
            <a:off x="3998584" y="5167805"/>
            <a:ext cx="384667" cy="14194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7" name="Grafik 36" descr="Telefon med højttaler">
            <a:extLst>
              <a:ext uri="{FF2B5EF4-FFF2-40B4-BE49-F238E27FC236}">
                <a16:creationId xmlns:a16="http://schemas.microsoft.com/office/drawing/2014/main" id="{9776DD21-1978-4217-9816-ECF359EAE7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64529" y="113323"/>
            <a:ext cx="1277799" cy="12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7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0E49A5E-9272-4FED-A7D6-0EF01A790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03" y="2167734"/>
            <a:ext cx="6248942" cy="25910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3A610B01-C7A1-48EF-92FD-B53D21997CBB}"/>
              </a:ext>
            </a:extLst>
          </p:cNvPr>
          <p:cNvSpPr txBox="1"/>
          <p:nvPr/>
        </p:nvSpPr>
        <p:spPr>
          <a:xfrm>
            <a:off x="781199" y="584831"/>
            <a:ext cx="5463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>
                <a:latin typeface="+mj-lt"/>
              </a:rPr>
              <a:t>Alvorlighedskriterier</a:t>
            </a:r>
            <a:r>
              <a:rPr lang="da-DK" sz="4400" dirty="0"/>
              <a:t> </a:t>
            </a:r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E8D7515E-484D-4FF2-BE6B-54EA940E4CC5}"/>
              </a:ext>
            </a:extLst>
          </p:cNvPr>
          <p:cNvSpPr/>
          <p:nvPr/>
        </p:nvSpPr>
        <p:spPr>
          <a:xfrm>
            <a:off x="381149" y="3038742"/>
            <a:ext cx="628650" cy="33258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40FAE94-0C42-43A2-87E8-25EAE178ED2F}"/>
              </a:ext>
            </a:extLst>
          </p:cNvPr>
          <p:cNvSpPr/>
          <p:nvPr/>
        </p:nvSpPr>
        <p:spPr>
          <a:xfrm>
            <a:off x="1009799" y="3038742"/>
            <a:ext cx="1962001" cy="3076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E0505BA8-46EE-40EC-96BE-DD4E18628623}"/>
              </a:ext>
            </a:extLst>
          </p:cNvPr>
          <p:cNvSpPr/>
          <p:nvPr/>
        </p:nvSpPr>
        <p:spPr>
          <a:xfrm>
            <a:off x="382736" y="3653996"/>
            <a:ext cx="628650" cy="33258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C309D0F-83AD-4572-8DA0-CD69DC09B20B}"/>
              </a:ext>
            </a:extLst>
          </p:cNvPr>
          <p:cNvSpPr/>
          <p:nvPr/>
        </p:nvSpPr>
        <p:spPr>
          <a:xfrm>
            <a:off x="1011386" y="3653996"/>
            <a:ext cx="5086201" cy="3325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il: højre 16">
            <a:extLst>
              <a:ext uri="{FF2B5EF4-FFF2-40B4-BE49-F238E27FC236}">
                <a16:creationId xmlns:a16="http://schemas.microsoft.com/office/drawing/2014/main" id="{9E9F6A67-EE1E-42F4-8DAD-610AA411C48B}"/>
              </a:ext>
            </a:extLst>
          </p:cNvPr>
          <p:cNvSpPr/>
          <p:nvPr/>
        </p:nvSpPr>
        <p:spPr>
          <a:xfrm>
            <a:off x="381149" y="3346369"/>
            <a:ext cx="628650" cy="33258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987E9CC-A5A6-405A-A2B8-96C27CC80445}"/>
              </a:ext>
            </a:extLst>
          </p:cNvPr>
          <p:cNvSpPr/>
          <p:nvPr/>
        </p:nvSpPr>
        <p:spPr>
          <a:xfrm>
            <a:off x="1009799" y="3346369"/>
            <a:ext cx="3829830" cy="3076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2" name="Billede 81">
            <a:extLst>
              <a:ext uri="{FF2B5EF4-FFF2-40B4-BE49-F238E27FC236}">
                <a16:creationId xmlns:a16="http://schemas.microsoft.com/office/drawing/2014/main" id="{478D3F34-CF92-472A-AE34-EC063C046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083" y="2670917"/>
            <a:ext cx="3765297" cy="2016065"/>
          </a:xfrm>
          <a:prstGeom prst="rect">
            <a:avLst/>
          </a:prstGeom>
        </p:spPr>
      </p:pic>
      <p:pic>
        <p:nvPicPr>
          <p:cNvPr id="84" name="Billede 83">
            <a:extLst>
              <a:ext uri="{FF2B5EF4-FFF2-40B4-BE49-F238E27FC236}">
                <a16:creationId xmlns:a16="http://schemas.microsoft.com/office/drawing/2014/main" id="{2E256154-6D58-47B3-83DF-3E58F23628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40" y="1916636"/>
            <a:ext cx="2053381" cy="2576792"/>
          </a:xfrm>
          <a:prstGeom prst="rect">
            <a:avLst/>
          </a:prstGeom>
        </p:spPr>
      </p:pic>
      <p:pic>
        <p:nvPicPr>
          <p:cNvPr id="102" name="Billede 101">
            <a:extLst>
              <a:ext uri="{FF2B5EF4-FFF2-40B4-BE49-F238E27FC236}">
                <a16:creationId xmlns:a16="http://schemas.microsoft.com/office/drawing/2014/main" id="{92CF77B3-57EB-424B-A532-4AC2F5104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08281">
            <a:off x="8081920" y="1377504"/>
            <a:ext cx="1115104" cy="36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Behandling for bivirkning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CAF818D-7642-4FAA-BE40-415133F9C57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22"/>
          <a:stretch/>
        </p:blipFill>
        <p:spPr>
          <a:xfrm>
            <a:off x="383902" y="1333326"/>
            <a:ext cx="5635805" cy="2459395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D21B6DF7-40EB-4AF6-ACF5-8055531C2FFF}"/>
              </a:ext>
            </a:extLst>
          </p:cNvPr>
          <p:cNvSpPr txBox="1"/>
          <p:nvPr/>
        </p:nvSpPr>
        <p:spPr>
          <a:xfrm>
            <a:off x="552599" y="2512656"/>
            <a:ext cx="5021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i="1" dirty="0">
                <a:solidFill>
                  <a:schemeClr val="tx2"/>
                </a:solidFill>
              </a:rPr>
              <a:t>Patienten blev behandlet med Medicin X for bivirkningen  </a:t>
            </a:r>
          </a:p>
        </p:txBody>
      </p:sp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D058C1D3-89A3-4BF8-9F6A-30C4D338CB71}"/>
              </a:ext>
            </a:extLst>
          </p:cNvPr>
          <p:cNvCxnSpPr>
            <a:cxnSpLocks/>
          </p:cNvCxnSpPr>
          <p:nvPr/>
        </p:nvCxnSpPr>
        <p:spPr>
          <a:xfrm>
            <a:off x="7895018" y="3429794"/>
            <a:ext cx="502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>
            <a:extLst>
              <a:ext uri="{FF2B5EF4-FFF2-40B4-BE49-F238E27FC236}">
                <a16:creationId xmlns:a16="http://schemas.microsoft.com/office/drawing/2014/main" id="{32BBE5E8-6D52-419F-8C00-0C41B1613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20" y="2192252"/>
            <a:ext cx="1116298" cy="2550769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FD7CDA5A-7F8D-4CAF-89F2-50565D075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343" y="2209459"/>
            <a:ext cx="1129472" cy="2550769"/>
          </a:xfrm>
          <a:prstGeom prst="rect">
            <a:avLst/>
          </a:prstGeom>
        </p:spPr>
      </p:pic>
      <p:pic>
        <p:nvPicPr>
          <p:cNvPr id="20" name="Grafik 19" descr="Nål">
            <a:extLst>
              <a:ext uri="{FF2B5EF4-FFF2-40B4-BE49-F238E27FC236}">
                <a16:creationId xmlns:a16="http://schemas.microsoft.com/office/drawing/2014/main" id="{753DD190-9401-482F-97CA-AAF38F1E2A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47111" y="2396037"/>
            <a:ext cx="695814" cy="695814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5ADCB842-158A-460C-8C62-BB3A73350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9742" y="2226668"/>
            <a:ext cx="766536" cy="2516353"/>
          </a:xfrm>
          <a:prstGeom prst="rect">
            <a:avLst/>
          </a:prstGeom>
        </p:spPr>
      </p:pic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ADA7386B-02A1-43D1-AB73-7E30472500C2}"/>
              </a:ext>
            </a:extLst>
          </p:cNvPr>
          <p:cNvCxnSpPr>
            <a:cxnSpLocks/>
          </p:cNvCxnSpPr>
          <p:nvPr/>
        </p:nvCxnSpPr>
        <p:spPr>
          <a:xfrm>
            <a:off x="9176278" y="3429793"/>
            <a:ext cx="5024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felt 4">
            <a:extLst>
              <a:ext uri="{FF2B5EF4-FFF2-40B4-BE49-F238E27FC236}">
                <a16:creationId xmlns:a16="http://schemas.microsoft.com/office/drawing/2014/main" id="{2381C5FA-4B68-49A2-9D37-1F4F6B63C7E2}"/>
              </a:ext>
            </a:extLst>
          </p:cNvPr>
          <p:cNvSpPr txBox="1"/>
          <p:nvPr/>
        </p:nvSpPr>
        <p:spPr>
          <a:xfrm>
            <a:off x="6097587" y="1515239"/>
            <a:ext cx="2478564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a-DK" dirty="0"/>
              <a:t>+ Samtidig sygdom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C6383FAA-F477-427E-AD6A-C92691A97C5A}"/>
              </a:ext>
            </a:extLst>
          </p:cNvPr>
          <p:cNvCxnSpPr>
            <a:cxnSpLocks/>
          </p:cNvCxnSpPr>
          <p:nvPr/>
        </p:nvCxnSpPr>
        <p:spPr>
          <a:xfrm flipV="1">
            <a:off x="7310169" y="1930737"/>
            <a:ext cx="0" cy="261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>
            <a:extLst>
              <a:ext uri="{FF2B5EF4-FFF2-40B4-BE49-F238E27FC236}">
                <a16:creationId xmlns:a16="http://schemas.microsoft.com/office/drawing/2014/main" id="{D2938433-3138-4F5F-8705-FDAC88A897A3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6"/>
          <a:stretch/>
        </p:blipFill>
        <p:spPr>
          <a:xfrm>
            <a:off x="383902" y="3672836"/>
            <a:ext cx="5616065" cy="2046533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E2F69C7E-1261-463B-BC78-5B1D20AF91EF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77790" r="72278" b="9276"/>
          <a:stretch/>
        </p:blipFill>
        <p:spPr>
          <a:xfrm>
            <a:off x="2116183" y="5796589"/>
            <a:ext cx="1563584" cy="436629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5719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264C-8407-4E44-AA0E-84FBCAF4E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Information om patienten - CPR nr.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4F702D6-0F5E-4B23-8C55-44E41FE3FAF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09"/>
          <a:stretch/>
        </p:blipFill>
        <p:spPr>
          <a:xfrm>
            <a:off x="660503" y="1548359"/>
            <a:ext cx="5403033" cy="407118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D74BAA1-F137-46CC-958D-9092F2926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5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8F39379-9BC9-4A46-974A-30E8362E4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1640" y="1481010"/>
            <a:ext cx="5780464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Læger har pligt til at oplyse CPR nr. i indberetningerne. Kravet gælder ikke andre sundhedspersoner. Lægemiddelstyrelsen opfordrer kraftigt andre sundhedspersoner til også at inkludere patientens CPR nr. </a:t>
            </a:r>
            <a:endParaRPr kumimoji="0" lang="da-DK" altLang="da-DK" sz="2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C1B7B48-C99D-4F76-9733-7E6A0BB960B4}"/>
              </a:ext>
            </a:extLst>
          </p:cNvPr>
          <p:cNvSpPr/>
          <p:nvPr/>
        </p:nvSpPr>
        <p:spPr>
          <a:xfrm>
            <a:off x="781199" y="1696453"/>
            <a:ext cx="3670485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9CCF26EA-3A41-4C60-8491-8EB1470D9A70}"/>
              </a:ext>
            </a:extLst>
          </p:cNvPr>
          <p:cNvSpPr txBox="1"/>
          <p:nvPr/>
        </p:nvSpPr>
        <p:spPr>
          <a:xfrm>
            <a:off x="6200720" y="2744678"/>
            <a:ext cx="56432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Vigtigt for: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B38E36E-36EB-4E54-93A2-7CC67502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56450" y="3368000"/>
            <a:ext cx="649362" cy="1483807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2AAF6697-6591-41ED-B3B8-F0A2BFE36190}"/>
              </a:ext>
            </a:extLst>
          </p:cNvPr>
          <p:cNvSpPr txBox="1"/>
          <p:nvPr/>
        </p:nvSpPr>
        <p:spPr>
          <a:xfrm>
            <a:off x="6097587" y="4996788"/>
            <a:ext cx="191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Identifikation af patienten </a:t>
            </a:r>
          </a:p>
          <a:p>
            <a:endParaRPr lang="da-DK" sz="1600" dirty="0"/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885E7849-B139-431E-993A-ABE6404D1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88" y="3864309"/>
            <a:ext cx="976571" cy="976571"/>
          </a:xfrm>
          <a:prstGeom prst="rect">
            <a:avLst/>
          </a:prstGeom>
        </p:spPr>
      </p:pic>
      <p:cxnSp>
        <p:nvCxnSpPr>
          <p:cNvPr id="22" name="Forbindelse: vinklet 21">
            <a:extLst>
              <a:ext uri="{FF2B5EF4-FFF2-40B4-BE49-F238E27FC236}">
                <a16:creationId xmlns:a16="http://schemas.microsoft.com/office/drawing/2014/main" id="{96240509-0DA2-422E-A1BF-8CDD575732C5}"/>
              </a:ext>
            </a:extLst>
          </p:cNvPr>
          <p:cNvCxnSpPr>
            <a:cxnSpLocks/>
            <a:stCxn id="24" idx="1"/>
            <a:endCxn id="21" idx="0"/>
          </p:cNvCxnSpPr>
          <p:nvPr/>
        </p:nvCxnSpPr>
        <p:spPr>
          <a:xfrm rot="10800000" flipV="1">
            <a:off x="8464575" y="3533407"/>
            <a:ext cx="383017" cy="330902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Telefonrør">
            <a:extLst>
              <a:ext uri="{FF2B5EF4-FFF2-40B4-BE49-F238E27FC236}">
                <a16:creationId xmlns:a16="http://schemas.microsoft.com/office/drawing/2014/main" id="{8CEA79EE-1B66-4DDF-A276-A100EFFF3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7591" y="3307635"/>
            <a:ext cx="451543" cy="451543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80EBBD0B-3F26-4A80-B105-123A843450CA}"/>
              </a:ext>
            </a:extLst>
          </p:cNvPr>
          <p:cNvSpPr txBox="1"/>
          <p:nvPr/>
        </p:nvSpPr>
        <p:spPr>
          <a:xfrm>
            <a:off x="7803815" y="4996638"/>
            <a:ext cx="1612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Mulighed for opfølgning hos læge </a:t>
            </a:r>
          </a:p>
          <a:p>
            <a:endParaRPr lang="da-DK" sz="1600" dirty="0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FCC440C-3930-4BD7-A774-F0DD0D27EA04}"/>
              </a:ext>
            </a:extLst>
          </p:cNvPr>
          <p:cNvSpPr/>
          <p:nvPr/>
        </p:nvSpPr>
        <p:spPr>
          <a:xfrm>
            <a:off x="9723073" y="5014992"/>
            <a:ext cx="244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/>
              <a:t>Orientering til patienten ift. deres rettigheder (GDPR)</a:t>
            </a:r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59139D4A-BEC2-4D12-A08D-98E03C5D172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36" r="20613" b="35350"/>
          <a:stretch/>
        </p:blipFill>
        <p:spPr>
          <a:xfrm>
            <a:off x="9831643" y="3329939"/>
            <a:ext cx="1897347" cy="16837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76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yKyKJEe1M0Pw4IT5unj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QsNf3XezF7bURkG_nY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452</Words>
  <Application>Microsoft Office PowerPoint</Application>
  <PresentationFormat>Brugerdefineret</PresentationFormat>
  <Paragraphs>88</Paragraphs>
  <Slides>14</Slides>
  <Notes>11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Times</vt:lpstr>
      <vt:lpstr>Wingdings</vt:lpstr>
      <vt:lpstr>1_Office-tema</vt:lpstr>
      <vt:lpstr>think-cell Slide</vt:lpstr>
      <vt:lpstr>PowerPoint-præsentation</vt:lpstr>
      <vt:lpstr>PowerPoint-præsentation</vt:lpstr>
      <vt:lpstr>PowerPoint-præsentation</vt:lpstr>
      <vt:lpstr>Hvad bliver indberetningerne brugt til?</vt:lpstr>
      <vt:lpstr>PowerPoint-præsentation</vt:lpstr>
      <vt:lpstr>PowerPoint-præsentation</vt:lpstr>
      <vt:lpstr>PowerPoint-præsentation</vt:lpstr>
      <vt:lpstr>Behandling for bivirkning </vt:lpstr>
      <vt:lpstr>Information om patienten - CPR nr. </vt:lpstr>
      <vt:lpstr>Navn og Batch nr. på den mistænkte vaccine</vt:lpstr>
      <vt:lpstr>Information om anden medicin </vt:lpstr>
      <vt:lpstr>Information om indberetter og organisation</vt:lpstr>
      <vt:lpstr>Information indberetter og organisation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Træningsmateriale ‘Den gode indberetning’</dc:title>
  <dc:creator>Cathrine Høyer Christensen</dc:creator>
  <cp:lastModifiedBy>Cathrine Høyer Christensen</cp:lastModifiedBy>
  <cp:revision>68</cp:revision>
  <dcterms:created xsi:type="dcterms:W3CDTF">2020-12-14T11:39:26Z</dcterms:created>
  <dcterms:modified xsi:type="dcterms:W3CDTF">2020-12-23T07:38:07Z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kabelonnavn">
    <vt:lpwstr>LMST præsentation</vt:lpwstr>
  </property>
</Properties>
</file>