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9" r:id="rId4"/>
    <p:sldId id="257" r:id="rId5"/>
    <p:sldId id="260" r:id="rId6"/>
    <p:sldId id="261" r:id="rId7"/>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6" d="100"/>
          <a:sy n="126" d="100"/>
        </p:scale>
        <p:origin x="-11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3373B720-FD0D-4346-98F8-6D9A1658377A}" type="datetimeFigureOut">
              <a:rPr lang="da-DK" smtClean="0"/>
              <a:pPr/>
              <a:t>14-05-2013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0CE1224-86D0-4D74-81E1-CF9F11250B52}"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3373B720-FD0D-4346-98F8-6D9A1658377A}" type="datetimeFigureOut">
              <a:rPr lang="da-DK" smtClean="0"/>
              <a:pPr/>
              <a:t>14-05-2013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0CE1224-86D0-4D74-81E1-CF9F11250B52}"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3373B720-FD0D-4346-98F8-6D9A1658377A}" type="datetimeFigureOut">
              <a:rPr lang="da-DK" smtClean="0"/>
              <a:pPr/>
              <a:t>14-05-2013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0CE1224-86D0-4D74-81E1-CF9F11250B52}"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3373B720-FD0D-4346-98F8-6D9A1658377A}" type="datetimeFigureOut">
              <a:rPr lang="da-DK" smtClean="0"/>
              <a:pPr/>
              <a:t>14-05-2013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0CE1224-86D0-4D74-81E1-CF9F11250B52}"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p>
            <a:fld id="{3373B720-FD0D-4346-98F8-6D9A1658377A}" type="datetimeFigureOut">
              <a:rPr lang="da-DK" smtClean="0"/>
              <a:pPr/>
              <a:t>14-05-2013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0CE1224-86D0-4D74-81E1-CF9F11250B52}"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3373B720-FD0D-4346-98F8-6D9A1658377A}" type="datetimeFigureOut">
              <a:rPr lang="da-DK" smtClean="0"/>
              <a:pPr/>
              <a:t>14-05-2013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60CE1224-86D0-4D74-81E1-CF9F11250B52}"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3373B720-FD0D-4346-98F8-6D9A1658377A}" type="datetimeFigureOut">
              <a:rPr lang="da-DK" smtClean="0"/>
              <a:pPr/>
              <a:t>14-05-2013</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60CE1224-86D0-4D74-81E1-CF9F11250B52}"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p>
            <a:fld id="{3373B720-FD0D-4346-98F8-6D9A1658377A}" type="datetimeFigureOut">
              <a:rPr lang="da-DK" smtClean="0"/>
              <a:pPr/>
              <a:t>14-05-2013</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60CE1224-86D0-4D74-81E1-CF9F11250B52}"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3373B720-FD0D-4346-98F8-6D9A1658377A}" type="datetimeFigureOut">
              <a:rPr lang="da-DK" smtClean="0"/>
              <a:pPr/>
              <a:t>14-05-2013</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60CE1224-86D0-4D74-81E1-CF9F11250B52}"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3373B720-FD0D-4346-98F8-6D9A1658377A}" type="datetimeFigureOut">
              <a:rPr lang="da-DK" smtClean="0"/>
              <a:pPr/>
              <a:t>14-05-2013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60CE1224-86D0-4D74-81E1-CF9F11250B52}"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3373B720-FD0D-4346-98F8-6D9A1658377A}" type="datetimeFigureOut">
              <a:rPr lang="da-DK" smtClean="0"/>
              <a:pPr/>
              <a:t>14-05-2013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60CE1224-86D0-4D74-81E1-CF9F11250B52}"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73B720-FD0D-4346-98F8-6D9A1658377A}" type="datetimeFigureOut">
              <a:rPr lang="da-DK" smtClean="0"/>
              <a:pPr/>
              <a:t>14-05-2013</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CE1224-86D0-4D74-81E1-CF9F11250B52}"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a-DK" b="1" dirty="0"/>
              <a:t>Netværk for Forebyggelse af </a:t>
            </a:r>
            <a:r>
              <a:rPr lang="da-DK" b="1" dirty="0" smtClean="0"/>
              <a:t>Medicineringsfejl </a:t>
            </a:r>
            <a:r>
              <a:rPr lang="da-DK" dirty="0"/>
              <a:t/>
            </a:r>
            <a:br>
              <a:rPr lang="da-DK" dirty="0"/>
            </a:br>
            <a:endParaRPr lang="da-DK" dirty="0"/>
          </a:p>
        </p:txBody>
      </p:sp>
      <p:sp>
        <p:nvSpPr>
          <p:cNvPr id="3" name="Undertitel 2"/>
          <p:cNvSpPr>
            <a:spLocks noGrp="1"/>
          </p:cNvSpPr>
          <p:nvPr>
            <p:ph type="subTitle" idx="1"/>
          </p:nvPr>
        </p:nvSpPr>
        <p:spPr/>
        <p:txBody>
          <a:bodyPr/>
          <a:lstStyle/>
          <a:p>
            <a:r>
              <a:rPr lang="da-DK" b="1" dirty="0" smtClean="0"/>
              <a:t>fredag d. 12. april 2013 kl. 10-13.30</a:t>
            </a:r>
            <a:endParaRPr lang="da-DK"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a-DK" dirty="0" smtClean="0"/>
              <a:t>Agenda</a:t>
            </a:r>
            <a:endParaRPr lang="da-DK" dirty="0"/>
          </a:p>
        </p:txBody>
      </p:sp>
      <p:sp>
        <p:nvSpPr>
          <p:cNvPr id="6" name="Pladsholder til indhold 5"/>
          <p:cNvSpPr>
            <a:spLocks noGrp="1"/>
          </p:cNvSpPr>
          <p:nvPr>
            <p:ph idx="1"/>
          </p:nvPr>
        </p:nvSpPr>
        <p:spPr/>
        <p:txBody>
          <a:bodyPr>
            <a:normAutofit fontScale="77500" lnSpcReduction="20000"/>
          </a:bodyPr>
          <a:lstStyle/>
          <a:p>
            <a:pPr lvl="0"/>
            <a:r>
              <a:rPr lang="da-DK" b="1" dirty="0"/>
              <a:t>Velkomst </a:t>
            </a:r>
            <a:r>
              <a:rPr lang="da-DK" b="1" dirty="0" smtClean="0"/>
              <a:t> v/Anne-Marie Vangsted</a:t>
            </a:r>
            <a:endParaRPr lang="da-DK" dirty="0"/>
          </a:p>
          <a:p>
            <a:pPr lvl="0"/>
            <a:r>
              <a:rPr lang="da-DK" b="1" dirty="0"/>
              <a:t>Håndtering af bivirkninger i Sundhedsstyrelsen </a:t>
            </a:r>
            <a:r>
              <a:rPr lang="da-DK" b="1" dirty="0" smtClean="0"/>
              <a:t>v/ </a:t>
            </a:r>
            <a:r>
              <a:rPr lang="da-DK" b="1" dirty="0"/>
              <a:t>Helle Harder, Lægemiddelovervågning, Sundhedsstyrelsen </a:t>
            </a:r>
            <a:endParaRPr lang="da-DK" dirty="0"/>
          </a:p>
          <a:p>
            <a:pPr lvl="0"/>
            <a:r>
              <a:rPr lang="da-DK" b="1" dirty="0"/>
              <a:t>Sidste nyt fra Sundhedsstyrelsen </a:t>
            </a:r>
            <a:endParaRPr lang="da-DK" dirty="0"/>
          </a:p>
          <a:p>
            <a:pPr lvl="0"/>
            <a:r>
              <a:rPr lang="da-DK" b="1" dirty="0"/>
              <a:t>Frokostpause </a:t>
            </a:r>
            <a:endParaRPr lang="da-DK" dirty="0"/>
          </a:p>
          <a:p>
            <a:pPr lvl="0"/>
            <a:r>
              <a:rPr lang="da-DK" b="1" dirty="0"/>
              <a:t>Sidste nyt fra Patientombuddet ved Pia Knudsen, Patientombuddet</a:t>
            </a:r>
            <a:endParaRPr lang="da-DK" dirty="0"/>
          </a:p>
          <a:p>
            <a:pPr lvl="0"/>
            <a:r>
              <a:rPr lang="da-DK" b="1" dirty="0"/>
              <a:t>Brug af stregkoder samt barriere herved i sekundær sektor ved Hanne Fischer, </a:t>
            </a:r>
            <a:r>
              <a:rPr lang="da-DK" b="1" dirty="0" err="1"/>
              <a:t>Amgros</a:t>
            </a:r>
            <a:endParaRPr lang="da-DK" dirty="0"/>
          </a:p>
          <a:p>
            <a:pPr lvl="0"/>
            <a:r>
              <a:rPr lang="da-DK" b="1" dirty="0"/>
              <a:t>Eventuelt herunder dato for næste møde – forslag torsdag den 14. november 2013</a:t>
            </a:r>
            <a:endParaRPr lang="da-DK" dirty="0"/>
          </a:p>
          <a:p>
            <a:endParaRPr lang="da-DK"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da-DK" dirty="0" smtClean="0"/>
              <a:t>Sidste nyt fra SST</a:t>
            </a:r>
            <a:endParaRPr lang="da-DK" dirty="0"/>
          </a:p>
        </p:txBody>
      </p:sp>
      <p:sp>
        <p:nvSpPr>
          <p:cNvPr id="5" name="Undertitel 4"/>
          <p:cNvSpPr>
            <a:spLocks noGrp="1"/>
          </p:cNvSpPr>
          <p:nvPr>
            <p:ph type="subTitle" idx="1"/>
          </p:nvPr>
        </p:nvSpPr>
        <p:spPr/>
        <p:txBody>
          <a:bodyPr/>
          <a:lstStyle/>
          <a:p>
            <a:endParaRPr lang="da-DK"/>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err="1" smtClean="0"/>
              <a:t>Detrusitol</a:t>
            </a:r>
            <a:r>
              <a:rPr lang="da-DK" dirty="0" smtClean="0"/>
              <a:t> </a:t>
            </a:r>
            <a:r>
              <a:rPr lang="da-DK" dirty="0" err="1" smtClean="0"/>
              <a:t>Retard</a:t>
            </a:r>
            <a:r>
              <a:rPr lang="da-DK" dirty="0" smtClean="0"/>
              <a:t> </a:t>
            </a:r>
            <a:br>
              <a:rPr lang="da-DK" dirty="0" smtClean="0"/>
            </a:br>
            <a:r>
              <a:rPr lang="da-DK" dirty="0" smtClean="0"/>
              <a:t>skifter styrkeangivelse</a:t>
            </a:r>
            <a:endParaRPr lang="da-DK" dirty="0"/>
          </a:p>
        </p:txBody>
      </p:sp>
      <p:sp>
        <p:nvSpPr>
          <p:cNvPr id="3" name="Pladsholder til indhold 2"/>
          <p:cNvSpPr>
            <a:spLocks noGrp="1"/>
          </p:cNvSpPr>
          <p:nvPr>
            <p:ph idx="1"/>
          </p:nvPr>
        </p:nvSpPr>
        <p:spPr/>
        <p:txBody>
          <a:bodyPr>
            <a:normAutofit fontScale="62500" lnSpcReduction="20000"/>
          </a:bodyPr>
          <a:lstStyle/>
          <a:p>
            <a:r>
              <a:rPr lang="da-DK" dirty="0"/>
              <a:t>SST er opmærksomme på, at skift af styrke angivelse </a:t>
            </a:r>
            <a:r>
              <a:rPr lang="da-DK" dirty="0" smtClean="0"/>
              <a:t>fra </a:t>
            </a:r>
            <a:r>
              <a:rPr lang="da-DK" dirty="0"/>
              <a:t>1,4 mg til 2 mg og fra 2,8 mg til 4 mg på produkter indeholdende </a:t>
            </a:r>
            <a:r>
              <a:rPr lang="da-DK" dirty="0" err="1"/>
              <a:t>tolterodintartrat</a:t>
            </a:r>
            <a:r>
              <a:rPr lang="da-DK" dirty="0"/>
              <a:t> vil skabe problemer, og det er derfor, at der er sat en tillægsmærkning på produkterne.</a:t>
            </a:r>
          </a:p>
          <a:p>
            <a:pPr>
              <a:buNone/>
            </a:pPr>
            <a:r>
              <a:rPr lang="da-DK" dirty="0"/>
              <a:t> </a:t>
            </a:r>
          </a:p>
          <a:p>
            <a:r>
              <a:rPr lang="da-DK" dirty="0"/>
              <a:t>Årsagen til, at der er skift af styrkeangivelse, er at </a:t>
            </a:r>
            <a:r>
              <a:rPr lang="da-DK" dirty="0" err="1"/>
              <a:t>Detrusitol</a:t>
            </a:r>
            <a:r>
              <a:rPr lang="da-DK" dirty="0"/>
              <a:t> i sin tid er godkendt med styrkerne 2 og 4 mg i alle andre lande end Danmark, hvor styrken blev 1,4 mg og 2,8 mg. Det er nøjagtig det samme produkt, med samme mængde indhold i produktet ligegyldigt om det er angivet med 1,4 mg eller 2 mg og 2,8 mg eller 4 mg. Forskellen kommer af, om man angiver styrken i forhold til </a:t>
            </a:r>
            <a:r>
              <a:rPr lang="da-DK" dirty="0" err="1"/>
              <a:t>Tolterodin</a:t>
            </a:r>
            <a:r>
              <a:rPr lang="da-DK" dirty="0"/>
              <a:t> eller </a:t>
            </a:r>
            <a:r>
              <a:rPr lang="da-DK" dirty="0" err="1"/>
              <a:t>Tolterodintartrat</a:t>
            </a:r>
            <a:r>
              <a:rPr lang="da-DK" dirty="0" smtClean="0"/>
              <a:t>.</a:t>
            </a:r>
          </a:p>
          <a:p>
            <a:endParaRPr lang="da-DK" dirty="0" smtClean="0"/>
          </a:p>
          <a:p>
            <a:endParaRPr lang="da-DK" dirty="0"/>
          </a:p>
          <a:p>
            <a:pPr>
              <a:buNone/>
            </a:pPr>
            <a:r>
              <a:rPr lang="da-DK" dirty="0"/>
              <a:t> </a:t>
            </a:r>
          </a:p>
          <a:p>
            <a:pPr>
              <a:buNone/>
            </a:pPr>
            <a:r>
              <a:rPr lang="da-DK" dirty="0"/>
              <a:t> </a:t>
            </a:r>
          </a:p>
          <a:p>
            <a:endParaRPr lang="da-DK"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Skærpet fortolkning af §11</a:t>
            </a:r>
            <a:br>
              <a:rPr lang="da-DK" dirty="0" smtClean="0"/>
            </a:br>
            <a:r>
              <a:rPr lang="da-DK" dirty="0" smtClean="0"/>
              <a:t>(</a:t>
            </a:r>
            <a:r>
              <a:rPr lang="da-DK" dirty="0" err="1" smtClean="0"/>
              <a:t>mærkningbekendtgørelsen</a:t>
            </a:r>
            <a:r>
              <a:rPr lang="da-DK" dirty="0" smtClean="0"/>
              <a:t>)</a:t>
            </a:r>
            <a:endParaRPr lang="da-DK" dirty="0"/>
          </a:p>
        </p:txBody>
      </p:sp>
      <p:sp>
        <p:nvSpPr>
          <p:cNvPr id="3" name="Pladsholder til indhold 2"/>
          <p:cNvSpPr>
            <a:spLocks noGrp="1"/>
          </p:cNvSpPr>
          <p:nvPr>
            <p:ph idx="1"/>
          </p:nvPr>
        </p:nvSpPr>
        <p:spPr/>
        <p:txBody>
          <a:bodyPr>
            <a:normAutofit fontScale="77500" lnSpcReduction="20000"/>
          </a:bodyPr>
          <a:lstStyle/>
          <a:p>
            <a:r>
              <a:rPr lang="da-DK" dirty="0" smtClean="0"/>
              <a:t>Sundhedsstyrelsen kigger i dag både på virkning og bivirkning, når det vurderes, om et lægemiddel kan have langtidsvirkende effekt. Ved vurderingen af lægemidlets langtidsvirkende effekt indgår, at brugen af lægemidlet ikke må være forbundet med risiko for bivirkninger, der kan optræde efter patienten har forladt lægen/hospitalet. </a:t>
            </a:r>
          </a:p>
          <a:p>
            <a:r>
              <a:rPr lang="da-DK" dirty="0" smtClean="0"/>
              <a:t>Patienten i dag udskrives før end tidligere, og derfor er det særdeles vigtigt for patientsikkerheden, at patienten har adgang til indlægssedlen. </a:t>
            </a:r>
          </a:p>
          <a:p>
            <a:r>
              <a:rPr lang="da-DK" dirty="0" smtClean="0"/>
              <a:t>QRD skabelonen for indlægssedlen i forbindelse med ikrafttrædelse af den nye </a:t>
            </a:r>
            <a:r>
              <a:rPr lang="da-DK" dirty="0" err="1" smtClean="0"/>
              <a:t>pharmacovigilance</a:t>
            </a:r>
            <a:r>
              <a:rPr lang="da-DK" dirty="0" smtClean="0"/>
              <a:t> lovgivning er opdateret, med henblik på at få patienter og pårørende til at indberette bivirkninger. Dette krav kan ikke imødekommes, såfremt indlægssedlen ikke eksisterer.</a:t>
            </a:r>
            <a:endParaRPr lang="da-DK"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På vej i høring</a:t>
            </a:r>
            <a:endParaRPr lang="da-DK" dirty="0"/>
          </a:p>
        </p:txBody>
      </p:sp>
      <p:sp>
        <p:nvSpPr>
          <p:cNvPr id="3" name="Pladsholder til indhold 2"/>
          <p:cNvSpPr>
            <a:spLocks noGrp="1"/>
          </p:cNvSpPr>
          <p:nvPr>
            <p:ph idx="1"/>
          </p:nvPr>
        </p:nvSpPr>
        <p:spPr/>
        <p:txBody>
          <a:bodyPr>
            <a:normAutofit fontScale="70000" lnSpcReduction="20000"/>
          </a:bodyPr>
          <a:lstStyle/>
          <a:p>
            <a:endParaRPr lang="da-DK" dirty="0" smtClean="0"/>
          </a:p>
          <a:p>
            <a:pPr marL="514350" indent="-514350">
              <a:buFont typeface="+mj-lt"/>
              <a:buAutoNum type="arabicPeriod"/>
            </a:pPr>
            <a:r>
              <a:rPr lang="da-DK" b="1" dirty="0" smtClean="0"/>
              <a:t>Høring over ”Guideline </a:t>
            </a:r>
            <a:r>
              <a:rPr lang="da-DK" b="1" dirty="0" err="1" smtClean="0"/>
              <a:t>on</a:t>
            </a:r>
            <a:r>
              <a:rPr lang="da-DK" b="1" dirty="0" smtClean="0"/>
              <a:t> Nordic </a:t>
            </a:r>
            <a:r>
              <a:rPr lang="da-DK" b="1" dirty="0" err="1" smtClean="0"/>
              <a:t>Packages</a:t>
            </a:r>
            <a:r>
              <a:rPr lang="da-DK" b="1" dirty="0" smtClean="0"/>
              <a:t>” en mærkningsvejledning udarbejdet med henblik på at afhjælpe mærkningsproblemer i forbindelse med fælles nordiske pakninger.  </a:t>
            </a:r>
          </a:p>
          <a:p>
            <a:pPr marL="514350" indent="-514350">
              <a:buFont typeface="+mj-lt"/>
              <a:buAutoNum type="arabicPeriod"/>
            </a:pPr>
            <a:r>
              <a:rPr lang="da-DK" b="1" dirty="0" smtClean="0"/>
              <a:t>Høring over vejledningen til mærkningsbekendtgørelsen</a:t>
            </a:r>
            <a:endParaRPr lang="da-DK" dirty="0" smtClean="0"/>
          </a:p>
          <a:p>
            <a:endParaRPr lang="da-DK" dirty="0" smtClean="0"/>
          </a:p>
          <a:p>
            <a:endParaRPr lang="da-DK" dirty="0" smtClean="0"/>
          </a:p>
          <a:p>
            <a:endParaRPr lang="da-DK" dirty="0" smtClean="0"/>
          </a:p>
          <a:p>
            <a:endParaRPr lang="da-DK" dirty="0" smtClean="0"/>
          </a:p>
          <a:p>
            <a:endParaRPr lang="da-DK" dirty="0" smtClean="0"/>
          </a:p>
          <a:p>
            <a:pPr>
              <a:buNone/>
            </a:pPr>
            <a:r>
              <a:rPr lang="da-DK" dirty="0" smtClean="0"/>
              <a:t>Høringsportalen:</a:t>
            </a:r>
          </a:p>
          <a:p>
            <a:pPr>
              <a:buNone/>
            </a:pPr>
            <a:r>
              <a:rPr lang="da-DK" dirty="0" smtClean="0"/>
              <a:t>https://bdkv2.borger.dk/Lovgivning/Hoeringsportalen/Sider/Soeg.aspx</a:t>
            </a:r>
            <a:endParaRPr lang="da-DK" dirty="0"/>
          </a:p>
        </p:txBody>
      </p:sp>
    </p:spTree>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284</Words>
  <Application>Microsoft Office PowerPoint</Application>
  <PresentationFormat>Skærmshow (4:3)</PresentationFormat>
  <Paragraphs>34</Paragraphs>
  <Slides>6</Slides>
  <Notes>0</Notes>
  <HiddenSlides>0</HiddenSlides>
  <MMClips>0</MMClips>
  <ScaleCrop>false</ScaleCrop>
  <HeadingPairs>
    <vt:vector size="4" baseType="variant">
      <vt:variant>
        <vt:lpstr>Tema</vt:lpstr>
      </vt:variant>
      <vt:variant>
        <vt:i4>1</vt:i4>
      </vt:variant>
      <vt:variant>
        <vt:lpstr>Diastitler</vt:lpstr>
      </vt:variant>
      <vt:variant>
        <vt:i4>6</vt:i4>
      </vt:variant>
    </vt:vector>
  </HeadingPairs>
  <TitlesOfParts>
    <vt:vector size="7" baseType="lpstr">
      <vt:lpstr>Kontortema</vt:lpstr>
      <vt:lpstr>Netværk for Forebyggelse af Medicineringsfejl  </vt:lpstr>
      <vt:lpstr>Agenda</vt:lpstr>
      <vt:lpstr>Sidste nyt fra SST</vt:lpstr>
      <vt:lpstr>Detrusitol Retard  skifter styrkeangivelse</vt:lpstr>
      <vt:lpstr>Skærpet fortolkning af §11 (mærkningbekendtgørelsen)</vt:lpstr>
      <vt:lpstr>På vej i høring</vt:lpstr>
    </vt:vector>
  </TitlesOfParts>
  <Company>Lægemiddelstyrelsen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loso</dc:creator>
  <cp:lastModifiedBy>loso</cp:lastModifiedBy>
  <cp:revision>11</cp:revision>
  <dcterms:created xsi:type="dcterms:W3CDTF">2013-04-11T11:18:24Z</dcterms:created>
  <dcterms:modified xsi:type="dcterms:W3CDTF">2013-05-14T13:00:25Z</dcterms:modified>
</cp:coreProperties>
</file>