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A6CC-D7C4-4E9B-9004-3B622B10292F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E90F-15DF-479E-BD24-19BAFB34D7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8F34-E5D6-4D5E-B4E9-87865FE6B7DC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2E35-495B-487C-B9B6-0910FB20C170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 descr="SST_UK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254294"/>
            <a:ext cx="4680520" cy="798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B650-4A54-4536-AD28-F5C25B818C29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D75-4193-42AF-AB79-2D21FFC2921D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D7A2-885F-44C4-A5A4-15D6578B8285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Billede 5" descr="SSTlogo_B300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31840" y="293787"/>
            <a:ext cx="2857500" cy="5429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5628-735A-4A52-9A5E-5E4245386676}" type="datetime1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B68C-206F-4250-AD94-348D2BC8BE91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Billede 6" descr="SST_UK_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254294"/>
            <a:ext cx="4680520" cy="7984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 smtClean="0"/>
              <a:t>UTH</a:t>
            </a:r>
            <a:br>
              <a:rPr lang="da-DK" sz="4400" dirty="0" smtClean="0"/>
            </a:br>
            <a:r>
              <a:rPr lang="da-DK" sz="4400" dirty="0" smtClean="0"/>
              <a:t>Lægemiddelformer og design</a:t>
            </a:r>
            <a:endParaRPr lang="da-DK" sz="4400" dirty="0"/>
          </a:p>
        </p:txBody>
      </p:sp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Kompetenceteam </a:t>
            </a:r>
            <a:r>
              <a:rPr lang="da-DK" sz="2000" dirty="0" smtClean="0"/>
              <a:t>for patientsikkerhed, november 2012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siger loven?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da-DK" sz="1800" dirty="0" smtClean="0"/>
              <a:t>Bekendtgørelse om mærkning m.m. af lægemidler (BEK </a:t>
            </a:r>
            <a:r>
              <a:rPr lang="da-DK" sz="1800" dirty="0" err="1" smtClean="0"/>
              <a:t>nr</a:t>
            </a:r>
            <a:r>
              <a:rPr lang="da-DK" sz="1800" dirty="0" smtClean="0"/>
              <a:t> 869 af 21/07/2011)</a:t>
            </a:r>
          </a:p>
          <a:p>
            <a:endParaRPr lang="da-DK" sz="1400" b="1" dirty="0" smtClean="0"/>
          </a:p>
          <a:p>
            <a:r>
              <a:rPr lang="da-DK" sz="1400" b="1" dirty="0" smtClean="0"/>
              <a:t>§ 6. </a:t>
            </a:r>
            <a:r>
              <a:rPr lang="da-DK" sz="1400" dirty="0" smtClean="0"/>
              <a:t>Et lægemiddels mærkning og indlægsseddel må ikke indeholde elementer, der har reklamemæssig karakter. </a:t>
            </a:r>
          </a:p>
          <a:p>
            <a:pPr>
              <a:buNone/>
            </a:pPr>
            <a:r>
              <a:rPr lang="da-DK" sz="1400" i="1" dirty="0" smtClean="0"/>
              <a:t> Stk. 2. </a:t>
            </a:r>
            <a:r>
              <a:rPr lang="da-DK" sz="1400" dirty="0" smtClean="0"/>
              <a:t>Mærkning og indlægsseddel kan indeholde tegn og piktogrammer til forklaring af de oplysninger, der gives på emballagen eller i indlægssedlen, samt andre sundhedsoplysninger, der er i overensstemmelse med produktresumeet</a:t>
            </a:r>
          </a:p>
          <a:p>
            <a:endParaRPr lang="da-DK" sz="1400" dirty="0" smtClean="0"/>
          </a:p>
          <a:p>
            <a:endParaRPr lang="da-DK" sz="1400" dirty="0" smtClean="0"/>
          </a:p>
          <a:p>
            <a:r>
              <a:rPr lang="da-DK" sz="1400" b="1" dirty="0" smtClean="0"/>
              <a:t>§ 8. </a:t>
            </a:r>
            <a:r>
              <a:rPr lang="da-DK" sz="1400" dirty="0" smtClean="0"/>
              <a:t>Et lægemiddels emballage må ikke give anledning til forveksling af lægemidlet med nærings- og nydelsesmidler eller med kosmetiske produkter. </a:t>
            </a:r>
          </a:p>
          <a:p>
            <a:pPr>
              <a:buNone/>
            </a:pPr>
            <a:r>
              <a:rPr lang="da-DK" sz="1400" dirty="0" smtClean="0"/>
              <a:t> </a:t>
            </a:r>
          </a:p>
          <a:p>
            <a:pPr>
              <a:buNone/>
            </a:pPr>
            <a:endParaRPr lang="da-DK" sz="14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Kritiske lægemiddelformer særligt i forhold til børn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Nogle lægemiddelformer kan relateres til produkter som opfattes som slik eller helt almindelige ”ting” som ikke er medicin.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Ex.</a:t>
            </a:r>
          </a:p>
          <a:p>
            <a:r>
              <a:rPr lang="da-DK" dirty="0" smtClean="0"/>
              <a:t>Tyggegummi</a:t>
            </a:r>
          </a:p>
          <a:p>
            <a:r>
              <a:rPr lang="da-DK" dirty="0" smtClean="0"/>
              <a:t>Shampoo</a:t>
            </a:r>
          </a:p>
          <a:p>
            <a:r>
              <a:rPr lang="da-DK" dirty="0" smtClean="0"/>
              <a:t>Plaster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Medicinsk tyggegummi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Især </a:t>
            </a:r>
            <a:r>
              <a:rPr lang="da-DK" dirty="0" err="1" smtClean="0"/>
              <a:t>Nicotin</a:t>
            </a:r>
            <a:r>
              <a:rPr lang="da-DK" dirty="0" smtClean="0"/>
              <a:t> tyggegummi er meget almindeligt</a:t>
            </a:r>
          </a:p>
          <a:p>
            <a:r>
              <a:rPr lang="da-DK" dirty="0" smtClean="0"/>
              <a:t>Findes i smagsvarianter der (også) tiltaler børn</a:t>
            </a:r>
          </a:p>
          <a:p>
            <a:r>
              <a:rPr lang="da-DK" dirty="0" smtClean="0"/>
              <a:t>Design er ikke væsentligt forskelligt fra alm. Tyggegummi</a:t>
            </a:r>
          </a:p>
          <a:p>
            <a:r>
              <a:rPr lang="da-DK" dirty="0" smtClean="0"/>
              <a:t>Børn opfatter tyggegummi som slik</a:t>
            </a:r>
          </a:p>
          <a:p>
            <a:r>
              <a:rPr lang="da-DK" dirty="0" err="1" smtClean="0"/>
              <a:t>Udl</a:t>
            </a:r>
            <a:r>
              <a:rPr lang="da-DK" dirty="0" smtClean="0"/>
              <a:t>. HF, betyder muligvis også at folk opfattet det  som ”mindre farligt” 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Derfor har MAH en </a:t>
            </a:r>
            <a:r>
              <a:rPr lang="da-DK" u="sng" dirty="0" smtClean="0"/>
              <a:t>særlig forpligtigelse</a:t>
            </a:r>
            <a:r>
              <a:rPr lang="da-DK" dirty="0" smtClean="0"/>
              <a:t> til at sikre at børn ikke utilsigtet kommer til at indtage lægemidlet</a:t>
            </a:r>
            <a:endParaRPr lang="da-DK" u="sng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Medicinsk shampoo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Vil ofte blive opbevaret sammen med anden alm. Shampoo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UTH kan undgås ved at udforme layout/lægemiddel </a:t>
            </a:r>
          </a:p>
          <a:p>
            <a:r>
              <a:rPr lang="da-DK" dirty="0" smtClean="0"/>
              <a:t>Design på beholder</a:t>
            </a:r>
          </a:p>
          <a:p>
            <a:r>
              <a:rPr lang="da-DK" dirty="0" smtClean="0"/>
              <a:t>Farve på shampoo</a:t>
            </a:r>
          </a:p>
          <a:p>
            <a:r>
              <a:rPr lang="da-DK" dirty="0" smtClean="0"/>
              <a:t>børnesikring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Nye lægemiddelformer, nye udfordringer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Ved nye lægemiddelformer bør sikkerhed tænkes ind på en ny måde.</a:t>
            </a:r>
          </a:p>
          <a:p>
            <a:endParaRPr lang="da-DK" dirty="0" smtClean="0"/>
          </a:p>
          <a:p>
            <a:r>
              <a:rPr lang="da-DK" dirty="0" smtClean="0"/>
              <a:t>Balance mellem at brugerne og MAH ønsker et præparats design skal være tiltalende vs. krav om </a:t>
            </a:r>
            <a:r>
              <a:rPr lang="da-DK" sz="2400" dirty="0" smtClean="0"/>
              <a:t>ikke at give anledning til forveksling af lægemidlet med nærings- og nydelsesmidler eller med kosmetiske produkter.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68C-206F-4250-AD94-348D2BC8BE91}" type="slidenum">
              <a:rPr lang="da-DK" smtClean="0"/>
              <a:pPr/>
              <a:t>7</a:t>
            </a:fld>
            <a:endParaRPr lang="da-DK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1905000"/>
            <a:ext cx="46291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idlertidig SST-skabelon">
  <a:themeElements>
    <a:clrScheme name="Sundhedsstyrelsen">
      <a:dk1>
        <a:srgbClr val="4F6C7B"/>
      </a:dk1>
      <a:lt1>
        <a:sysClr val="window" lastClr="FFFFFF"/>
      </a:lt1>
      <a:dk2>
        <a:srgbClr val="666666"/>
      </a:dk2>
      <a:lt2>
        <a:srgbClr val="D1D0C5"/>
      </a:lt2>
      <a:accent1>
        <a:srgbClr val="CEE7F0"/>
      </a:accent1>
      <a:accent2>
        <a:srgbClr val="82A6BA"/>
      </a:accent2>
      <a:accent3>
        <a:srgbClr val="CEDA59"/>
      </a:accent3>
      <a:accent4>
        <a:srgbClr val="81B440"/>
      </a:accent4>
      <a:accent5>
        <a:srgbClr val="C37D37"/>
      </a:accent5>
      <a:accent6>
        <a:srgbClr val="C62D5C"/>
      </a:accent6>
      <a:hlink>
        <a:srgbClr val="57B1B7"/>
      </a:hlink>
      <a:folHlink>
        <a:srgbClr val="57B1B7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Midlertidig SST-skabelon</Template>
  <TotalTime>55</TotalTime>
  <Words>207</Words>
  <Application>Microsoft Office PowerPoint</Application>
  <PresentationFormat>Skærmshow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Midlertidig SST-skabelon</vt:lpstr>
      <vt:lpstr>UTH Lægemiddelformer og design</vt:lpstr>
      <vt:lpstr>Hvad siger loven?</vt:lpstr>
      <vt:lpstr>Kritiske lægemiddelformer særligt i forhold til børn</vt:lpstr>
      <vt:lpstr>Medicinsk tyggegummi</vt:lpstr>
      <vt:lpstr>Medicinsk shampoo</vt:lpstr>
      <vt:lpstr>Nye lægemiddelformer, nye udfordringer</vt:lpstr>
      <vt:lpstr>Dias nummer 7</vt:lpstr>
    </vt:vector>
  </TitlesOfParts>
  <Company>Lægemiddelstyrelsen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UTH Lægemiddelformer og design</dc:title>
  <dc:creator>Lene Havsteen</dc:creator>
  <cp:lastModifiedBy>Mads Hyldahl Fogh</cp:lastModifiedBy>
  <cp:revision>9</cp:revision>
  <dcterms:created xsi:type="dcterms:W3CDTF">2012-11-12T13:45:58Z</dcterms:created>
  <dcterms:modified xsi:type="dcterms:W3CDTF">2013-02-27T09:00:52Z</dcterms:modified>
</cp:coreProperties>
</file>