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11.xml" ContentType="application/vnd.openxmlformats-officedocument.presentationml.tags+xml"/>
  <Override PartName="/ppt/tags/tag12.xml" ContentType="application/vnd.openxmlformats-officedocument.presentationml.tags+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handoutMasterIdLst>
    <p:handoutMasterId r:id="rId17"/>
  </p:handoutMasterIdLst>
  <p:sldIdLst>
    <p:sldId id="327" r:id="rId2"/>
    <p:sldId id="342" r:id="rId3"/>
    <p:sldId id="328" r:id="rId4"/>
    <p:sldId id="329" r:id="rId5"/>
    <p:sldId id="330" r:id="rId6"/>
    <p:sldId id="339" r:id="rId7"/>
    <p:sldId id="332" r:id="rId8"/>
    <p:sldId id="333" r:id="rId9"/>
    <p:sldId id="334" r:id="rId10"/>
    <p:sldId id="341" r:id="rId11"/>
    <p:sldId id="336" r:id="rId12"/>
    <p:sldId id="338" r:id="rId13"/>
    <p:sldId id="337" r:id="rId14"/>
    <p:sldId id="324" r:id="rId15"/>
  </p:sldIdLst>
  <p:sldSz cx="9144000" cy="5143500" type="screen16x9"/>
  <p:notesSz cx="6724650" cy="9774238"/>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4EFAD54-5F21-4E7E-8E84-AAAB825B9FF1}">
          <p14:sldIdLst>
            <p14:sldId id="327"/>
            <p14:sldId id="342"/>
            <p14:sldId id="328"/>
            <p14:sldId id="329"/>
            <p14:sldId id="330"/>
            <p14:sldId id="339"/>
            <p14:sldId id="332"/>
            <p14:sldId id="333"/>
            <p14:sldId id="334"/>
            <p14:sldId id="341"/>
            <p14:sldId id="336"/>
            <p14:sldId id="338"/>
            <p14:sldId id="337"/>
            <p14:sldId id="324"/>
          </p14:sldIdLst>
        </p14:section>
      </p14:sectionLst>
    </p:ext>
    <p:ext uri="{EFAFB233-063F-42B5-8137-9DF3F51BA10A}">
      <p15:sldGuideLst xmlns:p15="http://schemas.microsoft.com/office/powerpoint/2012/main" xmlns="">
        <p15:guide id="1" orient="horz" pos="2690">
          <p15:clr>
            <a:srgbClr val="A4A3A4"/>
          </p15:clr>
        </p15:guide>
        <p15:guide id="2" orient="horz" pos="827">
          <p15:clr>
            <a:srgbClr val="A4A3A4"/>
          </p15:clr>
        </p15:guide>
        <p15:guide id="3" pos="199">
          <p15:clr>
            <a:srgbClr val="A4A3A4"/>
          </p15:clr>
        </p15:guide>
        <p15:guide id="4" pos="5561">
          <p15:clr>
            <a:srgbClr val="A4A3A4"/>
          </p15:clr>
        </p15:guide>
        <p15:guide id="5" orient="horz" pos="1470">
          <p15:clr>
            <a:srgbClr val="A4A3A4"/>
          </p15:clr>
        </p15:guide>
        <p15:guide id="6" orient="horz" pos="1535">
          <p15:clr>
            <a:srgbClr val="A4A3A4"/>
          </p15:clr>
        </p15:guide>
        <p15:guide id="7" pos="83">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guide id="3" orient="horz" pos="3079">
          <p15:clr>
            <a:srgbClr val="A4A3A4"/>
          </p15:clr>
        </p15:guide>
        <p15:guide id="4" pos="211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TMO (Elin Tuff Mohr)" initials="ETMO" lastIdx="21" clrIdx="0"/>
  <p:cmAuthor id="1" name="GVEN (Giada Venturin)" initials="GVEN" lastIdx="1" clrIdx="1"/>
  <p:cmAuthor id="2" name="RDIW" initials="RDIW" lastIdx="2" clrIdx="2"/>
  <p:cmAuthor id="3" name="NIRI (Nicoline Riemann)" initials="NIRI" lastIdx="2" clrIdx="3"/>
  <p:cmAuthor id="4" name="CEPH (Caroline E. B. Poulsen-Hansen)" initials="CEPH" lastIdx="6" clrIdx="4"/>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9F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8025" autoAdjust="0"/>
    <p:restoredTop sz="93486" autoAdjust="0"/>
  </p:normalViewPr>
  <p:slideViewPr>
    <p:cSldViewPr snapToGrid="0" snapToObjects="1">
      <p:cViewPr>
        <p:scale>
          <a:sx n="140" d="100"/>
          <a:sy n="140" d="100"/>
        </p:scale>
        <p:origin x="-72" y="696"/>
      </p:cViewPr>
      <p:guideLst>
        <p:guide orient="horz" pos="2690"/>
        <p:guide orient="horz" pos="827"/>
        <p:guide orient="horz" pos="1470"/>
        <p:guide orient="horz" pos="1535"/>
        <p:guide pos="199"/>
        <p:guide pos="5561"/>
        <p:guide pos="83"/>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95" d="100"/>
          <a:sy n="95" d="100"/>
        </p:scale>
        <p:origin x="3582" y="96"/>
      </p:cViewPr>
      <p:guideLst>
        <p:guide orient="horz" pos="2880"/>
        <p:guide orient="horz" pos="3079"/>
        <p:guide pos="2160"/>
        <p:guide pos="211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38331826500696"/>
          <c:y val="5.9649728955834737E-2"/>
          <c:w val="0.6213058767800127"/>
          <c:h val="0.84996372760713157"/>
        </c:manualLayout>
      </c:layout>
      <c:barChart>
        <c:barDir val="col"/>
        <c:grouping val="clustered"/>
        <c:varyColors val="0"/>
        <c:ser>
          <c:idx val="0"/>
          <c:order val="0"/>
          <c:tx>
            <c:strRef>
              <c:f>Sheet1!$B$1</c:f>
              <c:strCache>
                <c:ptCount val="1"/>
                <c:pt idx="0">
                  <c:v>Episodes</c:v>
                </c:pt>
              </c:strCache>
            </c:strRef>
          </c:tx>
          <c:invertIfNegative val="0"/>
          <c:dPt>
            <c:idx val="0"/>
            <c:invertIfNegative val="0"/>
            <c:bubble3D val="0"/>
            <c:spPr>
              <a:solidFill>
                <a:schemeClr val="accent1"/>
              </a:solidFill>
              <a:ln>
                <a:solidFill>
                  <a:schemeClr val="accent1"/>
                </a:solidFill>
              </a:ln>
            </c:spPr>
            <c:extLst xmlns:c16r2="http://schemas.microsoft.com/office/drawing/2015/06/chart">
              <c:ext xmlns:c16="http://schemas.microsoft.com/office/drawing/2014/chart" uri="{C3380CC4-5D6E-409C-BE32-E72D297353CC}">
                <c16:uniqueId val="{00000001-B10D-4192-90E7-AAC6ADB5C1EF}"/>
              </c:ext>
            </c:extLst>
          </c:dPt>
          <c:dPt>
            <c:idx val="1"/>
            <c:invertIfNegative val="0"/>
            <c:bubble3D val="0"/>
            <c:spPr>
              <a:solidFill>
                <a:srgbClr val="001965"/>
              </a:solidFill>
              <a:ln>
                <a:solidFill>
                  <a:srgbClr val="001965"/>
                </a:solidFill>
              </a:ln>
            </c:spPr>
            <c:extLst xmlns:c16r2="http://schemas.microsoft.com/office/drawing/2015/06/chart">
              <c:ext xmlns:c16="http://schemas.microsoft.com/office/drawing/2014/chart" uri="{C3380CC4-5D6E-409C-BE32-E72D297353CC}">
                <c16:uniqueId val="{00000003-B10D-4192-90E7-AAC6ADB5C1EF}"/>
              </c:ext>
            </c:extLst>
          </c:dPt>
          <c:dPt>
            <c:idx val="2"/>
            <c:invertIfNegative val="0"/>
            <c:bubble3D val="0"/>
            <c:extLst xmlns:c16r2="http://schemas.microsoft.com/office/drawing/2015/06/chart">
              <c:ext xmlns:c16="http://schemas.microsoft.com/office/drawing/2014/chart" uri="{C3380CC4-5D6E-409C-BE32-E72D297353CC}">
                <c16:uniqueId val="{00000004-B10D-4192-90E7-AAC6ADB5C1EF}"/>
              </c:ext>
            </c:extLst>
          </c:dPt>
          <c:dPt>
            <c:idx val="3"/>
            <c:invertIfNegative val="0"/>
            <c:bubble3D val="0"/>
            <c:extLst xmlns:c16r2="http://schemas.microsoft.com/office/drawing/2015/06/chart">
              <c:ext xmlns:c16="http://schemas.microsoft.com/office/drawing/2014/chart" uri="{C3380CC4-5D6E-409C-BE32-E72D297353CC}">
                <c16:uniqueId val="{00000005-B10D-4192-90E7-AAC6ADB5C1EF}"/>
              </c:ext>
            </c:extLst>
          </c:dPt>
          <c:dLbls>
            <c:dLbl>
              <c:idx val="0"/>
              <c:tx>
                <c:rich>
                  <a:bodyPr/>
                  <a:lstStyle/>
                  <a:p>
                    <a:pPr>
                      <a:defRPr lang="en-GB" sz="1100">
                        <a:solidFill>
                          <a:srgbClr val="009FDA"/>
                        </a:solidFill>
                      </a:defRPr>
                    </a:pPr>
                    <a:r>
                      <a:rPr lang="en-GB" dirty="0"/>
                      <a:t>-</a:t>
                    </a:r>
                    <a:r>
                      <a:rPr lang="en-GB" dirty="0" smtClean="0"/>
                      <a:t>53*</a:t>
                    </a:r>
                    <a:endParaRPr lang="en-GB" dirty="0"/>
                  </a:p>
                </c:rich>
              </c:tx>
              <c:spPr/>
              <c:dLblPos val="outEnd"/>
              <c:showLegendKey val="0"/>
              <c:showVal val="1"/>
              <c:showCatName val="0"/>
              <c:showSerName val="0"/>
              <c:showPercent val="0"/>
              <c:showBubbleSize val="0"/>
            </c:dLbl>
            <c:dLbl>
              <c:idx val="1"/>
              <c:tx>
                <c:rich>
                  <a:bodyPr/>
                  <a:lstStyle/>
                  <a:p>
                    <a:pPr>
                      <a:defRPr lang="en-GB" sz="1100">
                        <a:solidFill>
                          <a:srgbClr val="001965"/>
                        </a:solidFill>
                      </a:defRPr>
                    </a:pPr>
                    <a:r>
                      <a:rPr lang="en-GB" dirty="0">
                        <a:solidFill>
                          <a:srgbClr val="001965"/>
                        </a:solidFill>
                      </a:rPr>
                      <a:t>-40</a:t>
                    </a:r>
                  </a:p>
                </c:rich>
              </c:tx>
              <c:spPr/>
              <c:dLblPos val="outEnd"/>
              <c:showLegendKey val="0"/>
              <c:showVal val="1"/>
              <c:showCatName val="0"/>
              <c:showSerName val="0"/>
              <c:showPercent val="0"/>
              <c:showBubbleSize val="0"/>
            </c:dLbl>
            <c:txPr>
              <a:bodyPr/>
              <a:lstStyle/>
              <a:p>
                <a:pPr>
                  <a:defRPr lang="en-GB" sz="1100"/>
                </a:pPr>
                <a:endParaRPr lang="en-US"/>
              </a:p>
            </c:txPr>
            <c:dLblPos val="outEnd"/>
            <c:showLegendKey val="0"/>
            <c:showVal val="1"/>
            <c:showCatName val="0"/>
            <c:showSerName val="0"/>
            <c:showPercent val="0"/>
            <c:showBubbleSize val="0"/>
            <c:showLeaderLines val="0"/>
          </c:dLbls>
          <c:cat>
            <c:strRef>
              <c:f>Sheet1!$A$2:$A$3</c:f>
              <c:strCache>
                <c:ptCount val="2"/>
                <c:pt idx="0">
                  <c:v>Nocturnal</c:v>
                </c:pt>
                <c:pt idx="1">
                  <c:v>Severe</c:v>
                </c:pt>
              </c:strCache>
            </c:strRef>
          </c:cat>
          <c:val>
            <c:numRef>
              <c:f>Sheet1!$B$2:$B$3</c:f>
              <c:numCache>
                <c:formatCode>General</c:formatCode>
                <c:ptCount val="2"/>
                <c:pt idx="0">
                  <c:v>-53</c:v>
                </c:pt>
                <c:pt idx="1">
                  <c:v>-40</c:v>
                </c:pt>
              </c:numCache>
            </c:numRef>
          </c:val>
          <c:extLst xmlns:c16r2="http://schemas.microsoft.com/office/drawing/2015/06/chart">
            <c:ext xmlns:c16="http://schemas.microsoft.com/office/drawing/2014/chart" uri="{C3380CC4-5D6E-409C-BE32-E72D297353CC}">
              <c16:uniqueId val="{00000006-B10D-4192-90E7-AAC6ADB5C1EF}"/>
            </c:ext>
          </c:extLst>
        </c:ser>
        <c:dLbls>
          <c:dLblPos val="outEnd"/>
          <c:showLegendKey val="0"/>
          <c:showVal val="1"/>
          <c:showCatName val="0"/>
          <c:showSerName val="0"/>
          <c:showPercent val="0"/>
          <c:showBubbleSize val="0"/>
        </c:dLbls>
        <c:gapWidth val="54"/>
        <c:axId val="542072832"/>
        <c:axId val="542074368"/>
      </c:barChart>
      <c:catAx>
        <c:axId val="542072832"/>
        <c:scaling>
          <c:orientation val="minMax"/>
        </c:scaling>
        <c:delete val="0"/>
        <c:axPos val="b"/>
        <c:numFmt formatCode="General" sourceLinked="0"/>
        <c:majorTickMark val="out"/>
        <c:minorTickMark val="none"/>
        <c:tickLblPos val="high"/>
        <c:spPr>
          <a:noFill/>
          <a:ln w="19050">
            <a:solidFill>
              <a:srgbClr val="001965"/>
            </a:solidFill>
          </a:ln>
        </c:spPr>
        <c:txPr>
          <a:bodyPr/>
          <a:lstStyle/>
          <a:p>
            <a:pPr>
              <a:defRPr>
                <a:solidFill>
                  <a:schemeClr val="bg1"/>
                </a:solidFill>
              </a:defRPr>
            </a:pPr>
            <a:endParaRPr lang="en-US"/>
          </a:p>
        </c:txPr>
        <c:crossAx val="542074368"/>
        <c:crosses val="autoZero"/>
        <c:auto val="1"/>
        <c:lblAlgn val="ctr"/>
        <c:lblOffset val="100"/>
        <c:noMultiLvlLbl val="0"/>
      </c:catAx>
      <c:valAx>
        <c:axId val="542074368"/>
        <c:scaling>
          <c:orientation val="minMax"/>
          <c:min val="-100"/>
        </c:scaling>
        <c:delete val="0"/>
        <c:axPos val="l"/>
        <c:title>
          <c:tx>
            <c:rich>
              <a:bodyPr/>
              <a:lstStyle/>
              <a:p>
                <a:pPr>
                  <a:defRPr lang="en-GB" sz="1100"/>
                </a:pPr>
                <a:r>
                  <a:rPr lang="en-GB" sz="1100" b="0" i="0" baseline="0" dirty="0" smtClean="0">
                    <a:solidFill>
                      <a:srgbClr val="001965"/>
                    </a:solidFill>
                    <a:effectLst/>
                    <a:latin typeface="+mn-lt"/>
                  </a:rPr>
                  <a:t>Hypoglycaemia reduction (%)</a:t>
                </a:r>
                <a:endParaRPr lang="en-GB" sz="800" dirty="0">
                  <a:solidFill>
                    <a:srgbClr val="001965"/>
                  </a:solidFill>
                  <a:effectLst/>
                  <a:latin typeface="+mn-lt"/>
                </a:endParaRPr>
              </a:p>
            </c:rich>
          </c:tx>
          <c:layout>
            <c:manualLayout>
              <c:xMode val="edge"/>
              <c:yMode val="edge"/>
              <c:x val="3.2272516505188538E-2"/>
              <c:y val="0.18987600960846557"/>
            </c:manualLayout>
          </c:layout>
          <c:overlay val="0"/>
        </c:title>
        <c:numFmt formatCode="#,##0" sourceLinked="0"/>
        <c:majorTickMark val="out"/>
        <c:minorTickMark val="none"/>
        <c:tickLblPos val="nextTo"/>
        <c:spPr>
          <a:ln w="19050">
            <a:solidFill>
              <a:srgbClr val="001965"/>
            </a:solidFill>
          </a:ln>
        </c:spPr>
        <c:txPr>
          <a:bodyPr/>
          <a:lstStyle/>
          <a:p>
            <a:pPr>
              <a:defRPr sz="1100">
                <a:solidFill>
                  <a:srgbClr val="001965"/>
                </a:solidFill>
              </a:defRPr>
            </a:pPr>
            <a:endParaRPr lang="en-US"/>
          </a:p>
        </c:txPr>
        <c:crossAx val="542072832"/>
        <c:crosses val="autoZero"/>
        <c:crossBetween val="between"/>
        <c:majorUnit val="20"/>
      </c:valAx>
    </c:plotArea>
    <c:plotVisOnly val="1"/>
    <c:dispBlanksAs val="gap"/>
    <c:showDLblsOverMax val="0"/>
  </c:chart>
  <c:txPr>
    <a:bodyPr/>
    <a:lstStyle/>
    <a:p>
      <a:pPr>
        <a:defRPr lang="en-GB" sz="1400" b="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38331826500696"/>
          <c:y val="5.9649728955834737E-2"/>
          <c:w val="0.6213058767800127"/>
          <c:h val="0.84996372760713157"/>
        </c:manualLayout>
      </c:layout>
      <c:barChart>
        <c:barDir val="col"/>
        <c:grouping val="clustered"/>
        <c:varyColors val="0"/>
        <c:ser>
          <c:idx val="0"/>
          <c:order val="0"/>
          <c:tx>
            <c:strRef>
              <c:f>Sheet1!$B$1</c:f>
              <c:strCache>
                <c:ptCount val="1"/>
                <c:pt idx="0">
                  <c:v>Episodes</c:v>
                </c:pt>
              </c:strCache>
            </c:strRef>
          </c:tx>
          <c:invertIfNegative val="0"/>
          <c:dPt>
            <c:idx val="0"/>
            <c:invertIfNegative val="0"/>
            <c:bubble3D val="0"/>
            <c:spPr>
              <a:solidFill>
                <a:schemeClr val="accent1"/>
              </a:solidFill>
              <a:ln>
                <a:solidFill>
                  <a:schemeClr val="accent1"/>
                </a:solidFill>
              </a:ln>
            </c:spPr>
            <c:extLst xmlns:c16r2="http://schemas.microsoft.com/office/drawing/2015/06/chart">
              <c:ext xmlns:c16="http://schemas.microsoft.com/office/drawing/2014/chart" uri="{C3380CC4-5D6E-409C-BE32-E72D297353CC}">
                <c16:uniqueId val="{00000001-DBB3-4DF2-9D72-8039487E5A08}"/>
              </c:ext>
            </c:extLst>
          </c:dPt>
          <c:dPt>
            <c:idx val="1"/>
            <c:invertIfNegative val="0"/>
            <c:bubble3D val="0"/>
            <c:spPr>
              <a:solidFill>
                <a:srgbClr val="001965"/>
              </a:solidFill>
              <a:ln>
                <a:solidFill>
                  <a:srgbClr val="001965"/>
                </a:solidFill>
              </a:ln>
            </c:spPr>
            <c:extLst xmlns:c16r2="http://schemas.microsoft.com/office/drawing/2015/06/chart">
              <c:ext xmlns:c16="http://schemas.microsoft.com/office/drawing/2014/chart" uri="{C3380CC4-5D6E-409C-BE32-E72D297353CC}">
                <c16:uniqueId val="{00000003-DBB3-4DF2-9D72-8039487E5A08}"/>
              </c:ext>
            </c:extLst>
          </c:dPt>
          <c:dPt>
            <c:idx val="2"/>
            <c:invertIfNegative val="0"/>
            <c:bubble3D val="0"/>
            <c:extLst xmlns:c16r2="http://schemas.microsoft.com/office/drawing/2015/06/chart">
              <c:ext xmlns:c16="http://schemas.microsoft.com/office/drawing/2014/chart" uri="{C3380CC4-5D6E-409C-BE32-E72D297353CC}">
                <c16:uniqueId val="{00000004-DBB3-4DF2-9D72-8039487E5A08}"/>
              </c:ext>
            </c:extLst>
          </c:dPt>
          <c:dPt>
            <c:idx val="3"/>
            <c:invertIfNegative val="0"/>
            <c:bubble3D val="0"/>
            <c:extLst xmlns:c16r2="http://schemas.microsoft.com/office/drawing/2015/06/chart">
              <c:ext xmlns:c16="http://schemas.microsoft.com/office/drawing/2014/chart" uri="{C3380CC4-5D6E-409C-BE32-E72D297353CC}">
                <c16:uniqueId val="{00000005-DBB3-4DF2-9D72-8039487E5A08}"/>
              </c:ext>
            </c:extLst>
          </c:dPt>
          <c:dLbls>
            <c:dLbl>
              <c:idx val="0"/>
              <c:tx>
                <c:rich>
                  <a:bodyPr/>
                  <a:lstStyle/>
                  <a:p>
                    <a:pPr>
                      <a:defRPr lang="en-GB" sz="1100">
                        <a:solidFill>
                          <a:srgbClr val="009FDA"/>
                        </a:solidFill>
                      </a:defRPr>
                    </a:pPr>
                    <a:r>
                      <a:rPr lang="en-GB" dirty="0"/>
                      <a:t>-</a:t>
                    </a:r>
                    <a:r>
                      <a:rPr lang="en-GB" dirty="0" smtClean="0"/>
                      <a:t>42*</a:t>
                    </a:r>
                    <a:endParaRPr lang="en-GB" dirty="0"/>
                  </a:p>
                </c:rich>
              </c:tx>
              <c:numFmt formatCode="#,##0" sourceLinked="0"/>
              <c:spPr/>
              <c:dLblPos val="outEnd"/>
              <c:showLegendKey val="0"/>
              <c:showVal val="1"/>
              <c:showCatName val="0"/>
              <c:showSerName val="0"/>
              <c:showPercent val="0"/>
              <c:showBubbleSize val="0"/>
            </c:dLbl>
            <c:dLbl>
              <c:idx val="1"/>
              <c:tx>
                <c:rich>
                  <a:bodyPr/>
                  <a:lstStyle/>
                  <a:p>
                    <a:pPr>
                      <a:defRPr lang="en-GB" sz="1100">
                        <a:solidFill>
                          <a:srgbClr val="001965"/>
                        </a:solidFill>
                      </a:defRPr>
                    </a:pPr>
                    <a:r>
                      <a:rPr lang="en-GB" dirty="0">
                        <a:solidFill>
                          <a:srgbClr val="001965"/>
                        </a:solidFill>
                      </a:rPr>
                      <a:t>-46</a:t>
                    </a:r>
                  </a:p>
                </c:rich>
              </c:tx>
              <c:numFmt formatCode="#,##0" sourceLinked="0"/>
              <c:spPr/>
              <c:dLblPos val="outEnd"/>
              <c:showLegendKey val="0"/>
              <c:showVal val="1"/>
              <c:showCatName val="0"/>
              <c:showSerName val="0"/>
              <c:showPercent val="0"/>
              <c:showBubbleSize val="0"/>
            </c:dLbl>
            <c:numFmt formatCode="#,##0" sourceLinked="0"/>
            <c:txPr>
              <a:bodyPr/>
              <a:lstStyle/>
              <a:p>
                <a:pPr>
                  <a:defRPr lang="en-GB" sz="1100"/>
                </a:pPr>
                <a:endParaRPr lang="en-US"/>
              </a:p>
            </c:txPr>
            <c:dLblPos val="outEnd"/>
            <c:showLegendKey val="0"/>
            <c:showVal val="1"/>
            <c:showCatName val="0"/>
            <c:showSerName val="0"/>
            <c:showPercent val="0"/>
            <c:showBubbleSize val="0"/>
            <c:showLeaderLines val="0"/>
          </c:dLbls>
          <c:cat>
            <c:strRef>
              <c:f>Sheet1!$A$2:$A$3</c:f>
              <c:strCache>
                <c:ptCount val="2"/>
                <c:pt idx="0">
                  <c:v>Nocturnal</c:v>
                </c:pt>
                <c:pt idx="1">
                  <c:v>Severe</c:v>
                </c:pt>
              </c:strCache>
            </c:strRef>
          </c:cat>
          <c:val>
            <c:numRef>
              <c:f>Sheet1!$B$2:$B$3</c:f>
              <c:numCache>
                <c:formatCode>0.00</c:formatCode>
                <c:ptCount val="2"/>
                <c:pt idx="0">
                  <c:v>-42</c:v>
                </c:pt>
                <c:pt idx="1">
                  <c:v>-46</c:v>
                </c:pt>
              </c:numCache>
            </c:numRef>
          </c:val>
          <c:extLst xmlns:c16r2="http://schemas.microsoft.com/office/drawing/2015/06/chart">
            <c:ext xmlns:c16="http://schemas.microsoft.com/office/drawing/2014/chart" uri="{C3380CC4-5D6E-409C-BE32-E72D297353CC}">
              <c16:uniqueId val="{00000006-DBB3-4DF2-9D72-8039487E5A08}"/>
            </c:ext>
          </c:extLst>
        </c:ser>
        <c:dLbls>
          <c:dLblPos val="outEnd"/>
          <c:showLegendKey val="0"/>
          <c:showVal val="1"/>
          <c:showCatName val="0"/>
          <c:showSerName val="0"/>
          <c:showPercent val="0"/>
          <c:showBubbleSize val="0"/>
        </c:dLbls>
        <c:gapWidth val="54"/>
        <c:axId val="542110848"/>
        <c:axId val="542112384"/>
      </c:barChart>
      <c:catAx>
        <c:axId val="542110848"/>
        <c:scaling>
          <c:orientation val="minMax"/>
        </c:scaling>
        <c:delete val="0"/>
        <c:axPos val="b"/>
        <c:numFmt formatCode="General" sourceLinked="0"/>
        <c:majorTickMark val="out"/>
        <c:minorTickMark val="none"/>
        <c:tickLblPos val="high"/>
        <c:spPr>
          <a:noFill/>
          <a:ln w="19050">
            <a:solidFill>
              <a:srgbClr val="001965"/>
            </a:solidFill>
          </a:ln>
        </c:spPr>
        <c:txPr>
          <a:bodyPr/>
          <a:lstStyle/>
          <a:p>
            <a:pPr>
              <a:defRPr>
                <a:solidFill>
                  <a:schemeClr val="bg1"/>
                </a:solidFill>
              </a:defRPr>
            </a:pPr>
            <a:endParaRPr lang="en-US"/>
          </a:p>
        </c:txPr>
        <c:crossAx val="542112384"/>
        <c:crosses val="autoZero"/>
        <c:auto val="1"/>
        <c:lblAlgn val="ctr"/>
        <c:lblOffset val="100"/>
        <c:noMultiLvlLbl val="0"/>
      </c:catAx>
      <c:valAx>
        <c:axId val="542112384"/>
        <c:scaling>
          <c:orientation val="minMax"/>
          <c:max val="0"/>
          <c:min val="-100"/>
        </c:scaling>
        <c:delete val="0"/>
        <c:axPos val="l"/>
        <c:title>
          <c:tx>
            <c:rich>
              <a:bodyPr/>
              <a:lstStyle/>
              <a:p>
                <a:pPr marL="0" marR="0" lvl="0" indent="0" algn="ctr" defTabSz="914400" rtl="0" eaLnBrk="1" fontAlgn="auto" latinLnBrk="0" hangingPunct="1">
                  <a:lnSpc>
                    <a:spcPct val="100000"/>
                  </a:lnSpc>
                  <a:spcBef>
                    <a:spcPts val="0"/>
                  </a:spcBef>
                  <a:spcAft>
                    <a:spcPts val="0"/>
                  </a:spcAft>
                  <a:buClrTx/>
                  <a:buSzTx/>
                  <a:buFontTx/>
                  <a:buNone/>
                  <a:tabLst/>
                  <a:defRPr lang="en-GB" sz="1100" b="0" i="0" u="none" strike="noStrike" kern="1200" baseline="0">
                    <a:solidFill>
                      <a:srgbClr val="001965"/>
                    </a:solidFill>
                    <a:latin typeface="+mn-lt"/>
                    <a:ea typeface="+mn-ea"/>
                    <a:cs typeface="+mn-cs"/>
                  </a:defRPr>
                </a:pPr>
                <a:r>
                  <a:rPr lang="en-GB" sz="1100" b="0" i="0" baseline="0" dirty="0" smtClean="0">
                    <a:solidFill>
                      <a:srgbClr val="001965"/>
                    </a:solidFill>
                    <a:effectLst/>
                    <a:latin typeface="+mn-lt"/>
                  </a:rPr>
                  <a:t>Hypoglycaemia reduction (%)</a:t>
                </a:r>
                <a:endParaRPr lang="en-GB" sz="800" dirty="0">
                  <a:solidFill>
                    <a:srgbClr val="001965"/>
                  </a:solidFill>
                  <a:effectLst/>
                  <a:latin typeface="+mn-lt"/>
                </a:endParaRPr>
              </a:p>
            </c:rich>
          </c:tx>
          <c:layout>
            <c:manualLayout>
              <c:xMode val="edge"/>
              <c:yMode val="edge"/>
              <c:x val="4.8408934281758804E-2"/>
              <c:y val="0.20615094436241668"/>
            </c:manualLayout>
          </c:layout>
          <c:overlay val="0"/>
        </c:title>
        <c:numFmt formatCode="0" sourceLinked="0"/>
        <c:majorTickMark val="out"/>
        <c:minorTickMark val="none"/>
        <c:tickLblPos val="nextTo"/>
        <c:spPr>
          <a:ln w="19050">
            <a:solidFill>
              <a:srgbClr val="001965"/>
            </a:solidFill>
          </a:ln>
        </c:spPr>
        <c:txPr>
          <a:bodyPr/>
          <a:lstStyle/>
          <a:p>
            <a:pPr>
              <a:defRPr sz="1100">
                <a:solidFill>
                  <a:srgbClr val="001965"/>
                </a:solidFill>
              </a:defRPr>
            </a:pPr>
            <a:endParaRPr lang="en-US"/>
          </a:p>
        </c:txPr>
        <c:crossAx val="542110848"/>
        <c:crosses val="autoZero"/>
        <c:crossBetween val="between"/>
        <c:majorUnit val="20"/>
      </c:valAx>
    </c:plotArea>
    <c:plotVisOnly val="1"/>
    <c:dispBlanksAs val="gap"/>
    <c:showDLblsOverMax val="0"/>
  </c:chart>
  <c:txPr>
    <a:bodyPr/>
    <a:lstStyle/>
    <a:p>
      <a:pPr>
        <a:defRPr lang="en-GB" sz="1400" b="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38331826500696"/>
          <c:y val="5.9649728955834737E-2"/>
          <c:w val="0.6213058767800127"/>
          <c:h val="0.84996372760713157"/>
        </c:manualLayout>
      </c:layout>
      <c:barChart>
        <c:barDir val="col"/>
        <c:grouping val="clustered"/>
        <c:varyColors val="0"/>
        <c:ser>
          <c:idx val="0"/>
          <c:order val="0"/>
          <c:tx>
            <c:strRef>
              <c:f>Sheet1!$B$1</c:f>
              <c:strCache>
                <c:ptCount val="1"/>
                <c:pt idx="0">
                  <c:v>Episodes</c:v>
                </c:pt>
              </c:strCache>
            </c:strRef>
          </c:tx>
          <c:invertIfNegative val="0"/>
          <c:dPt>
            <c:idx val="0"/>
            <c:invertIfNegative val="0"/>
            <c:bubble3D val="0"/>
            <c:spPr>
              <a:solidFill>
                <a:schemeClr val="accent1"/>
              </a:solidFill>
              <a:ln>
                <a:solidFill>
                  <a:schemeClr val="accent1"/>
                </a:solidFill>
              </a:ln>
            </c:spPr>
            <c:extLst xmlns:c16r2="http://schemas.microsoft.com/office/drawing/2015/06/chart">
              <c:ext xmlns:c16="http://schemas.microsoft.com/office/drawing/2014/chart" uri="{C3380CC4-5D6E-409C-BE32-E72D297353CC}">
                <c16:uniqueId val="{00000001-DBB3-4DF2-9D72-8039487E5A08}"/>
              </c:ext>
            </c:extLst>
          </c:dPt>
          <c:dPt>
            <c:idx val="1"/>
            <c:invertIfNegative val="0"/>
            <c:bubble3D val="0"/>
            <c:spPr>
              <a:solidFill>
                <a:srgbClr val="001965"/>
              </a:solidFill>
              <a:ln>
                <a:solidFill>
                  <a:srgbClr val="001965"/>
                </a:solidFill>
              </a:ln>
            </c:spPr>
            <c:extLst xmlns:c16r2="http://schemas.microsoft.com/office/drawing/2015/06/chart">
              <c:ext xmlns:c16="http://schemas.microsoft.com/office/drawing/2014/chart" uri="{C3380CC4-5D6E-409C-BE32-E72D297353CC}">
                <c16:uniqueId val="{00000003-DBB3-4DF2-9D72-8039487E5A08}"/>
              </c:ext>
            </c:extLst>
          </c:dPt>
          <c:dPt>
            <c:idx val="2"/>
            <c:invertIfNegative val="0"/>
            <c:bubble3D val="0"/>
            <c:extLst xmlns:c16r2="http://schemas.microsoft.com/office/drawing/2015/06/chart">
              <c:ext xmlns:c16="http://schemas.microsoft.com/office/drawing/2014/chart" uri="{C3380CC4-5D6E-409C-BE32-E72D297353CC}">
                <c16:uniqueId val="{00000004-DBB3-4DF2-9D72-8039487E5A08}"/>
              </c:ext>
            </c:extLst>
          </c:dPt>
          <c:dPt>
            <c:idx val="3"/>
            <c:invertIfNegative val="0"/>
            <c:bubble3D val="0"/>
            <c:extLst xmlns:c16r2="http://schemas.microsoft.com/office/drawing/2015/06/chart">
              <c:ext xmlns:c16="http://schemas.microsoft.com/office/drawing/2014/chart" uri="{C3380CC4-5D6E-409C-BE32-E72D297353CC}">
                <c16:uniqueId val="{00000005-DBB3-4DF2-9D72-8039487E5A08}"/>
              </c:ext>
            </c:extLst>
          </c:dPt>
          <c:dLbls>
            <c:dLbl>
              <c:idx val="0"/>
              <c:tx>
                <c:rich>
                  <a:bodyPr/>
                  <a:lstStyle/>
                  <a:p>
                    <a:pPr>
                      <a:defRPr lang="en-GB" sz="1100">
                        <a:solidFill>
                          <a:srgbClr val="009FDA"/>
                        </a:solidFill>
                      </a:defRPr>
                    </a:pPr>
                    <a:r>
                      <a:rPr lang="en-GB" dirty="0"/>
                      <a:t>-</a:t>
                    </a:r>
                    <a:r>
                      <a:rPr lang="en-GB" dirty="0" smtClean="0"/>
                      <a:t>90*</a:t>
                    </a:r>
                    <a:endParaRPr lang="en-GB" dirty="0"/>
                  </a:p>
                </c:rich>
              </c:tx>
              <c:numFmt formatCode="#,##0" sourceLinked="0"/>
              <c:spPr/>
              <c:dLblPos val="outEnd"/>
              <c:showLegendKey val="0"/>
              <c:showVal val="1"/>
              <c:showCatName val="0"/>
              <c:showSerName val="0"/>
              <c:showPercent val="0"/>
              <c:showBubbleSize val="0"/>
            </c:dLbl>
            <c:dLbl>
              <c:idx val="1"/>
              <c:tx>
                <c:rich>
                  <a:bodyPr/>
                  <a:lstStyle/>
                  <a:p>
                    <a:pPr>
                      <a:defRPr lang="en-GB" sz="1100">
                        <a:solidFill>
                          <a:srgbClr val="001965"/>
                        </a:solidFill>
                      </a:defRPr>
                    </a:pPr>
                    <a:r>
                      <a:rPr lang="en-GB" dirty="0">
                        <a:solidFill>
                          <a:srgbClr val="001965"/>
                        </a:solidFill>
                      </a:rPr>
                      <a:t>-</a:t>
                    </a:r>
                    <a:r>
                      <a:rPr lang="en-GB" dirty="0" smtClean="0">
                        <a:solidFill>
                          <a:srgbClr val="001965"/>
                        </a:solidFill>
                      </a:rPr>
                      <a:t>92*</a:t>
                    </a:r>
                    <a:endParaRPr lang="en-GB" dirty="0">
                      <a:solidFill>
                        <a:srgbClr val="001965"/>
                      </a:solidFill>
                    </a:endParaRPr>
                  </a:p>
                </c:rich>
              </c:tx>
              <c:numFmt formatCode="#,##0" sourceLinked="0"/>
              <c:spPr/>
              <c:dLblPos val="outEnd"/>
              <c:showLegendKey val="0"/>
              <c:showVal val="1"/>
              <c:showCatName val="0"/>
              <c:showSerName val="0"/>
              <c:showPercent val="0"/>
              <c:showBubbleSize val="0"/>
            </c:dLbl>
            <c:numFmt formatCode="#,##0" sourceLinked="0"/>
            <c:txPr>
              <a:bodyPr/>
              <a:lstStyle/>
              <a:p>
                <a:pPr>
                  <a:defRPr lang="en-GB" sz="1100"/>
                </a:pPr>
                <a:endParaRPr lang="en-US"/>
              </a:p>
            </c:txPr>
            <c:dLblPos val="outEnd"/>
            <c:showLegendKey val="0"/>
            <c:showVal val="1"/>
            <c:showCatName val="0"/>
            <c:showSerName val="0"/>
            <c:showPercent val="0"/>
            <c:showBubbleSize val="0"/>
            <c:showLeaderLines val="0"/>
          </c:dLbls>
          <c:cat>
            <c:strRef>
              <c:f>Sheet1!$A$2:$A$3</c:f>
              <c:strCache>
                <c:ptCount val="2"/>
                <c:pt idx="0">
                  <c:v>Nocturnal</c:v>
                </c:pt>
                <c:pt idx="1">
                  <c:v>Severe</c:v>
                </c:pt>
              </c:strCache>
            </c:strRef>
          </c:cat>
          <c:val>
            <c:numRef>
              <c:f>Sheet1!$B$2:$B$3</c:f>
              <c:numCache>
                <c:formatCode>0.00</c:formatCode>
                <c:ptCount val="2"/>
                <c:pt idx="0">
                  <c:v>-90</c:v>
                </c:pt>
                <c:pt idx="1">
                  <c:v>-92</c:v>
                </c:pt>
              </c:numCache>
            </c:numRef>
          </c:val>
          <c:extLst xmlns:c16r2="http://schemas.microsoft.com/office/drawing/2015/06/chart">
            <c:ext xmlns:c16="http://schemas.microsoft.com/office/drawing/2014/chart" uri="{C3380CC4-5D6E-409C-BE32-E72D297353CC}">
              <c16:uniqueId val="{00000006-DBB3-4DF2-9D72-8039487E5A08}"/>
            </c:ext>
          </c:extLst>
        </c:ser>
        <c:dLbls>
          <c:dLblPos val="outEnd"/>
          <c:showLegendKey val="0"/>
          <c:showVal val="1"/>
          <c:showCatName val="0"/>
          <c:showSerName val="0"/>
          <c:showPercent val="0"/>
          <c:showBubbleSize val="0"/>
        </c:dLbls>
        <c:gapWidth val="54"/>
        <c:axId val="65988864"/>
        <c:axId val="65990656"/>
      </c:barChart>
      <c:catAx>
        <c:axId val="65988864"/>
        <c:scaling>
          <c:orientation val="minMax"/>
        </c:scaling>
        <c:delete val="0"/>
        <c:axPos val="b"/>
        <c:numFmt formatCode="General" sourceLinked="0"/>
        <c:majorTickMark val="out"/>
        <c:minorTickMark val="none"/>
        <c:tickLblPos val="high"/>
        <c:spPr>
          <a:noFill/>
          <a:ln w="19050">
            <a:solidFill>
              <a:srgbClr val="001965"/>
            </a:solidFill>
          </a:ln>
        </c:spPr>
        <c:txPr>
          <a:bodyPr/>
          <a:lstStyle/>
          <a:p>
            <a:pPr>
              <a:defRPr>
                <a:solidFill>
                  <a:schemeClr val="bg1"/>
                </a:solidFill>
              </a:defRPr>
            </a:pPr>
            <a:endParaRPr lang="en-US"/>
          </a:p>
        </c:txPr>
        <c:crossAx val="65990656"/>
        <c:crosses val="autoZero"/>
        <c:auto val="1"/>
        <c:lblAlgn val="ctr"/>
        <c:lblOffset val="100"/>
        <c:noMultiLvlLbl val="0"/>
      </c:catAx>
      <c:valAx>
        <c:axId val="65990656"/>
        <c:scaling>
          <c:orientation val="minMax"/>
          <c:max val="0"/>
          <c:min val="-100"/>
        </c:scaling>
        <c:delete val="0"/>
        <c:axPos val="l"/>
        <c:title>
          <c:tx>
            <c:rich>
              <a:bodyPr/>
              <a:lstStyle/>
              <a:p>
                <a:pPr marL="0" marR="0" lvl="0" indent="0" algn="ctr" defTabSz="914400" rtl="0" eaLnBrk="1" fontAlgn="auto" latinLnBrk="0" hangingPunct="1">
                  <a:lnSpc>
                    <a:spcPct val="100000"/>
                  </a:lnSpc>
                  <a:spcBef>
                    <a:spcPts val="0"/>
                  </a:spcBef>
                  <a:spcAft>
                    <a:spcPts val="0"/>
                  </a:spcAft>
                  <a:buClrTx/>
                  <a:buSzTx/>
                  <a:buFontTx/>
                  <a:buNone/>
                  <a:tabLst/>
                  <a:defRPr lang="en-GB" sz="1100" b="0" i="0" u="none" strike="noStrike" kern="1200" baseline="0">
                    <a:solidFill>
                      <a:srgbClr val="001965"/>
                    </a:solidFill>
                    <a:latin typeface="+mn-lt"/>
                    <a:ea typeface="+mn-ea"/>
                    <a:cs typeface="+mn-cs"/>
                  </a:defRPr>
                </a:pPr>
                <a:r>
                  <a:rPr lang="en-GB" sz="1100" b="0" i="0" baseline="0" dirty="0" smtClean="0">
                    <a:solidFill>
                      <a:srgbClr val="001965"/>
                    </a:solidFill>
                    <a:effectLst/>
                    <a:latin typeface="+mn-lt"/>
                  </a:rPr>
                  <a:t>Hypoglycaemia reduction (%)</a:t>
                </a:r>
                <a:endParaRPr lang="en-GB" sz="800" dirty="0">
                  <a:solidFill>
                    <a:srgbClr val="001965"/>
                  </a:solidFill>
                  <a:effectLst/>
                  <a:latin typeface="+mn-lt"/>
                </a:endParaRPr>
              </a:p>
            </c:rich>
          </c:tx>
          <c:layout>
            <c:manualLayout>
              <c:xMode val="edge"/>
              <c:yMode val="edge"/>
              <c:x val="4.8408934281758804E-2"/>
              <c:y val="0.20615094436241668"/>
            </c:manualLayout>
          </c:layout>
          <c:overlay val="0"/>
        </c:title>
        <c:numFmt formatCode="0" sourceLinked="0"/>
        <c:majorTickMark val="out"/>
        <c:minorTickMark val="none"/>
        <c:tickLblPos val="nextTo"/>
        <c:spPr>
          <a:ln w="19050">
            <a:solidFill>
              <a:srgbClr val="001965"/>
            </a:solidFill>
          </a:ln>
        </c:spPr>
        <c:txPr>
          <a:bodyPr/>
          <a:lstStyle/>
          <a:p>
            <a:pPr>
              <a:defRPr sz="1100">
                <a:solidFill>
                  <a:srgbClr val="001965"/>
                </a:solidFill>
              </a:defRPr>
            </a:pPr>
            <a:endParaRPr lang="en-US"/>
          </a:p>
        </c:txPr>
        <c:crossAx val="65988864"/>
        <c:crosses val="autoZero"/>
        <c:crossBetween val="between"/>
        <c:majorUnit val="20"/>
      </c:valAx>
    </c:plotArea>
    <c:plotVisOnly val="1"/>
    <c:dispBlanksAs val="gap"/>
    <c:showDLblsOverMax val="0"/>
  </c:chart>
  <c:txPr>
    <a:bodyPr/>
    <a:lstStyle/>
    <a:p>
      <a:pPr>
        <a:defRPr lang="en-GB" sz="1400" b="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11" descr="NN_m_2c_RGB"/>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2113" y="8951735"/>
            <a:ext cx="784466" cy="713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eader Placeholder 1"/>
          <p:cNvSpPr>
            <a:spLocks noGrp="1"/>
          </p:cNvSpPr>
          <p:nvPr>
            <p:ph type="hdr" sz="quarter"/>
          </p:nvPr>
        </p:nvSpPr>
        <p:spPr>
          <a:xfrm>
            <a:off x="472943" y="230887"/>
            <a:ext cx="2914015" cy="138533"/>
          </a:xfrm>
          <a:prstGeom prst="rect">
            <a:avLst/>
          </a:prstGeom>
        </p:spPr>
        <p:txBody>
          <a:bodyPr vert="horz" lIns="0" tIns="0" rIns="0" bIns="0" rtlCol="0" anchor="ctr" anchorCtr="0"/>
          <a:lstStyle>
            <a:lvl1pPr algn="l">
              <a:defRPr sz="1200"/>
            </a:lvl1pPr>
          </a:lstStyle>
          <a:p>
            <a:endParaRPr lang="en-GB" sz="900" dirty="0"/>
          </a:p>
        </p:txBody>
      </p:sp>
      <p:sp>
        <p:nvSpPr>
          <p:cNvPr id="3" name="Date Placeholder 2"/>
          <p:cNvSpPr>
            <a:spLocks noGrp="1"/>
          </p:cNvSpPr>
          <p:nvPr>
            <p:ph type="dt" sz="quarter" idx="1"/>
          </p:nvPr>
        </p:nvSpPr>
        <p:spPr>
          <a:xfrm>
            <a:off x="3386958" y="230887"/>
            <a:ext cx="2869677" cy="138533"/>
          </a:xfrm>
          <a:prstGeom prst="rect">
            <a:avLst/>
          </a:prstGeom>
        </p:spPr>
        <p:txBody>
          <a:bodyPr vert="horz" lIns="0" tIns="0" rIns="0" bIns="0" rtlCol="0" anchor="ctr" anchorCtr="0"/>
          <a:lstStyle>
            <a:lvl1pPr algn="r">
              <a:defRPr sz="1200"/>
            </a:lvl1pPr>
          </a:lstStyle>
          <a:p>
            <a:fld id="{FD51D3D3-FD18-4681-9F4D-FACA76A9F716}" type="datetimeFigureOut">
              <a:rPr lang="en-GB" sz="900"/>
              <a:t>19/11/2018</a:t>
            </a:fld>
            <a:endParaRPr lang="en-GB" sz="900"/>
          </a:p>
        </p:txBody>
      </p:sp>
      <p:sp>
        <p:nvSpPr>
          <p:cNvPr id="4" name="Footer Placeholder 3"/>
          <p:cNvSpPr>
            <a:spLocks noGrp="1"/>
          </p:cNvSpPr>
          <p:nvPr>
            <p:ph type="ftr" sz="quarter" idx="2"/>
          </p:nvPr>
        </p:nvSpPr>
        <p:spPr>
          <a:xfrm>
            <a:off x="472943" y="373797"/>
            <a:ext cx="2914015" cy="138533"/>
          </a:xfrm>
          <a:prstGeom prst="rect">
            <a:avLst/>
          </a:prstGeom>
        </p:spPr>
        <p:txBody>
          <a:bodyPr vert="horz" lIns="0" tIns="0" rIns="0" bIns="0" rtlCol="0" anchor="ctr" anchorCtr="0"/>
          <a:lstStyle>
            <a:lvl1pPr algn="l">
              <a:defRPr sz="1200"/>
            </a:lvl1pPr>
          </a:lstStyle>
          <a:p>
            <a:endParaRPr lang="en-GB" sz="900"/>
          </a:p>
        </p:txBody>
      </p:sp>
      <p:sp>
        <p:nvSpPr>
          <p:cNvPr id="5" name="Slide Number Placeholder 4"/>
          <p:cNvSpPr>
            <a:spLocks noGrp="1"/>
          </p:cNvSpPr>
          <p:nvPr>
            <p:ph type="sldNum" sz="quarter" idx="3"/>
          </p:nvPr>
        </p:nvSpPr>
        <p:spPr>
          <a:xfrm>
            <a:off x="3386958" y="373797"/>
            <a:ext cx="2869677" cy="138533"/>
          </a:xfrm>
          <a:prstGeom prst="rect">
            <a:avLst/>
          </a:prstGeom>
        </p:spPr>
        <p:txBody>
          <a:bodyPr vert="horz" lIns="0" tIns="0" rIns="0" bIns="0" rtlCol="0" anchor="ctr" anchorCtr="0"/>
          <a:lstStyle>
            <a:lvl1pPr algn="r">
              <a:defRPr sz="1200"/>
            </a:lvl1pPr>
          </a:lstStyle>
          <a:p>
            <a:fld id="{4E4F0B25-6B6C-417F-8A5F-3AB6073F7C55}" type="slidenum">
              <a:rPr lang="en-GB" sz="900"/>
              <a:t>‹#›</a:t>
            </a:fld>
            <a:endParaRPr lang="en-GB" sz="900"/>
          </a:p>
        </p:txBody>
      </p:sp>
    </p:spTree>
    <p:extLst>
      <p:ext uri="{BB962C8B-B14F-4D97-AF65-F5344CB8AC3E}">
        <p14:creationId xmlns:p14="http://schemas.microsoft.com/office/powerpoint/2010/main" val="1659866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72943" y="229234"/>
            <a:ext cx="2914015" cy="138533"/>
          </a:xfrm>
          <a:prstGeom prst="rect">
            <a:avLst/>
          </a:prstGeom>
        </p:spPr>
        <p:txBody>
          <a:bodyPr vert="horz" lIns="0" tIns="0" rIns="0" bIns="0" rtlCol="0" anchor="ctr" anchorCtr="0"/>
          <a:lstStyle>
            <a:lvl1pPr algn="l">
              <a:defRPr sz="900"/>
            </a:lvl1pPr>
          </a:lstStyle>
          <a:p>
            <a:endParaRPr lang="en-GB" dirty="0"/>
          </a:p>
        </p:txBody>
      </p:sp>
      <p:sp>
        <p:nvSpPr>
          <p:cNvPr id="3" name="Date Placeholder 2"/>
          <p:cNvSpPr>
            <a:spLocks noGrp="1"/>
          </p:cNvSpPr>
          <p:nvPr>
            <p:ph type="dt" idx="1"/>
          </p:nvPr>
        </p:nvSpPr>
        <p:spPr>
          <a:xfrm>
            <a:off x="3386958" y="229234"/>
            <a:ext cx="2861384" cy="138533"/>
          </a:xfrm>
          <a:prstGeom prst="rect">
            <a:avLst/>
          </a:prstGeom>
        </p:spPr>
        <p:txBody>
          <a:bodyPr vert="horz" lIns="0" tIns="0" rIns="0" bIns="0" rtlCol="0" anchor="ctr" anchorCtr="0"/>
          <a:lstStyle>
            <a:lvl1pPr algn="r">
              <a:defRPr sz="900"/>
            </a:lvl1pPr>
          </a:lstStyle>
          <a:p>
            <a:fld id="{6B8772CB-E7B8-41C1-95DC-B7BED37C05AE}" type="datetimeFigureOut">
              <a:rPr lang="en-GB" smtClean="0"/>
              <a:pPr/>
              <a:t>19/11/2018</a:t>
            </a:fld>
            <a:endParaRPr lang="en-GB" dirty="0"/>
          </a:p>
        </p:txBody>
      </p:sp>
      <p:sp>
        <p:nvSpPr>
          <p:cNvPr id="4" name="Slide Image Placeholder 3"/>
          <p:cNvSpPr>
            <a:spLocks noGrp="1" noRot="1" noChangeAspect="1"/>
          </p:cNvSpPr>
          <p:nvPr>
            <p:ph type="sldImg" idx="2"/>
          </p:nvPr>
        </p:nvSpPr>
        <p:spPr>
          <a:xfrm>
            <a:off x="104775" y="733425"/>
            <a:ext cx="6515100" cy="3665538"/>
          </a:xfrm>
          <a:prstGeom prst="rect">
            <a:avLst/>
          </a:prstGeom>
          <a:noFill/>
          <a:ln w="12700">
            <a:solidFill>
              <a:prstClr val="black"/>
            </a:solidFill>
          </a:ln>
        </p:spPr>
        <p:txBody>
          <a:bodyPr vert="horz" lIns="90864" tIns="45432" rIns="90864" bIns="45432" rtlCol="0" anchor="ctr"/>
          <a:lstStyle/>
          <a:p>
            <a:endParaRPr lang="en-GB"/>
          </a:p>
        </p:txBody>
      </p:sp>
      <p:sp>
        <p:nvSpPr>
          <p:cNvPr id="5" name="Notes Placeholder 4"/>
          <p:cNvSpPr>
            <a:spLocks noGrp="1"/>
          </p:cNvSpPr>
          <p:nvPr>
            <p:ph type="body" sz="quarter" idx="3"/>
          </p:nvPr>
        </p:nvSpPr>
        <p:spPr>
          <a:xfrm>
            <a:off x="373592" y="4642763"/>
            <a:ext cx="5977467" cy="4207756"/>
          </a:xfrm>
          <a:prstGeom prst="rect">
            <a:avLst/>
          </a:prstGeom>
        </p:spPr>
        <p:txBody>
          <a:bodyPr vert="horz" lIns="90864" tIns="45432" rIns="90864" bIns="4543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472943" y="383776"/>
            <a:ext cx="2914015" cy="138533"/>
          </a:xfrm>
          <a:prstGeom prst="rect">
            <a:avLst/>
          </a:prstGeom>
        </p:spPr>
        <p:txBody>
          <a:bodyPr vert="horz" lIns="0" tIns="0" rIns="0" bIns="0" rtlCol="0" anchor="ctr" anchorCtr="0"/>
          <a:lstStyle>
            <a:lvl1pPr algn="l">
              <a:defRPr sz="900"/>
            </a:lvl1pPr>
          </a:lstStyle>
          <a:p>
            <a:endParaRPr lang="en-GB" dirty="0"/>
          </a:p>
        </p:txBody>
      </p:sp>
      <p:sp>
        <p:nvSpPr>
          <p:cNvPr id="7" name="Slide Number Placeholder 6"/>
          <p:cNvSpPr>
            <a:spLocks noGrp="1"/>
          </p:cNvSpPr>
          <p:nvPr>
            <p:ph type="sldNum" sz="quarter" idx="5"/>
          </p:nvPr>
        </p:nvSpPr>
        <p:spPr>
          <a:xfrm>
            <a:off x="3386958" y="383776"/>
            <a:ext cx="2861384" cy="138533"/>
          </a:xfrm>
          <a:prstGeom prst="rect">
            <a:avLst/>
          </a:prstGeom>
        </p:spPr>
        <p:txBody>
          <a:bodyPr vert="horz" lIns="0" tIns="0" rIns="0" bIns="0" rtlCol="0" anchor="ctr" anchorCtr="0"/>
          <a:lstStyle>
            <a:lvl1pPr algn="r">
              <a:defRPr sz="900"/>
            </a:lvl1pPr>
          </a:lstStyle>
          <a:p>
            <a:fld id="{576E89B1-B476-4C59-A1AE-E6F2A1941AB8}" type="slidenum">
              <a:rPr lang="en-GB" smtClean="0"/>
              <a:pPr/>
              <a:t>‹#›</a:t>
            </a:fld>
            <a:endParaRPr lang="en-GB"/>
          </a:p>
        </p:txBody>
      </p:sp>
      <p:pic>
        <p:nvPicPr>
          <p:cNvPr id="9" name="Picture 11" descr="NN_m_2c_RGB"/>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2554" y="8951735"/>
            <a:ext cx="784466" cy="713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9798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6E89B1-B476-4C59-A1AE-E6F2A1941AB8}" type="slidenum">
              <a:rPr lang="en-GB" smtClean="0"/>
              <a:pPr/>
              <a:t>1</a:t>
            </a:fld>
            <a:endParaRPr lang="en-GB" dirty="0"/>
          </a:p>
        </p:txBody>
      </p:sp>
    </p:spTree>
    <p:extLst>
      <p:ext uri="{BB962C8B-B14F-4D97-AF65-F5344CB8AC3E}">
        <p14:creationId xmlns:p14="http://schemas.microsoft.com/office/powerpoint/2010/main" val="349363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6E89B1-B476-4C59-A1AE-E6F2A1941AB8}" type="slidenum">
              <a:rPr lang="en-GB" smtClean="0"/>
              <a:pPr/>
              <a:t>10</a:t>
            </a:fld>
            <a:endParaRPr lang="en-GB" dirty="0"/>
          </a:p>
        </p:txBody>
      </p:sp>
    </p:spTree>
    <p:extLst>
      <p:ext uri="{BB962C8B-B14F-4D97-AF65-F5344CB8AC3E}">
        <p14:creationId xmlns:p14="http://schemas.microsoft.com/office/powerpoint/2010/main" val="3402056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501" indent="-168501">
              <a:buFont typeface="Arial" panose="020B0604020202020204" pitchFamily="34" charset="0"/>
              <a:buChar char="•"/>
            </a:pPr>
            <a:endParaRPr lang="en-GB" dirty="0">
              <a:solidFill>
                <a:srgbClr val="001965"/>
              </a:solidFill>
            </a:endParaRPr>
          </a:p>
        </p:txBody>
      </p:sp>
      <p:sp>
        <p:nvSpPr>
          <p:cNvPr id="4" name="Slide Number Placeholder 3"/>
          <p:cNvSpPr>
            <a:spLocks noGrp="1"/>
          </p:cNvSpPr>
          <p:nvPr>
            <p:ph type="sldNum" sz="quarter" idx="10"/>
          </p:nvPr>
        </p:nvSpPr>
        <p:spPr/>
        <p:txBody>
          <a:bodyPr/>
          <a:lstStyle/>
          <a:p>
            <a:fld id="{576E89B1-B476-4C59-A1AE-E6F2A1941AB8}" type="slidenum">
              <a:rPr lang="en-GB" smtClean="0"/>
              <a:pPr/>
              <a:t>11</a:t>
            </a:fld>
            <a:endParaRPr lang="en-GB" dirty="0"/>
          </a:p>
        </p:txBody>
      </p:sp>
    </p:spTree>
    <p:extLst>
      <p:ext uri="{BB962C8B-B14F-4D97-AF65-F5344CB8AC3E}">
        <p14:creationId xmlns:p14="http://schemas.microsoft.com/office/powerpoint/2010/main" val="484238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6E89B1-B476-4C59-A1AE-E6F2A1941AB8}" type="slidenum">
              <a:rPr lang="en-GB" smtClean="0"/>
              <a:pPr/>
              <a:t>12</a:t>
            </a:fld>
            <a:endParaRPr lang="en-GB" dirty="0"/>
          </a:p>
        </p:txBody>
      </p:sp>
    </p:spTree>
    <p:extLst>
      <p:ext uri="{BB962C8B-B14F-4D97-AF65-F5344CB8AC3E}">
        <p14:creationId xmlns:p14="http://schemas.microsoft.com/office/powerpoint/2010/main" val="902567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6E89B1-B476-4C59-A1AE-E6F2A1941AB8}" type="slidenum">
              <a:rPr lang="en-GB" smtClean="0"/>
              <a:pPr/>
              <a:t>13</a:t>
            </a:fld>
            <a:endParaRPr lang="en-GB" dirty="0"/>
          </a:p>
        </p:txBody>
      </p:sp>
    </p:spTree>
    <p:extLst>
      <p:ext uri="{BB962C8B-B14F-4D97-AF65-F5344CB8AC3E}">
        <p14:creationId xmlns:p14="http://schemas.microsoft.com/office/powerpoint/2010/main" val="902567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6E89B1-B476-4C59-A1AE-E6F2A1941AB8}" type="slidenum">
              <a:rPr lang="en-GB" smtClean="0"/>
              <a:pPr/>
              <a:t>14</a:t>
            </a:fld>
            <a:endParaRPr lang="en-GB" dirty="0"/>
          </a:p>
        </p:txBody>
      </p:sp>
    </p:spTree>
    <p:extLst>
      <p:ext uri="{BB962C8B-B14F-4D97-AF65-F5344CB8AC3E}">
        <p14:creationId xmlns:p14="http://schemas.microsoft.com/office/powerpoint/2010/main" val="682162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a:defRPr/>
            </a:pPr>
            <a:r>
              <a:rPr lang="en-GB" dirty="0" smtClean="0"/>
              <a:t>Investor Presentation</a:t>
            </a: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7" name="Date Placeholder 6"/>
          <p:cNvSpPr>
            <a:spLocks noGrp="1"/>
          </p:cNvSpPr>
          <p:nvPr>
            <p:ph type="dt" idx="13"/>
          </p:nvPr>
        </p:nvSpPr>
        <p:spPr/>
        <p:txBody>
          <a:bodyPr/>
          <a:lstStyle/>
          <a:p>
            <a:pPr>
              <a:defRPr/>
            </a:pPr>
            <a:endParaRPr lang="en-GB" dirty="0"/>
          </a:p>
        </p:txBody>
      </p:sp>
    </p:spTree>
    <p:extLst>
      <p:ext uri="{BB962C8B-B14F-4D97-AF65-F5344CB8AC3E}">
        <p14:creationId xmlns:p14="http://schemas.microsoft.com/office/powerpoint/2010/main" val="2000075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01965"/>
              </a:solidFill>
            </a:endParaRPr>
          </a:p>
        </p:txBody>
      </p:sp>
      <p:sp>
        <p:nvSpPr>
          <p:cNvPr id="4" name="Slide Number Placeholder 3"/>
          <p:cNvSpPr>
            <a:spLocks noGrp="1"/>
          </p:cNvSpPr>
          <p:nvPr>
            <p:ph type="sldNum" sz="quarter" idx="10"/>
          </p:nvPr>
        </p:nvSpPr>
        <p:spPr/>
        <p:txBody>
          <a:bodyPr/>
          <a:lstStyle/>
          <a:p>
            <a:pPr>
              <a:defRPr/>
            </a:pPr>
            <a:fld id="{6BBB935C-7C44-411F-83BE-6DF2428951A9}" type="slidenum">
              <a:rPr lang="en-GB" smtClean="0"/>
              <a:pPr>
                <a:defRPr/>
              </a:pPr>
              <a:t>3</a:t>
            </a:fld>
            <a:endParaRPr lang="en-GB" dirty="0"/>
          </a:p>
        </p:txBody>
      </p:sp>
    </p:spTree>
    <p:extLst>
      <p:ext uri="{BB962C8B-B14F-4D97-AF65-F5344CB8AC3E}">
        <p14:creationId xmlns:p14="http://schemas.microsoft.com/office/powerpoint/2010/main" val="759048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01965"/>
              </a:solidFill>
            </a:endParaRPr>
          </a:p>
        </p:txBody>
      </p:sp>
      <p:sp>
        <p:nvSpPr>
          <p:cNvPr id="4" name="Slide Number Placeholder 3"/>
          <p:cNvSpPr>
            <a:spLocks noGrp="1"/>
          </p:cNvSpPr>
          <p:nvPr>
            <p:ph type="sldNum" sz="quarter" idx="10"/>
          </p:nvPr>
        </p:nvSpPr>
        <p:spPr/>
        <p:txBody>
          <a:bodyPr/>
          <a:lstStyle/>
          <a:p>
            <a:pPr>
              <a:defRPr/>
            </a:pPr>
            <a:fld id="{6BBB935C-7C44-411F-83BE-6DF2428951A9}" type="slidenum">
              <a:rPr lang="en-GB" smtClean="0"/>
              <a:pPr>
                <a:defRPr/>
              </a:pPr>
              <a:t>4</a:t>
            </a:fld>
            <a:endParaRPr lang="en-GB" dirty="0"/>
          </a:p>
        </p:txBody>
      </p:sp>
    </p:spTree>
    <p:extLst>
      <p:ext uri="{BB962C8B-B14F-4D97-AF65-F5344CB8AC3E}">
        <p14:creationId xmlns:p14="http://schemas.microsoft.com/office/powerpoint/2010/main" val="1008128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6E89B1-B476-4C59-A1AE-E6F2A1941AB8}" type="slidenum">
              <a:rPr lang="en-GB" smtClean="0">
                <a:solidFill>
                  <a:prstClr val="black"/>
                </a:solidFill>
                <a:latin typeface="Calibri"/>
              </a:rPr>
              <a:pPr/>
              <a:t>5</a:t>
            </a:fld>
            <a:endParaRPr lang="en-GB" dirty="0">
              <a:solidFill>
                <a:prstClr val="black"/>
              </a:solidFill>
              <a:latin typeface="Calibri"/>
            </a:endParaRPr>
          </a:p>
        </p:txBody>
      </p:sp>
    </p:spTree>
    <p:extLst>
      <p:ext uri="{BB962C8B-B14F-4D97-AF65-F5344CB8AC3E}">
        <p14:creationId xmlns:p14="http://schemas.microsoft.com/office/powerpoint/2010/main" val="243395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6E89B1-B476-4C59-A1AE-E6F2A1941AB8}" type="slidenum">
              <a:rPr lang="en-GB" smtClean="0"/>
              <a:pPr/>
              <a:t>6</a:t>
            </a:fld>
            <a:endParaRPr lang="en-GB" dirty="0"/>
          </a:p>
        </p:txBody>
      </p:sp>
    </p:spTree>
    <p:extLst>
      <p:ext uri="{BB962C8B-B14F-4D97-AF65-F5344CB8AC3E}">
        <p14:creationId xmlns:p14="http://schemas.microsoft.com/office/powerpoint/2010/main" val="2550176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753" indent="-176753">
              <a:buFont typeface="Arial" panose="020B0604020202020204" pitchFamily="34" charset="0"/>
              <a:buChar char="•"/>
            </a:pPr>
            <a:endParaRPr lang="en-GB" b="0" u="none" noProof="0" dirty="0" smtClean="0">
              <a:solidFill>
                <a:srgbClr val="000000"/>
              </a:solidFill>
            </a:endParaRPr>
          </a:p>
          <a:p>
            <a:endParaRPr lang="en-GB" b="1" u="none" baseline="0" noProof="0" dirty="0" smtClean="0">
              <a:solidFill>
                <a:srgbClr val="000000"/>
              </a:solidFill>
            </a:endParaRPr>
          </a:p>
          <a:p>
            <a:endParaRPr lang="en-GB" b="1" u="none" baseline="0" noProof="0" dirty="0" smtClean="0">
              <a:solidFill>
                <a:srgbClr val="000000"/>
              </a:solidFill>
            </a:endParaRPr>
          </a:p>
        </p:txBody>
      </p:sp>
      <p:sp>
        <p:nvSpPr>
          <p:cNvPr id="4" name="Slide Number Placeholder 3"/>
          <p:cNvSpPr>
            <a:spLocks noGrp="1"/>
          </p:cNvSpPr>
          <p:nvPr>
            <p:ph type="sldNum" sz="quarter" idx="10"/>
          </p:nvPr>
        </p:nvSpPr>
        <p:spPr/>
        <p:txBody>
          <a:bodyPr/>
          <a:lstStyle/>
          <a:p>
            <a:fld id="{576E89B1-B476-4C59-A1AE-E6F2A1941AB8}" type="slidenum">
              <a:rPr lang="en-GB" smtClean="0"/>
              <a:pPr/>
              <a:t>7</a:t>
            </a:fld>
            <a:endParaRPr lang="en-GB" dirty="0"/>
          </a:p>
        </p:txBody>
      </p:sp>
    </p:spTree>
    <p:extLst>
      <p:ext uri="{BB962C8B-B14F-4D97-AF65-F5344CB8AC3E}">
        <p14:creationId xmlns:p14="http://schemas.microsoft.com/office/powerpoint/2010/main" val="1352815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2184" lvl="1"/>
            <a:endParaRPr lang="en-GB" dirty="0">
              <a:solidFill>
                <a:srgbClr val="001965"/>
              </a:solidFill>
            </a:endParaRPr>
          </a:p>
        </p:txBody>
      </p:sp>
      <p:sp>
        <p:nvSpPr>
          <p:cNvPr id="4" name="Slide Number Placeholder 3"/>
          <p:cNvSpPr>
            <a:spLocks noGrp="1"/>
          </p:cNvSpPr>
          <p:nvPr>
            <p:ph type="sldNum" sz="quarter" idx="10"/>
          </p:nvPr>
        </p:nvSpPr>
        <p:spPr/>
        <p:txBody>
          <a:bodyPr/>
          <a:lstStyle/>
          <a:p>
            <a:pPr>
              <a:defRPr/>
            </a:pPr>
            <a:fld id="{6BBB935C-7C44-411F-83BE-6DF2428951A9}" type="slidenum">
              <a:rPr lang="en-GB" smtClean="0"/>
              <a:pPr>
                <a:defRPr/>
              </a:pPr>
              <a:t>8</a:t>
            </a:fld>
            <a:endParaRPr lang="en-GB" dirty="0"/>
          </a:p>
        </p:txBody>
      </p:sp>
    </p:spTree>
    <p:extLst>
      <p:ext uri="{BB962C8B-B14F-4D97-AF65-F5344CB8AC3E}">
        <p14:creationId xmlns:p14="http://schemas.microsoft.com/office/powerpoint/2010/main" val="1963316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Significant reduction of ADA defined severe hypoglycaemic episodes from the baseline period compared to the follow-up period with estimated rate ratio of  0.28 [0.140 ; 0.56]</a:t>
            </a:r>
            <a:r>
              <a:rPr lang="en-GB" baseline="-25000" dirty="0" smtClean="0"/>
              <a:t>95%CI </a:t>
            </a:r>
            <a:r>
              <a:rPr lang="en-GB" dirty="0" smtClean="0"/>
              <a:t>for T1D and no statistically significant change for T2D with estimated rate ratio of 2.87 [0.33; 24.65]</a:t>
            </a:r>
            <a:r>
              <a:rPr lang="en-GB" baseline="-25000" dirty="0" smtClean="0"/>
              <a:t>95%CI </a:t>
            </a:r>
            <a:endParaRPr lang="en-GB" dirty="0" smtClean="0"/>
          </a:p>
        </p:txBody>
      </p:sp>
      <p:sp>
        <p:nvSpPr>
          <p:cNvPr id="4" name="Slide Number Placeholder 3"/>
          <p:cNvSpPr>
            <a:spLocks noGrp="1"/>
          </p:cNvSpPr>
          <p:nvPr>
            <p:ph type="sldNum" sz="quarter" idx="10"/>
          </p:nvPr>
        </p:nvSpPr>
        <p:spPr/>
        <p:txBody>
          <a:bodyPr/>
          <a:lstStyle/>
          <a:p>
            <a:pPr>
              <a:defRPr/>
            </a:pPr>
            <a:fld id="{6BBB935C-7C44-411F-83BE-6DF2428951A9}" type="slidenum">
              <a:rPr lang="en-GB" smtClean="0"/>
              <a:pPr>
                <a:defRPr/>
              </a:pPr>
              <a:t>9</a:t>
            </a:fld>
            <a:endParaRPr lang="en-GB" dirty="0"/>
          </a:p>
        </p:txBody>
      </p:sp>
    </p:spTree>
    <p:extLst>
      <p:ext uri="{BB962C8B-B14F-4D97-AF65-F5344CB8AC3E}">
        <p14:creationId xmlns:p14="http://schemas.microsoft.com/office/powerpoint/2010/main" val="11065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84800" y="1312863"/>
            <a:ext cx="3542400" cy="1531543"/>
          </a:xfrm>
        </p:spPr>
        <p:txBody>
          <a:bodyPr anchor="b"/>
          <a:lstStyle>
            <a:lvl1pPr algn="r">
              <a:lnSpc>
                <a:spcPct val="85000"/>
              </a:lnSpc>
              <a:defRPr sz="32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83881" y="3025462"/>
            <a:ext cx="3543319" cy="684586"/>
          </a:xfrm>
          <a:extLst>
            <a:ext uri="{909E8E84-426E-40DD-AFC4-6F175D3DCCD1}">
              <a14:hiddenFill xmlns:a14="http://schemas.microsoft.com/office/drawing/2010/main">
                <a:solidFill>
                  <a:schemeClr val="accent1"/>
                </a:solidFill>
              </a14:hiddenFill>
            </a:ext>
          </a:extLst>
        </p:spPr>
        <p:txBody>
          <a:bodyPr rIns="0"/>
          <a:lstStyle>
            <a:lvl1pPr marL="0" indent="0" algn="r">
              <a:buFontTx/>
              <a:buNone/>
              <a:defRPr sz="1400"/>
            </a:lvl1pPr>
          </a:lstStyle>
          <a:p>
            <a:pPr lvl="0"/>
            <a:r>
              <a:rPr lang="en-US" noProof="0"/>
              <a:t>Click to edit Master subtitle style</a:t>
            </a:r>
            <a:endParaRPr lang="en-GB" noProof="0" dirty="0"/>
          </a:p>
        </p:txBody>
      </p:sp>
      <p:sp>
        <p:nvSpPr>
          <p:cNvPr id="7" name="Rectangle 5"/>
          <p:cNvSpPr>
            <a:spLocks noGrp="1" noChangeArrowheads="1"/>
          </p:cNvSpPr>
          <p:nvPr>
            <p:ph type="ftr" sz="quarter" idx="3"/>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smtClean="0"/>
              <a:t>Nove Nordisk Real World Evidence - an industry perspective</a:t>
            </a:r>
            <a:endParaRPr lang="en-GB" noProof="0" dirty="0"/>
          </a:p>
        </p:txBody>
      </p:sp>
      <p:sp>
        <p:nvSpPr>
          <p:cNvPr id="8"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smtClean="0"/>
              <a:t>20 November 2018</a:t>
            </a:r>
            <a:endParaRPr lang="en-GB" noProof="0" dirty="0"/>
          </a:p>
        </p:txBody>
      </p:sp>
      <p:sp>
        <p:nvSpPr>
          <p:cNvPr id="9" name="Slide Number Placeholder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16195219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placeholders horizontal">
    <p:spTree>
      <p:nvGrpSpPr>
        <p:cNvPr id="1" name=""/>
        <p:cNvGrpSpPr/>
        <p:nvPr/>
      </p:nvGrpSpPr>
      <p:grpSpPr>
        <a:xfrm>
          <a:off x="0" y="0"/>
          <a:ext cx="0" cy="0"/>
          <a:chOff x="0" y="0"/>
          <a:chExt cx="0" cy="0"/>
        </a:xfrm>
      </p:grpSpPr>
      <p:sp>
        <p:nvSpPr>
          <p:cNvPr id="13" name="Title 1"/>
          <p:cNvSpPr>
            <a:spLocks noGrp="1"/>
          </p:cNvSpPr>
          <p:nvPr>
            <p:ph type="title"/>
          </p:nvPr>
        </p:nvSpPr>
        <p:spPr>
          <a:xfrm>
            <a:off x="316800" y="515420"/>
            <a:ext cx="8510400" cy="391412"/>
          </a:xfrm>
        </p:spPr>
        <p:txBody>
          <a:bodyPr anchor="ctr" anchorCtr="0"/>
          <a:lstStyle>
            <a:lvl1pPr>
              <a:defRPr sz="2400"/>
            </a:lvl1pPr>
          </a:lstStyle>
          <a:p>
            <a:r>
              <a:rPr lang="en-US" noProof="0"/>
              <a:t>Click to edit Master title style</a:t>
            </a:r>
            <a:endParaRPr lang="en-GB" noProof="0" dirty="0"/>
          </a:p>
        </p:txBody>
      </p:sp>
      <p:sp>
        <p:nvSpPr>
          <p:cNvPr id="8" name="Rectangle 5"/>
          <p:cNvSpPr>
            <a:spLocks noGrp="1" noChangeArrowheads="1"/>
          </p:cNvSpPr>
          <p:nvPr>
            <p:ph type="ftr" sz="quarter" idx="3"/>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smtClean="0"/>
              <a:t>Nove Nordisk Real World Evidence - an industry perspective</a:t>
            </a:r>
            <a:endParaRPr lang="en-GB" noProof="0" dirty="0"/>
          </a:p>
        </p:txBody>
      </p:sp>
      <p:sp>
        <p:nvSpPr>
          <p:cNvPr id="9"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smtClean="0"/>
              <a:t>20 November 2018</a:t>
            </a:r>
            <a:endParaRPr lang="en-GB" noProof="0" dirty="0"/>
          </a:p>
        </p:txBody>
      </p:sp>
      <p:sp>
        <p:nvSpPr>
          <p:cNvPr id="14" name="Slide Number Placeholder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
        <p:nvSpPr>
          <p:cNvPr id="10" name="Content Placeholder 2"/>
          <p:cNvSpPr>
            <a:spLocks noGrp="1"/>
          </p:cNvSpPr>
          <p:nvPr>
            <p:ph idx="10"/>
          </p:nvPr>
        </p:nvSpPr>
        <p:spPr>
          <a:xfrm>
            <a:off x="4730400" y="1312223"/>
            <a:ext cx="4096800" cy="1396895"/>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Content Placeholder 2"/>
          <p:cNvSpPr>
            <a:spLocks noGrp="1"/>
          </p:cNvSpPr>
          <p:nvPr>
            <p:ph idx="26"/>
          </p:nvPr>
        </p:nvSpPr>
        <p:spPr>
          <a:xfrm>
            <a:off x="316801" y="1312223"/>
            <a:ext cx="4096800" cy="1396895"/>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2" name="Content Placeholder 2"/>
          <p:cNvSpPr>
            <a:spLocks noGrp="1"/>
          </p:cNvSpPr>
          <p:nvPr>
            <p:ph idx="27"/>
          </p:nvPr>
        </p:nvSpPr>
        <p:spPr>
          <a:xfrm>
            <a:off x="4729512" y="2873480"/>
            <a:ext cx="4096800" cy="1396895"/>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5" name="Content Placeholder 2"/>
          <p:cNvSpPr>
            <a:spLocks noGrp="1"/>
          </p:cNvSpPr>
          <p:nvPr>
            <p:ph idx="28"/>
          </p:nvPr>
        </p:nvSpPr>
        <p:spPr>
          <a:xfrm>
            <a:off x="315913" y="2873480"/>
            <a:ext cx="4096800" cy="1396895"/>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21123697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 placeholders horizontal">
    <p:spTree>
      <p:nvGrpSpPr>
        <p:cNvPr id="1" name=""/>
        <p:cNvGrpSpPr/>
        <p:nvPr/>
      </p:nvGrpSpPr>
      <p:grpSpPr>
        <a:xfrm>
          <a:off x="0" y="0"/>
          <a:ext cx="0" cy="0"/>
          <a:chOff x="0" y="0"/>
          <a:chExt cx="0" cy="0"/>
        </a:xfrm>
      </p:grpSpPr>
      <p:sp>
        <p:nvSpPr>
          <p:cNvPr id="21" name="Title 1"/>
          <p:cNvSpPr>
            <a:spLocks noGrp="1"/>
          </p:cNvSpPr>
          <p:nvPr>
            <p:ph type="title"/>
          </p:nvPr>
        </p:nvSpPr>
        <p:spPr>
          <a:xfrm>
            <a:off x="316800" y="515420"/>
            <a:ext cx="8510400" cy="391412"/>
          </a:xfrm>
        </p:spPr>
        <p:txBody>
          <a:bodyPr anchor="ctr" anchorCtr="0"/>
          <a:lstStyle>
            <a:lvl1pPr>
              <a:defRPr sz="2400"/>
            </a:lvl1pPr>
          </a:lstStyle>
          <a:p>
            <a:r>
              <a:rPr lang="en-US" noProof="0"/>
              <a:t>Click to edit Master title style</a:t>
            </a:r>
            <a:endParaRPr lang="en-GB" noProof="0" dirty="0"/>
          </a:p>
        </p:txBody>
      </p:sp>
      <p:sp>
        <p:nvSpPr>
          <p:cNvPr id="33" name="Content Placeholder 2"/>
          <p:cNvSpPr>
            <a:spLocks noGrp="1"/>
          </p:cNvSpPr>
          <p:nvPr>
            <p:ph idx="1"/>
          </p:nvPr>
        </p:nvSpPr>
        <p:spPr>
          <a:xfrm>
            <a:off x="316800" y="1312223"/>
            <a:ext cx="2623250" cy="1396895"/>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4" name="Content Placeholder 2"/>
          <p:cNvSpPr>
            <a:spLocks noGrp="1"/>
          </p:cNvSpPr>
          <p:nvPr>
            <p:ph idx="10"/>
          </p:nvPr>
        </p:nvSpPr>
        <p:spPr>
          <a:xfrm>
            <a:off x="3260375" y="1312223"/>
            <a:ext cx="2623250" cy="1396895"/>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5" name="Content Placeholder 2"/>
          <p:cNvSpPr>
            <a:spLocks noGrp="1"/>
          </p:cNvSpPr>
          <p:nvPr>
            <p:ph idx="11"/>
          </p:nvPr>
        </p:nvSpPr>
        <p:spPr>
          <a:xfrm>
            <a:off x="6203950" y="1312223"/>
            <a:ext cx="2623250" cy="1396895"/>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7" name="Content Placeholder 2"/>
          <p:cNvSpPr>
            <a:spLocks noGrp="1"/>
          </p:cNvSpPr>
          <p:nvPr>
            <p:ph idx="12"/>
          </p:nvPr>
        </p:nvSpPr>
        <p:spPr>
          <a:xfrm>
            <a:off x="316800" y="2873480"/>
            <a:ext cx="2623250" cy="1396895"/>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8" name="Content Placeholder 2"/>
          <p:cNvSpPr>
            <a:spLocks noGrp="1"/>
          </p:cNvSpPr>
          <p:nvPr>
            <p:ph idx="13"/>
          </p:nvPr>
        </p:nvSpPr>
        <p:spPr>
          <a:xfrm>
            <a:off x="3260375" y="2873480"/>
            <a:ext cx="2623250" cy="1396895"/>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9" name="Content Placeholder 2"/>
          <p:cNvSpPr>
            <a:spLocks noGrp="1"/>
          </p:cNvSpPr>
          <p:nvPr>
            <p:ph idx="14"/>
          </p:nvPr>
        </p:nvSpPr>
        <p:spPr>
          <a:xfrm>
            <a:off x="6203950" y="2873480"/>
            <a:ext cx="2623250" cy="1396895"/>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5" name="Rectangle 5"/>
          <p:cNvSpPr>
            <a:spLocks noGrp="1" noChangeArrowheads="1"/>
          </p:cNvSpPr>
          <p:nvPr>
            <p:ph type="ftr" sz="quarter" idx="3"/>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smtClean="0"/>
              <a:t>Nove Nordisk Real World Evidence - an industry perspective</a:t>
            </a:r>
            <a:endParaRPr lang="en-GB" noProof="0" dirty="0"/>
          </a:p>
        </p:txBody>
      </p:sp>
      <p:sp>
        <p:nvSpPr>
          <p:cNvPr id="16"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smtClean="0"/>
              <a:t>20 November 2018</a:t>
            </a:r>
            <a:endParaRPr lang="en-GB" noProof="0" dirty="0"/>
          </a:p>
        </p:txBody>
      </p:sp>
      <p:sp>
        <p:nvSpPr>
          <p:cNvPr id="17" name="Slide Number Placeholder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19841619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mage background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9144000" cy="5143500"/>
          </a:xfrm>
          <a:solidFill>
            <a:schemeClr val="accent6"/>
          </a:solidFill>
        </p:spPr>
        <p:txBody>
          <a:bodyPr rIns="0" anchor="ctr" anchorCtr="0"/>
          <a:lstStyle>
            <a:lvl1pPr marL="0" indent="0" algn="ctr">
              <a:buNone/>
              <a:defRPr sz="700" baseline="0">
                <a:solidFill>
                  <a:schemeClr val="bg1"/>
                </a:solidFill>
              </a:defRPr>
            </a:lvl1pPr>
          </a:lstStyle>
          <a:p>
            <a:r>
              <a:rPr lang="en-US" noProof="0"/>
              <a:t>Click icon to add picture</a:t>
            </a:r>
            <a:endParaRPr lang="en-GB" noProof="0" dirty="0"/>
          </a:p>
        </p:txBody>
      </p:sp>
      <p:sp>
        <p:nvSpPr>
          <p:cNvPr id="11" name="Rectangle 5"/>
          <p:cNvSpPr>
            <a:spLocks noGrp="1" noChangeArrowheads="1"/>
          </p:cNvSpPr>
          <p:nvPr>
            <p:ph type="ftr" sz="quarter" idx="3"/>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bg1"/>
                </a:solidFill>
              </a:defRPr>
            </a:lvl1pPr>
          </a:lstStyle>
          <a:p>
            <a:pPr>
              <a:defRPr/>
            </a:pPr>
            <a:r>
              <a:rPr lang="en-GB" smtClean="0"/>
              <a:t>Nove Nordisk Real World Evidence - an industry perspective</a:t>
            </a:r>
            <a:endParaRPr lang="en-GB" dirty="0"/>
          </a:p>
        </p:txBody>
      </p:sp>
      <p:sp>
        <p:nvSpPr>
          <p:cNvPr id="12"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bg1"/>
                </a:solidFill>
              </a:defRPr>
            </a:lvl1pPr>
          </a:lstStyle>
          <a:p>
            <a:pPr>
              <a:defRPr/>
            </a:pPr>
            <a:r>
              <a:rPr lang="en-US" smtClean="0"/>
              <a:t>20 November 2018</a:t>
            </a:r>
            <a:endParaRPr lang="en-GB" dirty="0"/>
          </a:p>
        </p:txBody>
      </p:sp>
      <p:sp>
        <p:nvSpPr>
          <p:cNvPr id="14" name="Slide Number Placeholder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bg1"/>
                </a:solidFill>
              </a:defRPr>
            </a:lvl1pPr>
          </a:lstStyle>
          <a:p>
            <a:pPr>
              <a:defRPr/>
            </a:pPr>
            <a:fld id="{4B01E8EF-57E8-4F85-90EB-163CEE512F88}" type="slidenum">
              <a:rPr lang="en-GB" smtClean="0"/>
              <a:pPr>
                <a:defRPr/>
              </a:pPr>
              <a:t>‹#›</a:t>
            </a:fld>
            <a:endParaRPr lang="en-GB" dirty="0"/>
          </a:p>
        </p:txBody>
      </p:sp>
    </p:spTree>
    <p:extLst>
      <p:ext uri="{BB962C8B-B14F-4D97-AF65-F5344CB8AC3E}">
        <p14:creationId xmlns:p14="http://schemas.microsoft.com/office/powerpoint/2010/main" val="5593507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top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9144000" cy="2648932"/>
          </a:xfrm>
          <a:solidFill>
            <a:schemeClr val="accent6"/>
          </a:solidFill>
        </p:spPr>
        <p:txBody>
          <a:bodyPr rIns="0" anchor="ctr" anchorCtr="0"/>
          <a:lstStyle>
            <a:lvl1pPr marL="0" indent="0" algn="ctr">
              <a:buNone/>
              <a:defRPr sz="700" baseline="0">
                <a:solidFill>
                  <a:schemeClr val="bg1"/>
                </a:solidFill>
              </a:defRPr>
            </a:lvl1pPr>
          </a:lstStyle>
          <a:p>
            <a:r>
              <a:rPr lang="en-US" noProof="0"/>
              <a:t>Click icon to add picture</a:t>
            </a:r>
            <a:endParaRPr lang="en-GB" noProof="0" dirty="0"/>
          </a:p>
        </p:txBody>
      </p:sp>
      <p:sp>
        <p:nvSpPr>
          <p:cNvPr id="18" name="Content Placeholder 2"/>
          <p:cNvSpPr>
            <a:spLocks noGrp="1"/>
          </p:cNvSpPr>
          <p:nvPr>
            <p:ph idx="25"/>
          </p:nvPr>
        </p:nvSpPr>
        <p:spPr>
          <a:xfrm>
            <a:off x="316800" y="2873479"/>
            <a:ext cx="8510400" cy="1396895"/>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3" name="Rectangle 5"/>
          <p:cNvSpPr>
            <a:spLocks noGrp="1" noChangeArrowheads="1"/>
          </p:cNvSpPr>
          <p:nvPr>
            <p:ph type="ftr" sz="quarter" idx="3"/>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bg1"/>
                </a:solidFill>
              </a:defRPr>
            </a:lvl1pPr>
          </a:lstStyle>
          <a:p>
            <a:pPr>
              <a:defRPr/>
            </a:pPr>
            <a:r>
              <a:rPr lang="en-GB" smtClean="0"/>
              <a:t>Nove Nordisk Real World Evidence - an industry perspective</a:t>
            </a:r>
            <a:endParaRPr lang="en-GB" dirty="0"/>
          </a:p>
        </p:txBody>
      </p:sp>
      <p:sp>
        <p:nvSpPr>
          <p:cNvPr id="14"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bg1"/>
                </a:solidFill>
              </a:defRPr>
            </a:lvl1pPr>
          </a:lstStyle>
          <a:p>
            <a:pPr>
              <a:defRPr/>
            </a:pPr>
            <a:r>
              <a:rPr lang="en-US" smtClean="0"/>
              <a:t>20 November 2018</a:t>
            </a:r>
            <a:endParaRPr lang="en-GB" dirty="0"/>
          </a:p>
        </p:txBody>
      </p:sp>
      <p:sp>
        <p:nvSpPr>
          <p:cNvPr id="15" name="Slide Number Placeholder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bg1"/>
                </a:solidFill>
              </a:defRPr>
            </a:lvl1pPr>
          </a:lstStyle>
          <a:p>
            <a:pPr>
              <a:defRPr/>
            </a:pPr>
            <a:fld id="{4B01E8EF-57E8-4F85-90EB-163CEE512F88}" type="slidenum">
              <a:rPr lang="en-GB" smtClean="0"/>
              <a:pPr>
                <a:defRPr/>
              </a:pPr>
              <a:t>‹#›</a:t>
            </a:fld>
            <a:endParaRPr lang="en-GB" dirty="0"/>
          </a:p>
        </p:txBody>
      </p:sp>
    </p:spTree>
    <p:extLst>
      <p:ext uri="{BB962C8B-B14F-4D97-AF65-F5344CB8AC3E}">
        <p14:creationId xmlns:p14="http://schemas.microsoft.com/office/powerpoint/2010/main" val="5694263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middle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1312224"/>
            <a:ext cx="9144000" cy="2955788"/>
          </a:xfrm>
          <a:solidFill>
            <a:schemeClr val="accent6"/>
          </a:solidFill>
        </p:spPr>
        <p:txBody>
          <a:bodyPr rIns="0" anchor="ctr" anchorCtr="0"/>
          <a:lstStyle>
            <a:lvl1pPr marL="0" indent="0" algn="ctr">
              <a:buNone/>
              <a:defRPr sz="700" baseline="0">
                <a:solidFill>
                  <a:schemeClr val="bg1"/>
                </a:solidFill>
              </a:defRPr>
            </a:lvl1pPr>
          </a:lstStyle>
          <a:p>
            <a:r>
              <a:rPr lang="en-US" noProof="0"/>
              <a:t>Click icon to add picture</a:t>
            </a:r>
            <a:endParaRPr lang="en-GB" noProof="0" dirty="0"/>
          </a:p>
        </p:txBody>
      </p:sp>
      <p:sp>
        <p:nvSpPr>
          <p:cNvPr id="13" name="Title 1"/>
          <p:cNvSpPr>
            <a:spLocks noGrp="1"/>
          </p:cNvSpPr>
          <p:nvPr>
            <p:ph type="title"/>
          </p:nvPr>
        </p:nvSpPr>
        <p:spPr>
          <a:xfrm>
            <a:off x="316800" y="515420"/>
            <a:ext cx="8510400" cy="391412"/>
          </a:xfrm>
        </p:spPr>
        <p:txBody>
          <a:bodyPr anchor="ctr" anchorCtr="0"/>
          <a:lstStyle>
            <a:lvl1pPr>
              <a:defRPr sz="2400"/>
            </a:lvl1pPr>
          </a:lstStyle>
          <a:p>
            <a:r>
              <a:rPr lang="en-US" noProof="0"/>
              <a:t>Click to edit Master title style</a:t>
            </a:r>
            <a:endParaRPr lang="en-GB" noProof="0" dirty="0"/>
          </a:p>
        </p:txBody>
      </p:sp>
      <p:sp>
        <p:nvSpPr>
          <p:cNvPr id="11" name="Rectangle 5"/>
          <p:cNvSpPr>
            <a:spLocks noGrp="1" noChangeArrowheads="1"/>
          </p:cNvSpPr>
          <p:nvPr>
            <p:ph type="ftr" sz="quarter" idx="3"/>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smtClean="0"/>
              <a:t>Nove Nordisk Real World Evidence - an industry perspective</a:t>
            </a:r>
            <a:endParaRPr lang="en-GB" noProof="0" dirty="0"/>
          </a:p>
        </p:txBody>
      </p:sp>
      <p:sp>
        <p:nvSpPr>
          <p:cNvPr id="12"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smtClean="0"/>
              <a:t>20 November 2018</a:t>
            </a:r>
            <a:endParaRPr lang="en-GB" noProof="0" dirty="0"/>
          </a:p>
        </p:txBody>
      </p:sp>
      <p:sp>
        <p:nvSpPr>
          <p:cNvPr id="14" name="Slide Number Placeholder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38174262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left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4566390" cy="5143500"/>
          </a:xfrm>
          <a:solidFill>
            <a:schemeClr val="accent6"/>
          </a:solidFill>
        </p:spPr>
        <p:txBody>
          <a:bodyPr rIns="0" anchor="ctr" anchorCtr="0"/>
          <a:lstStyle>
            <a:lvl1pPr marL="0" indent="0" algn="ctr">
              <a:buNone/>
              <a:defRPr sz="700" baseline="0">
                <a:solidFill>
                  <a:schemeClr val="bg1"/>
                </a:solidFill>
              </a:defRPr>
            </a:lvl1pPr>
          </a:lstStyle>
          <a:p>
            <a:r>
              <a:rPr lang="en-US" noProof="0"/>
              <a:t>Click icon to add picture</a:t>
            </a:r>
            <a:endParaRPr lang="en-GB" noProof="0" dirty="0"/>
          </a:p>
        </p:txBody>
      </p:sp>
      <p:sp>
        <p:nvSpPr>
          <p:cNvPr id="15" name="Title 1"/>
          <p:cNvSpPr>
            <a:spLocks noGrp="1"/>
          </p:cNvSpPr>
          <p:nvPr>
            <p:ph type="title"/>
          </p:nvPr>
        </p:nvSpPr>
        <p:spPr>
          <a:xfrm>
            <a:off x="4873445" y="515420"/>
            <a:ext cx="3953755" cy="391412"/>
          </a:xfrm>
        </p:spPr>
        <p:txBody>
          <a:bodyPr anchor="ctr" anchorCtr="0"/>
          <a:lstStyle>
            <a:lvl1pPr>
              <a:defRPr sz="2400"/>
            </a:lvl1pPr>
          </a:lstStyle>
          <a:p>
            <a:r>
              <a:rPr lang="en-US" noProof="0"/>
              <a:t>Click to edit Master title style</a:t>
            </a:r>
            <a:endParaRPr lang="en-GB" noProof="0" dirty="0"/>
          </a:p>
        </p:txBody>
      </p:sp>
      <p:sp>
        <p:nvSpPr>
          <p:cNvPr id="14" name="Content Placeholder 2"/>
          <p:cNvSpPr>
            <a:spLocks noGrp="1"/>
          </p:cNvSpPr>
          <p:nvPr>
            <p:ph idx="11"/>
          </p:nvPr>
        </p:nvSpPr>
        <p:spPr>
          <a:xfrm>
            <a:off x="4873445" y="1312223"/>
            <a:ext cx="3953755" cy="2955789"/>
          </a:xfrm>
        </p:spPr>
        <p:txBody>
          <a:bodyPr>
            <a:normAutofit/>
          </a:bodyPr>
          <a:lstStyle>
            <a:lvl1pPr>
              <a:buClr>
                <a:schemeClr val="accent1"/>
              </a:buClr>
              <a:defRPr sz="1800">
                <a:solidFill>
                  <a:schemeClr val="accent2"/>
                </a:solidFill>
              </a:defRPr>
            </a:lvl1pPr>
            <a:lvl2pPr>
              <a:buClr>
                <a:schemeClr val="tx2"/>
              </a:buClr>
              <a:defRPr sz="1600">
                <a:solidFill>
                  <a:schemeClr val="accent2"/>
                </a:solidFill>
              </a:defRPr>
            </a:lvl2pPr>
            <a:lvl3pPr>
              <a:buClr>
                <a:schemeClr val="accent5"/>
              </a:buClr>
              <a:defRPr sz="1400">
                <a:solidFill>
                  <a:schemeClr val="accent2"/>
                </a:solidFill>
              </a:defRPr>
            </a:lvl3pPr>
            <a:lvl4pPr>
              <a:buClr>
                <a:schemeClr val="accent3"/>
              </a:buClr>
              <a:defRPr sz="1200">
                <a:solidFill>
                  <a:schemeClr val="accent2"/>
                </a:solidFill>
              </a:defRPr>
            </a:lvl4pPr>
            <a:lvl5pPr>
              <a:buClr>
                <a:srgbClr val="001423"/>
              </a:buClr>
              <a:defRPr sz="11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2" name="Rectangle 5"/>
          <p:cNvSpPr>
            <a:spLocks noGrp="1" noChangeArrowheads="1"/>
          </p:cNvSpPr>
          <p:nvPr>
            <p:ph type="ftr" sz="quarter" idx="3"/>
          </p:nvPr>
        </p:nvSpPr>
        <p:spPr bwMode="auto">
          <a:xfrm>
            <a:off x="4873445" y="103907"/>
            <a:ext cx="2199874"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smtClean="0"/>
              <a:t>Nove Nordisk Real World Evidence - an industry perspective</a:t>
            </a:r>
            <a:endParaRPr lang="en-GB" noProof="0" dirty="0"/>
          </a:p>
        </p:txBody>
      </p:sp>
      <p:sp>
        <p:nvSpPr>
          <p:cNvPr id="13"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smtClean="0"/>
              <a:t>20 November 2018</a:t>
            </a:r>
            <a:endParaRPr lang="en-GB" noProof="0" dirty="0"/>
          </a:p>
        </p:txBody>
      </p:sp>
      <p:sp>
        <p:nvSpPr>
          <p:cNvPr id="16" name="Slide Number Placeholder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27697255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large rounded">
    <p:spTree>
      <p:nvGrpSpPr>
        <p:cNvPr id="1" name=""/>
        <p:cNvGrpSpPr/>
        <p:nvPr/>
      </p:nvGrpSpPr>
      <p:grpSpPr>
        <a:xfrm>
          <a:off x="0" y="0"/>
          <a:ext cx="0" cy="0"/>
          <a:chOff x="0" y="0"/>
          <a:chExt cx="0" cy="0"/>
        </a:xfrm>
      </p:grpSpPr>
      <p:sp>
        <p:nvSpPr>
          <p:cNvPr id="10" name="Picture Placeholder 8"/>
          <p:cNvSpPr>
            <a:spLocks noGrp="1"/>
          </p:cNvSpPr>
          <p:nvPr>
            <p:ph type="pic" sz="quarter" idx="14"/>
          </p:nvPr>
        </p:nvSpPr>
        <p:spPr>
          <a:xfrm>
            <a:off x="316800" y="1312224"/>
            <a:ext cx="8510400" cy="2955788"/>
          </a:xfrm>
          <a:prstGeom prst="roundRect">
            <a:avLst>
              <a:gd name="adj" fmla="val 4683"/>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a:t>Click icon to add picture</a:t>
            </a:r>
            <a:endParaRPr lang="en-GB" noProof="0" dirty="0"/>
          </a:p>
        </p:txBody>
      </p:sp>
      <p:sp>
        <p:nvSpPr>
          <p:cNvPr id="11" name="Title 1"/>
          <p:cNvSpPr>
            <a:spLocks noGrp="1"/>
          </p:cNvSpPr>
          <p:nvPr>
            <p:ph type="title"/>
          </p:nvPr>
        </p:nvSpPr>
        <p:spPr>
          <a:xfrm>
            <a:off x="316800" y="515420"/>
            <a:ext cx="8510400" cy="391412"/>
          </a:xfrm>
        </p:spPr>
        <p:txBody>
          <a:bodyPr anchor="ctr" anchorCtr="0"/>
          <a:lstStyle>
            <a:lvl1pPr>
              <a:defRPr sz="2400"/>
            </a:lvl1pPr>
          </a:lstStyle>
          <a:p>
            <a:r>
              <a:rPr lang="en-US" noProof="0"/>
              <a:t>Click to edit Master title style</a:t>
            </a:r>
            <a:endParaRPr lang="en-GB" noProof="0" dirty="0"/>
          </a:p>
        </p:txBody>
      </p:sp>
      <p:sp>
        <p:nvSpPr>
          <p:cNvPr id="12" name="Rectangle 5"/>
          <p:cNvSpPr>
            <a:spLocks noGrp="1" noChangeArrowheads="1"/>
          </p:cNvSpPr>
          <p:nvPr>
            <p:ph type="ftr" sz="quarter" idx="3"/>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smtClean="0"/>
              <a:t>Nove Nordisk Real World Evidence - an industry perspective</a:t>
            </a:r>
            <a:endParaRPr lang="en-GB" noProof="0" dirty="0"/>
          </a:p>
        </p:txBody>
      </p:sp>
      <p:sp>
        <p:nvSpPr>
          <p:cNvPr id="13"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smtClean="0"/>
              <a:t>20 November 2018</a:t>
            </a:r>
            <a:endParaRPr lang="en-GB" noProof="0" dirty="0"/>
          </a:p>
        </p:txBody>
      </p:sp>
      <p:sp>
        <p:nvSpPr>
          <p:cNvPr id="14" name="Slide Number Placeholder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37780439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1/2 rounded">
    <p:spTree>
      <p:nvGrpSpPr>
        <p:cNvPr id="1" name=""/>
        <p:cNvGrpSpPr/>
        <p:nvPr/>
      </p:nvGrpSpPr>
      <p:grpSpPr>
        <a:xfrm>
          <a:off x="0" y="0"/>
          <a:ext cx="0" cy="0"/>
          <a:chOff x="0" y="0"/>
          <a:chExt cx="0" cy="0"/>
        </a:xfrm>
      </p:grpSpPr>
      <p:sp>
        <p:nvSpPr>
          <p:cNvPr id="10" name="Picture Placeholder 8"/>
          <p:cNvSpPr>
            <a:spLocks noGrp="1"/>
          </p:cNvSpPr>
          <p:nvPr>
            <p:ph type="pic" sz="quarter" idx="14"/>
          </p:nvPr>
        </p:nvSpPr>
        <p:spPr>
          <a:xfrm>
            <a:off x="4731411" y="1312224"/>
            <a:ext cx="4093768" cy="2955788"/>
          </a:xfrm>
          <a:prstGeom prst="roundRect">
            <a:avLst>
              <a:gd name="adj" fmla="val 3924"/>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a:t>Click icon to add picture</a:t>
            </a:r>
            <a:endParaRPr lang="en-GB" noProof="0" dirty="0"/>
          </a:p>
        </p:txBody>
      </p:sp>
      <p:sp>
        <p:nvSpPr>
          <p:cNvPr id="13" name="Title 1"/>
          <p:cNvSpPr>
            <a:spLocks noGrp="1"/>
          </p:cNvSpPr>
          <p:nvPr>
            <p:ph type="title"/>
          </p:nvPr>
        </p:nvSpPr>
        <p:spPr>
          <a:xfrm>
            <a:off x="316800" y="515420"/>
            <a:ext cx="8510400" cy="391412"/>
          </a:xfrm>
        </p:spPr>
        <p:txBody>
          <a:bodyPr anchor="ctr" anchorCtr="0"/>
          <a:lstStyle>
            <a:lvl1pPr>
              <a:defRPr sz="2400"/>
            </a:lvl1pPr>
          </a:lstStyle>
          <a:p>
            <a:r>
              <a:rPr lang="en-US" noProof="0"/>
              <a:t>Click to edit Master title style</a:t>
            </a:r>
            <a:endParaRPr lang="en-GB" noProof="0" dirty="0"/>
          </a:p>
        </p:txBody>
      </p:sp>
      <p:sp>
        <p:nvSpPr>
          <p:cNvPr id="26" name="Content Placeholder 2"/>
          <p:cNvSpPr>
            <a:spLocks noGrp="1"/>
          </p:cNvSpPr>
          <p:nvPr>
            <p:ph idx="1"/>
          </p:nvPr>
        </p:nvSpPr>
        <p:spPr>
          <a:xfrm>
            <a:off x="316801" y="1312223"/>
            <a:ext cx="40968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2" name="Rectangle 5"/>
          <p:cNvSpPr>
            <a:spLocks noGrp="1" noChangeArrowheads="1"/>
          </p:cNvSpPr>
          <p:nvPr>
            <p:ph type="ftr" sz="quarter" idx="3"/>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smtClean="0"/>
              <a:t>Nove Nordisk Real World Evidence - an industry perspective</a:t>
            </a:r>
            <a:endParaRPr lang="en-GB" noProof="0" dirty="0"/>
          </a:p>
        </p:txBody>
      </p:sp>
      <p:sp>
        <p:nvSpPr>
          <p:cNvPr id="14"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smtClean="0"/>
              <a:t>20 November 2018</a:t>
            </a:r>
            <a:endParaRPr lang="en-GB" noProof="0" dirty="0"/>
          </a:p>
        </p:txBody>
      </p:sp>
      <p:sp>
        <p:nvSpPr>
          <p:cNvPr id="15" name="Slide Number Placeholder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15956652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1/3 rounded">
    <p:spTree>
      <p:nvGrpSpPr>
        <p:cNvPr id="1" name=""/>
        <p:cNvGrpSpPr/>
        <p:nvPr/>
      </p:nvGrpSpPr>
      <p:grpSpPr>
        <a:xfrm>
          <a:off x="0" y="0"/>
          <a:ext cx="0" cy="0"/>
          <a:chOff x="0" y="0"/>
          <a:chExt cx="0" cy="0"/>
        </a:xfrm>
      </p:grpSpPr>
      <p:sp>
        <p:nvSpPr>
          <p:cNvPr id="12" name="Content Placeholder 2"/>
          <p:cNvSpPr>
            <a:spLocks noGrp="1"/>
          </p:cNvSpPr>
          <p:nvPr>
            <p:ph idx="18"/>
          </p:nvPr>
        </p:nvSpPr>
        <p:spPr>
          <a:xfrm>
            <a:off x="318821" y="1312223"/>
            <a:ext cx="5564631"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Picture Placeholder 8"/>
          <p:cNvSpPr>
            <a:spLocks noGrp="1"/>
          </p:cNvSpPr>
          <p:nvPr>
            <p:ph type="pic" sz="quarter" idx="14"/>
          </p:nvPr>
        </p:nvSpPr>
        <p:spPr>
          <a:xfrm>
            <a:off x="6202272" y="1312224"/>
            <a:ext cx="2624927" cy="2955788"/>
          </a:xfrm>
          <a:prstGeom prst="roundRect">
            <a:avLst>
              <a:gd name="adj" fmla="val 4084"/>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a:t>Click icon to add picture</a:t>
            </a:r>
            <a:endParaRPr lang="en-GB" noProof="0" dirty="0"/>
          </a:p>
        </p:txBody>
      </p:sp>
      <p:sp>
        <p:nvSpPr>
          <p:cNvPr id="11" name="Title 1"/>
          <p:cNvSpPr>
            <a:spLocks noGrp="1"/>
          </p:cNvSpPr>
          <p:nvPr>
            <p:ph type="title"/>
          </p:nvPr>
        </p:nvSpPr>
        <p:spPr>
          <a:xfrm>
            <a:off x="316800" y="515420"/>
            <a:ext cx="8510400" cy="391412"/>
          </a:xfrm>
        </p:spPr>
        <p:txBody>
          <a:bodyPr anchor="ctr" anchorCtr="0"/>
          <a:lstStyle>
            <a:lvl1pPr>
              <a:defRPr sz="2400"/>
            </a:lvl1pPr>
          </a:lstStyle>
          <a:p>
            <a:r>
              <a:rPr lang="en-US" noProof="0"/>
              <a:t>Click to edit Master title style</a:t>
            </a:r>
            <a:endParaRPr lang="en-GB" noProof="0" dirty="0"/>
          </a:p>
        </p:txBody>
      </p:sp>
      <p:sp>
        <p:nvSpPr>
          <p:cNvPr id="13" name="Rectangle 5"/>
          <p:cNvSpPr>
            <a:spLocks noGrp="1" noChangeArrowheads="1"/>
          </p:cNvSpPr>
          <p:nvPr>
            <p:ph type="ftr" sz="quarter" idx="3"/>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smtClean="0"/>
              <a:t>Nove Nordisk Real World Evidence - an industry perspective</a:t>
            </a:r>
            <a:endParaRPr lang="en-GB" noProof="0" dirty="0"/>
          </a:p>
        </p:txBody>
      </p:sp>
      <p:sp>
        <p:nvSpPr>
          <p:cNvPr id="14"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smtClean="0"/>
              <a:t>20 November 2018</a:t>
            </a:r>
            <a:endParaRPr lang="en-GB" noProof="0" dirty="0"/>
          </a:p>
        </p:txBody>
      </p:sp>
      <p:sp>
        <p:nvSpPr>
          <p:cNvPr id="15" name="Slide Number Placeholder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5316741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1/4 rounded">
    <p:spTree>
      <p:nvGrpSpPr>
        <p:cNvPr id="1" name=""/>
        <p:cNvGrpSpPr/>
        <p:nvPr/>
      </p:nvGrpSpPr>
      <p:grpSpPr>
        <a:xfrm>
          <a:off x="0" y="0"/>
          <a:ext cx="0" cy="0"/>
          <a:chOff x="0" y="0"/>
          <a:chExt cx="0" cy="0"/>
        </a:xfrm>
      </p:grpSpPr>
      <p:sp>
        <p:nvSpPr>
          <p:cNvPr id="12" name="Picture Placeholder 8"/>
          <p:cNvSpPr>
            <a:spLocks noGrp="1"/>
          </p:cNvSpPr>
          <p:nvPr>
            <p:ph type="pic" sz="quarter" idx="27"/>
          </p:nvPr>
        </p:nvSpPr>
        <p:spPr>
          <a:xfrm>
            <a:off x="6937200" y="1312224"/>
            <a:ext cx="1890000" cy="2955788"/>
          </a:xfrm>
          <a:prstGeom prst="roundRect">
            <a:avLst>
              <a:gd name="adj" fmla="val 5068"/>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a:t>Click icon to add picture</a:t>
            </a:r>
            <a:endParaRPr lang="en-GB" noProof="0" dirty="0"/>
          </a:p>
        </p:txBody>
      </p:sp>
      <p:sp>
        <p:nvSpPr>
          <p:cNvPr id="14" name="Content Placeholder 2"/>
          <p:cNvSpPr>
            <a:spLocks noGrp="1"/>
          </p:cNvSpPr>
          <p:nvPr>
            <p:ph idx="18"/>
          </p:nvPr>
        </p:nvSpPr>
        <p:spPr>
          <a:xfrm>
            <a:off x="318821" y="1312223"/>
            <a:ext cx="6308887"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1" name="Title 1"/>
          <p:cNvSpPr>
            <a:spLocks noGrp="1"/>
          </p:cNvSpPr>
          <p:nvPr>
            <p:ph type="title"/>
          </p:nvPr>
        </p:nvSpPr>
        <p:spPr>
          <a:xfrm>
            <a:off x="316800" y="515420"/>
            <a:ext cx="8510400" cy="391412"/>
          </a:xfrm>
        </p:spPr>
        <p:txBody>
          <a:bodyPr anchor="ctr" anchorCtr="0"/>
          <a:lstStyle>
            <a:lvl1pPr>
              <a:defRPr sz="2400"/>
            </a:lvl1pPr>
          </a:lstStyle>
          <a:p>
            <a:r>
              <a:rPr lang="en-US" noProof="0"/>
              <a:t>Click to edit Master title style</a:t>
            </a:r>
            <a:endParaRPr lang="en-GB" noProof="0" dirty="0"/>
          </a:p>
        </p:txBody>
      </p:sp>
      <p:sp>
        <p:nvSpPr>
          <p:cNvPr id="13" name="Rectangle 5"/>
          <p:cNvSpPr>
            <a:spLocks noGrp="1" noChangeArrowheads="1"/>
          </p:cNvSpPr>
          <p:nvPr>
            <p:ph type="ftr" sz="quarter" idx="3"/>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smtClean="0"/>
              <a:t>Nove Nordisk Real World Evidence - an industry perspective</a:t>
            </a:r>
            <a:endParaRPr lang="en-GB" noProof="0" dirty="0"/>
          </a:p>
        </p:txBody>
      </p:sp>
      <p:sp>
        <p:nvSpPr>
          <p:cNvPr id="15"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smtClean="0"/>
              <a:t>20 November 2018</a:t>
            </a:r>
            <a:endParaRPr lang="en-GB" noProof="0" dirty="0"/>
          </a:p>
        </p:txBody>
      </p:sp>
      <p:sp>
        <p:nvSpPr>
          <p:cNvPr id="16" name="Slide Number Placeholder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14113151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312223"/>
            <a:ext cx="85104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tle 1"/>
          <p:cNvSpPr>
            <a:spLocks noGrp="1"/>
          </p:cNvSpPr>
          <p:nvPr>
            <p:ph type="title"/>
          </p:nvPr>
        </p:nvSpPr>
        <p:spPr>
          <a:xfrm>
            <a:off x="316800" y="515420"/>
            <a:ext cx="8510400" cy="391412"/>
          </a:xfrm>
        </p:spPr>
        <p:txBody>
          <a:bodyPr anchor="ctr" anchorCtr="0"/>
          <a:lstStyle>
            <a:lvl1pPr>
              <a:defRPr sz="2400"/>
            </a:lvl1pPr>
          </a:lstStyle>
          <a:p>
            <a:r>
              <a:rPr lang="en-US" noProof="0"/>
              <a:t>Click to edit Master title style</a:t>
            </a:r>
            <a:endParaRPr lang="en-GB" noProof="0" dirty="0"/>
          </a:p>
        </p:txBody>
      </p:sp>
      <p:sp>
        <p:nvSpPr>
          <p:cNvPr id="7" name="Rectangle 5"/>
          <p:cNvSpPr>
            <a:spLocks noGrp="1" noChangeArrowheads="1"/>
          </p:cNvSpPr>
          <p:nvPr>
            <p:ph type="ftr" sz="quarter" idx="3"/>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smtClean="0"/>
              <a:t>Nove Nordisk Real World Evidence - an industry perspective</a:t>
            </a:r>
            <a:endParaRPr lang="en-GB" noProof="0" dirty="0"/>
          </a:p>
        </p:txBody>
      </p:sp>
      <p:sp>
        <p:nvSpPr>
          <p:cNvPr id="8"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smtClean="0"/>
              <a:t>20 November 2018</a:t>
            </a:r>
            <a:endParaRPr lang="en-GB" noProof="0" dirty="0"/>
          </a:p>
        </p:txBody>
      </p:sp>
      <p:sp>
        <p:nvSpPr>
          <p:cNvPr id="9" name="Slide Number Placeholder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10181182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images rounded">
    <p:spTree>
      <p:nvGrpSpPr>
        <p:cNvPr id="1" name=""/>
        <p:cNvGrpSpPr/>
        <p:nvPr/>
      </p:nvGrpSpPr>
      <p:grpSpPr>
        <a:xfrm>
          <a:off x="0" y="0"/>
          <a:ext cx="0" cy="0"/>
          <a:chOff x="0" y="0"/>
          <a:chExt cx="0" cy="0"/>
        </a:xfrm>
      </p:grpSpPr>
      <p:sp>
        <p:nvSpPr>
          <p:cNvPr id="17" name="Content Placeholder 2"/>
          <p:cNvSpPr>
            <a:spLocks noGrp="1"/>
          </p:cNvSpPr>
          <p:nvPr>
            <p:ph idx="18"/>
          </p:nvPr>
        </p:nvSpPr>
        <p:spPr>
          <a:xfrm>
            <a:off x="318821" y="1312223"/>
            <a:ext cx="4099651"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9" name="Title 1"/>
          <p:cNvSpPr>
            <a:spLocks noGrp="1"/>
          </p:cNvSpPr>
          <p:nvPr>
            <p:ph type="title"/>
          </p:nvPr>
        </p:nvSpPr>
        <p:spPr>
          <a:xfrm>
            <a:off x="316800" y="515420"/>
            <a:ext cx="8510400" cy="391412"/>
          </a:xfrm>
        </p:spPr>
        <p:txBody>
          <a:bodyPr anchor="ctr" anchorCtr="0"/>
          <a:lstStyle>
            <a:lvl1pPr>
              <a:defRPr sz="2400"/>
            </a:lvl1pPr>
          </a:lstStyle>
          <a:p>
            <a:r>
              <a:rPr lang="en-US" noProof="0"/>
              <a:t>Click to edit Master title style</a:t>
            </a:r>
            <a:endParaRPr lang="en-GB" noProof="0" dirty="0"/>
          </a:p>
        </p:txBody>
      </p:sp>
      <p:sp>
        <p:nvSpPr>
          <p:cNvPr id="29" name="Picture Placeholder 8"/>
          <p:cNvSpPr>
            <a:spLocks noGrp="1"/>
          </p:cNvSpPr>
          <p:nvPr>
            <p:ph type="pic" sz="quarter" idx="27"/>
          </p:nvPr>
        </p:nvSpPr>
        <p:spPr>
          <a:xfrm>
            <a:off x="6937200" y="1312224"/>
            <a:ext cx="1890000" cy="2955788"/>
          </a:xfrm>
          <a:prstGeom prst="roundRect">
            <a:avLst>
              <a:gd name="adj" fmla="val 5068"/>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a:t>Click icon to add picture</a:t>
            </a:r>
            <a:endParaRPr lang="en-GB" noProof="0" dirty="0"/>
          </a:p>
        </p:txBody>
      </p:sp>
      <p:sp>
        <p:nvSpPr>
          <p:cNvPr id="30" name="Picture Placeholder 8"/>
          <p:cNvSpPr>
            <a:spLocks noGrp="1"/>
          </p:cNvSpPr>
          <p:nvPr>
            <p:ph type="pic" sz="quarter" idx="28"/>
          </p:nvPr>
        </p:nvSpPr>
        <p:spPr>
          <a:xfrm>
            <a:off x="4726874" y="1312222"/>
            <a:ext cx="1890000" cy="2955788"/>
          </a:xfrm>
          <a:prstGeom prst="roundRect">
            <a:avLst>
              <a:gd name="adj" fmla="val 5068"/>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a:t>Click icon to add picture</a:t>
            </a:r>
            <a:endParaRPr lang="en-GB" noProof="0" dirty="0"/>
          </a:p>
        </p:txBody>
      </p:sp>
      <p:sp>
        <p:nvSpPr>
          <p:cNvPr id="12" name="Rectangle 5"/>
          <p:cNvSpPr>
            <a:spLocks noGrp="1" noChangeArrowheads="1"/>
          </p:cNvSpPr>
          <p:nvPr>
            <p:ph type="ftr" sz="quarter" idx="3"/>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smtClean="0"/>
              <a:t>Nove Nordisk Real World Evidence - an industry perspective</a:t>
            </a:r>
            <a:endParaRPr lang="en-GB" noProof="0" dirty="0"/>
          </a:p>
        </p:txBody>
      </p:sp>
      <p:sp>
        <p:nvSpPr>
          <p:cNvPr id="13"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smtClean="0"/>
              <a:t>20 November 2018</a:t>
            </a:r>
            <a:endParaRPr lang="en-GB" noProof="0" dirty="0"/>
          </a:p>
        </p:txBody>
      </p:sp>
      <p:sp>
        <p:nvSpPr>
          <p:cNvPr id="14" name="Slide Number Placeholder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16836199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images rounded">
    <p:spTree>
      <p:nvGrpSpPr>
        <p:cNvPr id="1" name=""/>
        <p:cNvGrpSpPr/>
        <p:nvPr/>
      </p:nvGrpSpPr>
      <p:grpSpPr>
        <a:xfrm>
          <a:off x="0" y="0"/>
          <a:ext cx="0" cy="0"/>
          <a:chOff x="0" y="0"/>
          <a:chExt cx="0" cy="0"/>
        </a:xfrm>
      </p:grpSpPr>
      <p:sp>
        <p:nvSpPr>
          <p:cNvPr id="15" name="Title 1"/>
          <p:cNvSpPr>
            <a:spLocks noGrp="1"/>
          </p:cNvSpPr>
          <p:nvPr>
            <p:ph type="title"/>
          </p:nvPr>
        </p:nvSpPr>
        <p:spPr>
          <a:xfrm>
            <a:off x="316800" y="515420"/>
            <a:ext cx="8510400" cy="391412"/>
          </a:xfrm>
        </p:spPr>
        <p:txBody>
          <a:bodyPr anchor="ctr" anchorCtr="0"/>
          <a:lstStyle>
            <a:lvl1pPr>
              <a:defRPr sz="2400"/>
            </a:lvl1pPr>
          </a:lstStyle>
          <a:p>
            <a:r>
              <a:rPr lang="en-US" noProof="0"/>
              <a:t>Click to edit Master title style</a:t>
            </a:r>
            <a:endParaRPr lang="en-GB" noProof="0" dirty="0"/>
          </a:p>
        </p:txBody>
      </p:sp>
      <p:sp>
        <p:nvSpPr>
          <p:cNvPr id="29" name="Picture Placeholder 8"/>
          <p:cNvSpPr>
            <a:spLocks noGrp="1"/>
          </p:cNvSpPr>
          <p:nvPr>
            <p:ph type="pic" sz="quarter" idx="27"/>
          </p:nvPr>
        </p:nvSpPr>
        <p:spPr>
          <a:xfrm>
            <a:off x="6937200" y="1312224"/>
            <a:ext cx="1890000" cy="2955788"/>
          </a:xfrm>
          <a:prstGeom prst="roundRect">
            <a:avLst>
              <a:gd name="adj" fmla="val 5068"/>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a:t>Click icon to add picture</a:t>
            </a:r>
            <a:endParaRPr lang="en-GB" noProof="0" dirty="0"/>
          </a:p>
        </p:txBody>
      </p:sp>
      <p:sp>
        <p:nvSpPr>
          <p:cNvPr id="30" name="Picture Placeholder 8"/>
          <p:cNvSpPr>
            <a:spLocks noGrp="1"/>
          </p:cNvSpPr>
          <p:nvPr>
            <p:ph type="pic" sz="quarter" idx="28"/>
          </p:nvPr>
        </p:nvSpPr>
        <p:spPr>
          <a:xfrm>
            <a:off x="4726874" y="1312222"/>
            <a:ext cx="1890000" cy="2955788"/>
          </a:xfrm>
          <a:prstGeom prst="roundRect">
            <a:avLst>
              <a:gd name="adj" fmla="val 5068"/>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a:t>Click icon to add picture</a:t>
            </a:r>
            <a:endParaRPr lang="en-GB" noProof="0" dirty="0"/>
          </a:p>
        </p:txBody>
      </p:sp>
      <p:sp>
        <p:nvSpPr>
          <p:cNvPr id="31" name="Picture Placeholder 8"/>
          <p:cNvSpPr>
            <a:spLocks noGrp="1"/>
          </p:cNvSpPr>
          <p:nvPr>
            <p:ph type="pic" sz="quarter" idx="29"/>
          </p:nvPr>
        </p:nvSpPr>
        <p:spPr>
          <a:xfrm>
            <a:off x="2521837" y="1312222"/>
            <a:ext cx="1890000" cy="2955788"/>
          </a:xfrm>
          <a:prstGeom prst="roundRect">
            <a:avLst>
              <a:gd name="adj" fmla="val 5068"/>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a:t>Click icon to add picture</a:t>
            </a:r>
            <a:endParaRPr lang="en-GB" noProof="0" dirty="0"/>
          </a:p>
        </p:txBody>
      </p:sp>
      <p:sp>
        <p:nvSpPr>
          <p:cNvPr id="32" name="Picture Placeholder 8"/>
          <p:cNvSpPr>
            <a:spLocks noGrp="1"/>
          </p:cNvSpPr>
          <p:nvPr>
            <p:ph type="pic" sz="quarter" idx="30"/>
          </p:nvPr>
        </p:nvSpPr>
        <p:spPr>
          <a:xfrm>
            <a:off x="316800" y="1312222"/>
            <a:ext cx="1890000" cy="2955788"/>
          </a:xfrm>
          <a:prstGeom prst="roundRect">
            <a:avLst>
              <a:gd name="adj" fmla="val 5068"/>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a:t>Click icon to add picture</a:t>
            </a:r>
            <a:endParaRPr lang="en-GB" noProof="0" dirty="0"/>
          </a:p>
        </p:txBody>
      </p:sp>
      <p:sp>
        <p:nvSpPr>
          <p:cNvPr id="13" name="Rectangle 5"/>
          <p:cNvSpPr>
            <a:spLocks noGrp="1" noChangeArrowheads="1"/>
          </p:cNvSpPr>
          <p:nvPr>
            <p:ph type="ftr" sz="quarter" idx="3"/>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smtClean="0"/>
              <a:t>Nove Nordisk Real World Evidence - an industry perspective</a:t>
            </a:r>
            <a:endParaRPr lang="en-GB" noProof="0" dirty="0"/>
          </a:p>
        </p:txBody>
      </p:sp>
      <p:sp>
        <p:nvSpPr>
          <p:cNvPr id="14"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smtClean="0"/>
              <a:t>20 November 2018</a:t>
            </a:r>
            <a:endParaRPr lang="en-GB" noProof="0" dirty="0"/>
          </a:p>
        </p:txBody>
      </p:sp>
      <p:sp>
        <p:nvSpPr>
          <p:cNvPr id="16" name="Slide Number Placeholder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10804774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9 video">
    <p:spTree>
      <p:nvGrpSpPr>
        <p:cNvPr id="1" name=""/>
        <p:cNvGrpSpPr/>
        <p:nvPr/>
      </p:nvGrpSpPr>
      <p:grpSpPr>
        <a:xfrm>
          <a:off x="0" y="0"/>
          <a:ext cx="0" cy="0"/>
          <a:chOff x="0" y="0"/>
          <a:chExt cx="0" cy="0"/>
        </a:xfrm>
      </p:grpSpPr>
      <p:sp>
        <p:nvSpPr>
          <p:cNvPr id="14" name="Content Placeholder 2"/>
          <p:cNvSpPr>
            <a:spLocks noGrp="1"/>
          </p:cNvSpPr>
          <p:nvPr>
            <p:ph idx="23"/>
          </p:nvPr>
        </p:nvSpPr>
        <p:spPr>
          <a:xfrm>
            <a:off x="318821" y="1312223"/>
            <a:ext cx="2923653"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3" name="Media Placeholder 8"/>
          <p:cNvSpPr>
            <a:spLocks noGrp="1"/>
          </p:cNvSpPr>
          <p:nvPr>
            <p:ph type="media" sz="quarter" idx="18" hasCustomPrompt="1"/>
          </p:nvPr>
        </p:nvSpPr>
        <p:spPr>
          <a:xfrm>
            <a:off x="3578125" y="1309927"/>
            <a:ext cx="5258820" cy="2958085"/>
          </a:xfrm>
          <a:solidFill>
            <a:schemeClr val="accent6"/>
          </a:solidFill>
          <a:effectLst/>
        </p:spPr>
        <p:txBody>
          <a:bodyPr tIns="0" anchor="ctr" anchorCtr="0">
            <a:normAutofit/>
          </a:bodyPr>
          <a:lstStyle>
            <a:lvl1pPr marL="0" indent="0" algn="ctr">
              <a:buNone/>
              <a:defRPr sz="700">
                <a:solidFill>
                  <a:schemeClr val="bg1"/>
                </a:solidFill>
              </a:defRPr>
            </a:lvl1pPr>
          </a:lstStyle>
          <a:p>
            <a:r>
              <a:rPr lang="en-GB" noProof="0"/>
              <a:t>Click to add media size 16/9</a:t>
            </a:r>
          </a:p>
        </p:txBody>
      </p:sp>
      <p:sp>
        <p:nvSpPr>
          <p:cNvPr id="16" name="Title 1"/>
          <p:cNvSpPr>
            <a:spLocks noGrp="1"/>
          </p:cNvSpPr>
          <p:nvPr>
            <p:ph type="title"/>
          </p:nvPr>
        </p:nvSpPr>
        <p:spPr>
          <a:xfrm>
            <a:off x="316800" y="515420"/>
            <a:ext cx="8510400" cy="391412"/>
          </a:xfrm>
        </p:spPr>
        <p:txBody>
          <a:bodyPr anchor="ctr" anchorCtr="0"/>
          <a:lstStyle>
            <a:lvl1pPr>
              <a:defRPr sz="2400"/>
            </a:lvl1pPr>
          </a:lstStyle>
          <a:p>
            <a:r>
              <a:rPr lang="en-US" noProof="0"/>
              <a:t>Click to edit Master title style</a:t>
            </a:r>
            <a:endParaRPr lang="en-GB" noProof="0" dirty="0"/>
          </a:p>
        </p:txBody>
      </p:sp>
      <p:sp>
        <p:nvSpPr>
          <p:cNvPr id="11" name="Rectangle 5"/>
          <p:cNvSpPr>
            <a:spLocks noGrp="1" noChangeArrowheads="1"/>
          </p:cNvSpPr>
          <p:nvPr>
            <p:ph type="ftr" sz="quarter" idx="3"/>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smtClean="0"/>
              <a:t>Nove Nordisk Real World Evidence - an industry perspective</a:t>
            </a:r>
            <a:endParaRPr lang="en-GB" noProof="0" dirty="0"/>
          </a:p>
        </p:txBody>
      </p:sp>
      <p:sp>
        <p:nvSpPr>
          <p:cNvPr id="12"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smtClean="0"/>
              <a:t>20 November 2018</a:t>
            </a:r>
            <a:endParaRPr lang="en-GB" noProof="0" dirty="0"/>
          </a:p>
        </p:txBody>
      </p:sp>
      <p:sp>
        <p:nvSpPr>
          <p:cNvPr id="15" name="Slide Number Placeholder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11111309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3 video">
    <p:spTree>
      <p:nvGrpSpPr>
        <p:cNvPr id="1" name=""/>
        <p:cNvGrpSpPr/>
        <p:nvPr/>
      </p:nvGrpSpPr>
      <p:grpSpPr>
        <a:xfrm>
          <a:off x="0" y="0"/>
          <a:ext cx="0" cy="0"/>
          <a:chOff x="0" y="0"/>
          <a:chExt cx="0" cy="0"/>
        </a:xfrm>
      </p:grpSpPr>
      <p:sp>
        <p:nvSpPr>
          <p:cNvPr id="10" name="Media Placeholder 8"/>
          <p:cNvSpPr>
            <a:spLocks noGrp="1"/>
          </p:cNvSpPr>
          <p:nvPr>
            <p:ph type="media" sz="quarter" idx="15" hasCustomPrompt="1"/>
          </p:nvPr>
        </p:nvSpPr>
        <p:spPr>
          <a:xfrm>
            <a:off x="4891539" y="1309927"/>
            <a:ext cx="3945406" cy="2958085"/>
          </a:xfrm>
          <a:solidFill>
            <a:schemeClr val="accent6"/>
          </a:solidFill>
          <a:effectLst/>
        </p:spPr>
        <p:txBody>
          <a:bodyPr tIns="0" anchor="ctr" anchorCtr="0">
            <a:normAutofit/>
          </a:bodyPr>
          <a:lstStyle>
            <a:lvl1pPr marL="0" indent="0" algn="ctr">
              <a:buNone/>
              <a:defRPr sz="700" baseline="0">
                <a:solidFill>
                  <a:schemeClr val="bg1"/>
                </a:solidFill>
              </a:defRPr>
            </a:lvl1pPr>
          </a:lstStyle>
          <a:p>
            <a:r>
              <a:rPr lang="en-GB" noProof="0"/>
              <a:t>Click to add media size 4/3</a:t>
            </a:r>
          </a:p>
        </p:txBody>
      </p:sp>
      <p:sp>
        <p:nvSpPr>
          <p:cNvPr id="17" name="Content Placeholder 2"/>
          <p:cNvSpPr>
            <a:spLocks noGrp="1"/>
          </p:cNvSpPr>
          <p:nvPr>
            <p:ph idx="24"/>
          </p:nvPr>
        </p:nvSpPr>
        <p:spPr>
          <a:xfrm>
            <a:off x="318821" y="1312223"/>
            <a:ext cx="4251592"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6" name="Title 1"/>
          <p:cNvSpPr>
            <a:spLocks noGrp="1"/>
          </p:cNvSpPr>
          <p:nvPr>
            <p:ph type="title"/>
          </p:nvPr>
        </p:nvSpPr>
        <p:spPr>
          <a:xfrm>
            <a:off x="316800" y="515420"/>
            <a:ext cx="8510400" cy="391412"/>
          </a:xfrm>
        </p:spPr>
        <p:txBody>
          <a:bodyPr anchor="ctr" anchorCtr="0"/>
          <a:lstStyle>
            <a:lvl1pPr>
              <a:defRPr sz="2400"/>
            </a:lvl1pPr>
          </a:lstStyle>
          <a:p>
            <a:r>
              <a:rPr lang="en-US" noProof="0"/>
              <a:t>Click to edit Master title style</a:t>
            </a:r>
            <a:endParaRPr lang="en-GB" noProof="0" dirty="0"/>
          </a:p>
        </p:txBody>
      </p:sp>
      <p:sp>
        <p:nvSpPr>
          <p:cNvPr id="12" name="Rectangle 5"/>
          <p:cNvSpPr>
            <a:spLocks noGrp="1" noChangeArrowheads="1"/>
          </p:cNvSpPr>
          <p:nvPr>
            <p:ph type="ftr" sz="quarter" idx="3"/>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smtClean="0"/>
              <a:t>Nove Nordisk Real World Evidence - an industry perspective</a:t>
            </a:r>
            <a:endParaRPr lang="en-GB" noProof="0" dirty="0"/>
          </a:p>
        </p:txBody>
      </p:sp>
      <p:sp>
        <p:nvSpPr>
          <p:cNvPr id="13"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smtClean="0"/>
              <a:t>20 November 2018</a:t>
            </a:r>
            <a:endParaRPr lang="en-GB" noProof="0" dirty="0"/>
          </a:p>
        </p:txBody>
      </p:sp>
      <p:sp>
        <p:nvSpPr>
          <p:cNvPr id="14" name="Slide Number Placeholder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26152007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Video background">
    <p:spTree>
      <p:nvGrpSpPr>
        <p:cNvPr id="1" name=""/>
        <p:cNvGrpSpPr/>
        <p:nvPr/>
      </p:nvGrpSpPr>
      <p:grpSpPr>
        <a:xfrm>
          <a:off x="0" y="0"/>
          <a:ext cx="0" cy="0"/>
          <a:chOff x="0" y="0"/>
          <a:chExt cx="0" cy="0"/>
        </a:xfrm>
      </p:grpSpPr>
      <p:sp>
        <p:nvSpPr>
          <p:cNvPr id="10" name="Media Placeholder 8"/>
          <p:cNvSpPr>
            <a:spLocks noGrp="1"/>
          </p:cNvSpPr>
          <p:nvPr>
            <p:ph type="media" sz="quarter" idx="18" hasCustomPrompt="1"/>
          </p:nvPr>
        </p:nvSpPr>
        <p:spPr>
          <a:xfrm>
            <a:off x="0" y="-1"/>
            <a:ext cx="9144000" cy="5143499"/>
          </a:xfrm>
          <a:solidFill>
            <a:schemeClr val="accent6"/>
          </a:solidFill>
          <a:effectLst/>
        </p:spPr>
        <p:txBody>
          <a:bodyPr tIns="0" anchor="ctr" anchorCtr="0">
            <a:normAutofit/>
          </a:bodyPr>
          <a:lstStyle>
            <a:lvl1pPr marL="0" indent="0" algn="ctr">
              <a:buNone/>
              <a:defRPr sz="700">
                <a:solidFill>
                  <a:schemeClr val="bg1"/>
                </a:solidFill>
              </a:defRPr>
            </a:lvl1pPr>
          </a:lstStyle>
          <a:p>
            <a:r>
              <a:rPr lang="en-GB" noProof="0"/>
              <a:t>Click to add media size 16:9</a:t>
            </a:r>
          </a:p>
        </p:txBody>
      </p:sp>
      <p:sp>
        <p:nvSpPr>
          <p:cNvPr id="11" name="Rectangle 5"/>
          <p:cNvSpPr>
            <a:spLocks noGrp="1" noChangeArrowheads="1"/>
          </p:cNvSpPr>
          <p:nvPr>
            <p:ph type="ftr" sz="quarter" idx="3"/>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bg1"/>
                </a:solidFill>
              </a:defRPr>
            </a:lvl1pPr>
          </a:lstStyle>
          <a:p>
            <a:pPr>
              <a:defRPr/>
            </a:pPr>
            <a:r>
              <a:rPr lang="en-GB" smtClean="0"/>
              <a:t>Nove Nordisk Real World Evidence - an industry perspective</a:t>
            </a:r>
            <a:endParaRPr lang="en-GB" dirty="0"/>
          </a:p>
        </p:txBody>
      </p:sp>
      <p:sp>
        <p:nvSpPr>
          <p:cNvPr id="12"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bg1"/>
                </a:solidFill>
              </a:defRPr>
            </a:lvl1pPr>
          </a:lstStyle>
          <a:p>
            <a:pPr>
              <a:defRPr/>
            </a:pPr>
            <a:r>
              <a:rPr lang="en-US" smtClean="0"/>
              <a:t>20 November 2018</a:t>
            </a:r>
            <a:endParaRPr lang="en-GB" dirty="0"/>
          </a:p>
        </p:txBody>
      </p:sp>
      <p:sp>
        <p:nvSpPr>
          <p:cNvPr id="14" name="Slide Number Placeholder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bg1"/>
                </a:solidFill>
              </a:defRPr>
            </a:lvl1pPr>
          </a:lstStyle>
          <a:p>
            <a:pPr>
              <a:defRPr/>
            </a:pPr>
            <a:fld id="{4B01E8EF-57E8-4F85-90EB-163CEE512F88}" type="slidenum">
              <a:rPr lang="en-GB" smtClean="0"/>
              <a:pPr>
                <a:defRPr/>
              </a:pPr>
              <a:t>‹#›</a:t>
            </a:fld>
            <a:endParaRPr lang="en-GB" dirty="0"/>
          </a:p>
        </p:txBody>
      </p:sp>
    </p:spTree>
    <p:extLst>
      <p:ext uri="{BB962C8B-B14F-4D97-AF65-F5344CB8AC3E}">
        <p14:creationId xmlns:p14="http://schemas.microsoft.com/office/powerpoint/2010/main" val="12265096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pPr>
              <a:defRPr/>
            </a:pPr>
            <a:fld id="{4B01E8EF-57E8-4F85-90EB-163CEE512F88}" type="slidenum">
              <a:rPr lang="en-GB" noProof="0" smtClean="0"/>
              <a:pPr>
                <a:defRPr/>
              </a:pPr>
              <a:t>‹#›</a:t>
            </a:fld>
            <a:endParaRPr lang="en-GB" noProof="0" dirty="0"/>
          </a:p>
        </p:txBody>
      </p:sp>
      <p:sp>
        <p:nvSpPr>
          <p:cNvPr id="4" name="Footer Placeholder 3"/>
          <p:cNvSpPr>
            <a:spLocks noGrp="1"/>
          </p:cNvSpPr>
          <p:nvPr>
            <p:ph type="ftr" sz="quarter" idx="11"/>
          </p:nvPr>
        </p:nvSpPr>
        <p:spPr/>
        <p:txBody>
          <a:bodyPr/>
          <a:lstStyle/>
          <a:p>
            <a:pPr>
              <a:defRPr/>
            </a:pPr>
            <a:r>
              <a:rPr lang="en-GB" noProof="0" smtClean="0"/>
              <a:t>Nove Nordisk Real World Evidence - an industry perspective</a:t>
            </a:r>
            <a:endParaRPr lang="en-GB" noProof="0" dirty="0"/>
          </a:p>
        </p:txBody>
      </p:sp>
      <p:sp>
        <p:nvSpPr>
          <p:cNvPr id="5" name="Date Placeholder 4"/>
          <p:cNvSpPr>
            <a:spLocks noGrp="1"/>
          </p:cNvSpPr>
          <p:nvPr>
            <p:ph type="dt" sz="half" idx="12"/>
          </p:nvPr>
        </p:nvSpPr>
        <p:spPr/>
        <p:txBody>
          <a:bodyPr/>
          <a:lstStyle/>
          <a:p>
            <a:pPr>
              <a:defRPr/>
            </a:pPr>
            <a:r>
              <a:rPr lang="en-US" noProof="0" smtClean="0"/>
              <a:t>20 November 2018</a:t>
            </a:r>
            <a:endParaRPr lang="en-GB" noProof="0" dirty="0"/>
          </a:p>
        </p:txBody>
      </p:sp>
    </p:spTree>
    <p:extLst>
      <p:ext uri="{BB962C8B-B14F-4D97-AF65-F5344CB8AC3E}">
        <p14:creationId xmlns:p14="http://schemas.microsoft.com/office/powerpoint/2010/main" val="15312161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4B01E8EF-57E8-4F85-90EB-163CEE512F88}" type="slidenum">
              <a:rPr lang="en-GB" noProof="0" smtClean="0"/>
              <a:pPr>
                <a:defRPr/>
              </a:pPr>
              <a:t>‹#›</a:t>
            </a:fld>
            <a:endParaRPr lang="en-GB" noProof="0" dirty="0"/>
          </a:p>
        </p:txBody>
      </p:sp>
      <p:sp>
        <p:nvSpPr>
          <p:cNvPr id="4" name="Footer Placeholder 3"/>
          <p:cNvSpPr>
            <a:spLocks noGrp="1"/>
          </p:cNvSpPr>
          <p:nvPr>
            <p:ph type="ftr" sz="quarter" idx="11"/>
          </p:nvPr>
        </p:nvSpPr>
        <p:spPr/>
        <p:txBody>
          <a:bodyPr/>
          <a:lstStyle/>
          <a:p>
            <a:pPr>
              <a:defRPr/>
            </a:pPr>
            <a:r>
              <a:rPr lang="en-GB" noProof="0" smtClean="0"/>
              <a:t>Nove Nordisk Real World Evidence - an industry perspective</a:t>
            </a:r>
            <a:endParaRPr lang="en-GB" noProof="0" dirty="0"/>
          </a:p>
        </p:txBody>
      </p:sp>
      <p:sp>
        <p:nvSpPr>
          <p:cNvPr id="5" name="Date Placeholder 4"/>
          <p:cNvSpPr>
            <a:spLocks noGrp="1"/>
          </p:cNvSpPr>
          <p:nvPr>
            <p:ph type="dt" sz="half" idx="12"/>
          </p:nvPr>
        </p:nvSpPr>
        <p:spPr/>
        <p:txBody>
          <a:bodyPr/>
          <a:lstStyle/>
          <a:p>
            <a:pPr>
              <a:defRPr/>
            </a:pPr>
            <a:r>
              <a:rPr lang="en-US" noProof="0" smtClean="0"/>
              <a:t>20 November 2018</a:t>
            </a:r>
            <a:endParaRPr lang="en-GB" noProof="0" dirty="0"/>
          </a:p>
        </p:txBody>
      </p:sp>
    </p:spTree>
    <p:extLst>
      <p:ext uri="{BB962C8B-B14F-4D97-AF65-F5344CB8AC3E}">
        <p14:creationId xmlns:p14="http://schemas.microsoft.com/office/powerpoint/2010/main" val="33743289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argin guide">
    <p:spTree>
      <p:nvGrpSpPr>
        <p:cNvPr id="1" name=""/>
        <p:cNvGrpSpPr/>
        <p:nvPr/>
      </p:nvGrpSpPr>
      <p:grpSpPr>
        <a:xfrm>
          <a:off x="0" y="0"/>
          <a:ext cx="0" cy="0"/>
          <a:chOff x="0" y="0"/>
          <a:chExt cx="0" cy="0"/>
        </a:xfrm>
      </p:grpSpPr>
      <p:sp>
        <p:nvSpPr>
          <p:cNvPr id="10" name="Rectangle 9"/>
          <p:cNvSpPr/>
          <p:nvPr userDrawn="1"/>
        </p:nvSpPr>
        <p:spPr bwMode="auto">
          <a:xfrm>
            <a:off x="316800" y="309039"/>
            <a:ext cx="8510400" cy="3958973"/>
          </a:xfrm>
          <a:prstGeom prst="rect">
            <a:avLst/>
          </a:prstGeom>
          <a:pattFill prst="wdUpDiag">
            <a:fgClr>
              <a:schemeClr val="bg2"/>
            </a:fgClr>
            <a:bgClr>
              <a:schemeClr val="bg1"/>
            </a:bgClr>
          </a:pattFill>
          <a:ln w="3175" cap="flat" cmpd="sng" algn="ctr">
            <a:solidFill>
              <a:schemeClr val="accent5"/>
            </a:solidFill>
            <a:prstDash val="solid"/>
            <a:round/>
            <a:headEnd type="none" w="med" len="med"/>
            <a:tailEnd type="none" w="med" len="med"/>
          </a:ln>
          <a:effectLst/>
          <a:extLst/>
        </p:spPr>
        <p:txBody>
          <a:bodyPr vert="horz" wrap="none" lIns="72000" tIns="72000" rIns="72000" bIns="72000" numCol="1" rtlCol="0" anchor="ctr" anchorCtr="0" compatLnSpc="1">
            <a:prstTxWarp prst="textNoShape">
              <a:avLst/>
            </a:prstTxWarp>
          </a:bodyPr>
          <a:lstStyle/>
          <a:p>
            <a:pPr marL="0" marR="0" indent="0" algn="ctr" defTabSz="1219200" rtl="0" eaLnBrk="1" fontAlgn="base" latinLnBrk="0" hangingPunct="1">
              <a:lnSpc>
                <a:spcPct val="100000"/>
              </a:lnSpc>
              <a:spcBef>
                <a:spcPct val="50000"/>
              </a:spcBef>
              <a:spcAft>
                <a:spcPct val="0"/>
              </a:spcAft>
              <a:buClrTx/>
              <a:buSzTx/>
              <a:buFontTx/>
              <a:buNone/>
              <a:tabLst/>
            </a:pPr>
            <a:endParaRPr kumimoji="0" lang="en-GB" sz="2400" b="1" i="0" u="none" strike="noStrike" cap="none" normalizeH="0" baseline="0" noProof="0">
              <a:ln>
                <a:noFill/>
              </a:ln>
              <a:solidFill>
                <a:srgbClr val="001965"/>
              </a:solidFill>
              <a:effectLst/>
              <a:latin typeface="Verdana" pitchFamily="34" charset="0"/>
            </a:endParaRPr>
          </a:p>
        </p:txBody>
      </p:sp>
      <p:sp>
        <p:nvSpPr>
          <p:cNvPr id="21" name="Title 6"/>
          <p:cNvSpPr txBox="1">
            <a:spLocks/>
          </p:cNvSpPr>
          <p:nvPr userDrawn="1"/>
        </p:nvSpPr>
        <p:spPr bwMode="auto">
          <a:xfrm>
            <a:off x="318821" y="577310"/>
            <a:ext cx="8518124" cy="391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877888" rtl="0" eaLnBrk="0" fontAlgn="base" hangingPunct="0">
              <a:lnSpc>
                <a:spcPct val="90000"/>
              </a:lnSpc>
              <a:spcBef>
                <a:spcPct val="0"/>
              </a:spcBef>
              <a:spcAft>
                <a:spcPct val="0"/>
              </a:spcAft>
              <a:defRPr sz="2400" b="1" baseline="0">
                <a:solidFill>
                  <a:srgbClr val="001965"/>
                </a:solidFill>
                <a:latin typeface="+mj-lt"/>
                <a:ea typeface="+mj-ea"/>
                <a:cs typeface="+mj-cs"/>
              </a:defRPr>
            </a:lvl1pPr>
            <a:lvl2pPr algn="l" defTabSz="877888" rtl="0" eaLnBrk="0" fontAlgn="base" hangingPunct="0">
              <a:spcBef>
                <a:spcPct val="0"/>
              </a:spcBef>
              <a:spcAft>
                <a:spcPct val="0"/>
              </a:spcAft>
              <a:defRPr sz="2700" b="1">
                <a:solidFill>
                  <a:srgbClr val="001965"/>
                </a:solidFill>
                <a:latin typeface="Verdana" pitchFamily="34" charset="0"/>
              </a:defRPr>
            </a:lvl2pPr>
            <a:lvl3pPr algn="l" defTabSz="877888" rtl="0" eaLnBrk="0" fontAlgn="base" hangingPunct="0">
              <a:spcBef>
                <a:spcPct val="0"/>
              </a:spcBef>
              <a:spcAft>
                <a:spcPct val="0"/>
              </a:spcAft>
              <a:defRPr sz="2700" b="1">
                <a:solidFill>
                  <a:srgbClr val="001965"/>
                </a:solidFill>
                <a:latin typeface="Verdana" pitchFamily="34" charset="0"/>
              </a:defRPr>
            </a:lvl3pPr>
            <a:lvl4pPr algn="l" defTabSz="877888" rtl="0" eaLnBrk="0" fontAlgn="base" hangingPunct="0">
              <a:spcBef>
                <a:spcPct val="0"/>
              </a:spcBef>
              <a:spcAft>
                <a:spcPct val="0"/>
              </a:spcAft>
              <a:defRPr sz="2700" b="1">
                <a:solidFill>
                  <a:srgbClr val="001965"/>
                </a:solidFill>
                <a:latin typeface="Verdana" pitchFamily="34" charset="0"/>
              </a:defRPr>
            </a:lvl4pPr>
            <a:lvl5pPr algn="l" defTabSz="877888" rtl="0" eaLnBrk="0" fontAlgn="base" hangingPunct="0">
              <a:spcBef>
                <a:spcPct val="0"/>
              </a:spcBef>
              <a:spcAft>
                <a:spcPct val="0"/>
              </a:spcAft>
              <a:defRPr sz="2700" b="1">
                <a:solidFill>
                  <a:srgbClr val="001965"/>
                </a:solidFill>
                <a:latin typeface="Verdana" pitchFamily="34" charset="0"/>
              </a:defRPr>
            </a:lvl5pPr>
            <a:lvl6pPr marL="329595" algn="l" defTabSz="878921" rtl="0" eaLnBrk="1" fontAlgn="base" hangingPunct="1">
              <a:spcBef>
                <a:spcPct val="0"/>
              </a:spcBef>
              <a:spcAft>
                <a:spcPct val="0"/>
              </a:spcAft>
              <a:defRPr sz="2700" b="1">
                <a:solidFill>
                  <a:srgbClr val="001965"/>
                </a:solidFill>
                <a:latin typeface="Verdana" pitchFamily="34" charset="0"/>
              </a:defRPr>
            </a:lvl6pPr>
            <a:lvl7pPr marL="659191" algn="l" defTabSz="878921" rtl="0" eaLnBrk="1" fontAlgn="base" hangingPunct="1">
              <a:spcBef>
                <a:spcPct val="0"/>
              </a:spcBef>
              <a:spcAft>
                <a:spcPct val="0"/>
              </a:spcAft>
              <a:defRPr sz="2700" b="1">
                <a:solidFill>
                  <a:srgbClr val="001965"/>
                </a:solidFill>
                <a:latin typeface="Verdana" pitchFamily="34" charset="0"/>
              </a:defRPr>
            </a:lvl7pPr>
            <a:lvl8pPr marL="988786" algn="l" defTabSz="878921" rtl="0" eaLnBrk="1" fontAlgn="base" hangingPunct="1">
              <a:spcBef>
                <a:spcPct val="0"/>
              </a:spcBef>
              <a:spcAft>
                <a:spcPct val="0"/>
              </a:spcAft>
              <a:defRPr sz="2700" b="1">
                <a:solidFill>
                  <a:srgbClr val="001965"/>
                </a:solidFill>
                <a:latin typeface="Verdana" pitchFamily="34" charset="0"/>
              </a:defRPr>
            </a:lvl8pPr>
            <a:lvl9pPr marL="1318382" algn="l" defTabSz="878921" rtl="0" eaLnBrk="1" fontAlgn="base" hangingPunct="1">
              <a:spcBef>
                <a:spcPct val="0"/>
              </a:spcBef>
              <a:spcAft>
                <a:spcPct val="0"/>
              </a:spcAft>
              <a:defRPr sz="2700" b="1">
                <a:solidFill>
                  <a:srgbClr val="001965"/>
                </a:solidFill>
                <a:latin typeface="Verdana" pitchFamily="34" charset="0"/>
              </a:defRPr>
            </a:lvl9pPr>
          </a:lstStyle>
          <a:p>
            <a:r>
              <a:rPr lang="en-GB" noProof="0" dirty="0"/>
              <a:t>Title</a:t>
            </a:r>
          </a:p>
        </p:txBody>
      </p:sp>
      <p:sp>
        <p:nvSpPr>
          <p:cNvPr id="15" name="TextBox 14"/>
          <p:cNvSpPr txBox="1"/>
          <p:nvPr userDrawn="1"/>
        </p:nvSpPr>
        <p:spPr>
          <a:xfrm>
            <a:off x="2748809" y="2524536"/>
            <a:ext cx="3633374" cy="276999"/>
          </a:xfrm>
          <a:prstGeom prst="rect">
            <a:avLst/>
          </a:prstGeom>
          <a:noFill/>
        </p:spPr>
        <p:txBody>
          <a:bodyPr wrap="square" rtlCol="0">
            <a:spAutoFit/>
          </a:bodyPr>
          <a:lstStyle/>
          <a:p>
            <a:pPr algn="ctr"/>
            <a:r>
              <a:rPr lang="en-GB" sz="1200" b="0" noProof="0" dirty="0">
                <a:solidFill>
                  <a:schemeClr val="accent5"/>
                </a:solidFill>
              </a:rPr>
              <a:t>Keep all content in this area</a:t>
            </a:r>
          </a:p>
        </p:txBody>
      </p:sp>
      <p:sp>
        <p:nvSpPr>
          <p:cNvPr id="28" name="TextBox 27"/>
          <p:cNvSpPr txBox="1"/>
          <p:nvPr userDrawn="1"/>
        </p:nvSpPr>
        <p:spPr>
          <a:xfrm>
            <a:off x="318820" y="1312223"/>
            <a:ext cx="8518125" cy="369332"/>
          </a:xfrm>
          <a:prstGeom prst="rect">
            <a:avLst/>
          </a:prstGeom>
          <a:noFill/>
        </p:spPr>
        <p:txBody>
          <a:bodyPr wrap="square" rtlCol="0">
            <a:spAutoFit/>
          </a:bodyPr>
          <a:lstStyle/>
          <a:p>
            <a:endParaRPr lang="en-GB" noProof="0"/>
          </a:p>
        </p:txBody>
      </p:sp>
      <p:sp>
        <p:nvSpPr>
          <p:cNvPr id="30" name="Rectangle 29"/>
          <p:cNvSpPr/>
          <p:nvPr userDrawn="1"/>
        </p:nvSpPr>
        <p:spPr bwMode="auto">
          <a:xfrm>
            <a:off x="316800" y="1312222"/>
            <a:ext cx="8510401" cy="2955789"/>
          </a:xfrm>
          <a:prstGeom prst="rect">
            <a:avLst/>
          </a:prstGeom>
          <a:noFill/>
          <a:ln w="3175" cap="flat" cmpd="sng" algn="ctr">
            <a:solidFill>
              <a:schemeClr val="accent5"/>
            </a:solidFill>
            <a:prstDash val="solid"/>
            <a:round/>
            <a:headEnd type="none" w="med" len="med"/>
            <a:tailEnd type="none" w="med" len="med"/>
          </a:ln>
          <a:effectLst/>
          <a:extLst/>
        </p:spPr>
        <p:txBody>
          <a:bodyPr vert="horz" wrap="none" lIns="0" tIns="0" rIns="0" bIns="0" numCol="1" rtlCol="0" anchor="t" anchorCtr="0" compatLnSpc="1">
            <a:prstTxWarp prst="textNoShape">
              <a:avLst/>
            </a:prstTxWarp>
          </a:bodyPr>
          <a:lstStyle/>
          <a:p>
            <a:pPr marL="269875" marR="0" indent="-269875" algn="l" defTabSz="1219200" rtl="0" eaLnBrk="1" fontAlgn="base" latinLnBrk="0" hangingPunct="1">
              <a:lnSpc>
                <a:spcPct val="100000"/>
              </a:lnSpc>
              <a:spcBef>
                <a:spcPct val="50000"/>
              </a:spcBef>
              <a:spcAft>
                <a:spcPct val="0"/>
              </a:spcAft>
              <a:buClr>
                <a:schemeClr val="accent1"/>
              </a:buClr>
              <a:buSzTx/>
              <a:buFont typeface="Arial" pitchFamily="34" charset="0"/>
              <a:buChar char="•"/>
              <a:tabLst/>
            </a:pPr>
            <a:r>
              <a:rPr kumimoji="0" lang="en-GB" sz="1800" b="0" i="0" u="none" strike="noStrike" cap="none" normalizeH="0" baseline="0" noProof="0" dirty="0">
                <a:ln>
                  <a:noFill/>
                </a:ln>
                <a:solidFill>
                  <a:srgbClr val="001965"/>
                </a:solidFill>
                <a:effectLst/>
                <a:latin typeface="Verdana" pitchFamily="34" charset="0"/>
              </a:rPr>
              <a:t>Content area</a:t>
            </a:r>
          </a:p>
        </p:txBody>
      </p:sp>
      <p:sp>
        <p:nvSpPr>
          <p:cNvPr id="31" name="TextBox 30"/>
          <p:cNvSpPr txBox="1"/>
          <p:nvPr userDrawn="1"/>
        </p:nvSpPr>
        <p:spPr>
          <a:xfrm>
            <a:off x="316800" y="964459"/>
            <a:ext cx="4572008" cy="276999"/>
          </a:xfrm>
          <a:prstGeom prst="rect">
            <a:avLst/>
          </a:prstGeom>
          <a:noFill/>
        </p:spPr>
        <p:txBody>
          <a:bodyPr wrap="square" rtlCol="0">
            <a:spAutoFit/>
          </a:bodyPr>
          <a:lstStyle/>
          <a:p>
            <a:pPr algn="l"/>
            <a:r>
              <a:rPr lang="en-GB" sz="1200" b="0" noProof="0" dirty="0">
                <a:solidFill>
                  <a:schemeClr val="accent5"/>
                </a:solidFill>
              </a:rPr>
              <a:t>Keep</a:t>
            </a:r>
            <a:r>
              <a:rPr lang="en-GB" sz="1200" b="0" baseline="0" noProof="0" dirty="0">
                <a:solidFill>
                  <a:schemeClr val="accent5"/>
                </a:solidFill>
              </a:rPr>
              <a:t> all titles, </a:t>
            </a:r>
            <a:r>
              <a:rPr lang="en-GB" sz="1200" b="0" baseline="0" noProof="0" dirty="0" err="1">
                <a:solidFill>
                  <a:schemeClr val="accent5"/>
                </a:solidFill>
              </a:rPr>
              <a:t>trompets</a:t>
            </a:r>
            <a:r>
              <a:rPr lang="en-GB" sz="1200" b="0" baseline="0" noProof="0" dirty="0">
                <a:solidFill>
                  <a:schemeClr val="accent5"/>
                </a:solidFill>
              </a:rPr>
              <a:t> and subtitles in this area</a:t>
            </a:r>
            <a:endParaRPr lang="en-GB" sz="1200" b="0" noProof="0" dirty="0">
              <a:solidFill>
                <a:schemeClr val="accent5"/>
              </a:solidFill>
            </a:endParaRPr>
          </a:p>
        </p:txBody>
      </p:sp>
      <p:sp>
        <p:nvSpPr>
          <p:cNvPr id="32" name="TextBox 31"/>
          <p:cNvSpPr txBox="1"/>
          <p:nvPr userDrawn="1"/>
        </p:nvSpPr>
        <p:spPr>
          <a:xfrm>
            <a:off x="4919812" y="329740"/>
            <a:ext cx="3909190" cy="276999"/>
          </a:xfrm>
          <a:prstGeom prst="rect">
            <a:avLst/>
          </a:prstGeom>
          <a:noFill/>
        </p:spPr>
        <p:txBody>
          <a:bodyPr wrap="square" rtlCol="0">
            <a:spAutoFit/>
          </a:bodyPr>
          <a:lstStyle/>
          <a:p>
            <a:pPr algn="r"/>
            <a:r>
              <a:rPr lang="en-GB" sz="1200" b="0" noProof="0">
                <a:solidFill>
                  <a:schemeClr val="accent5"/>
                </a:solidFill>
              </a:rPr>
              <a:t>Never</a:t>
            </a:r>
            <a:r>
              <a:rPr lang="en-GB" sz="1200" b="0" baseline="0" noProof="0">
                <a:solidFill>
                  <a:schemeClr val="accent5"/>
                </a:solidFill>
              </a:rPr>
              <a:t> move Footer, Date and No placeholders</a:t>
            </a:r>
            <a:endParaRPr lang="en-GB" sz="1200" b="0" noProof="0">
              <a:solidFill>
                <a:schemeClr val="accent5"/>
              </a:solidFill>
            </a:endParaRPr>
          </a:p>
        </p:txBody>
      </p:sp>
      <p:sp>
        <p:nvSpPr>
          <p:cNvPr id="16" name="Rectangle 5"/>
          <p:cNvSpPr>
            <a:spLocks noGrp="1" noChangeArrowheads="1"/>
          </p:cNvSpPr>
          <p:nvPr>
            <p:ph type="ftr" sz="quarter" idx="3"/>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smtClean="0"/>
              <a:t>Nove Nordisk Real World Evidence - an industry perspective</a:t>
            </a:r>
            <a:endParaRPr lang="en-GB" noProof="0" dirty="0"/>
          </a:p>
        </p:txBody>
      </p:sp>
      <p:sp>
        <p:nvSpPr>
          <p:cNvPr id="17"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smtClean="0"/>
              <a:t>20 November 2018</a:t>
            </a:r>
            <a:endParaRPr lang="en-GB" noProof="0" dirty="0"/>
          </a:p>
        </p:txBody>
      </p:sp>
      <p:sp>
        <p:nvSpPr>
          <p:cNvPr id="18" name="Slide Number Placeholder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445488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314079"/>
            <a:ext cx="85104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tle 1"/>
          <p:cNvSpPr>
            <a:spLocks noGrp="1"/>
          </p:cNvSpPr>
          <p:nvPr>
            <p:ph type="title"/>
          </p:nvPr>
        </p:nvSpPr>
        <p:spPr>
          <a:xfrm>
            <a:off x="316800" y="274320"/>
            <a:ext cx="8510400" cy="391412"/>
          </a:xfrm>
        </p:spPr>
        <p:txBody>
          <a:bodyPr lIns="0" anchor="ctr" anchorCtr="0"/>
          <a:lstStyle>
            <a:lvl1pPr>
              <a:defRPr sz="2400">
                <a:solidFill>
                  <a:srgbClr val="001965"/>
                </a:solidFill>
              </a:defRPr>
            </a:lvl1pPr>
          </a:lstStyle>
          <a:p>
            <a:r>
              <a:rPr lang="en-US" noProof="0" dirty="0"/>
              <a:t>Click to edit Master title style</a:t>
            </a:r>
            <a:endParaRPr lang="en-GB" noProof="0" dirty="0"/>
          </a:p>
        </p:txBody>
      </p:sp>
      <p:sp>
        <p:nvSpPr>
          <p:cNvPr id="5" name="Text Placeholder 7"/>
          <p:cNvSpPr>
            <a:spLocks noGrp="1"/>
          </p:cNvSpPr>
          <p:nvPr>
            <p:ph type="body" sz="quarter" idx="10" hasCustomPrompt="1"/>
          </p:nvPr>
        </p:nvSpPr>
        <p:spPr>
          <a:xfrm>
            <a:off x="263526" y="4801034"/>
            <a:ext cx="8229600" cy="173037"/>
          </a:xfrm>
        </p:spPr>
        <p:txBody>
          <a:bodyPr lIns="72000" anchor="b"/>
          <a:lstStyle>
            <a:lvl1pPr marL="0" indent="0">
              <a:buNone/>
              <a:defRPr sz="700">
                <a:solidFill>
                  <a:srgbClr val="82786F"/>
                </a:solidFill>
              </a:defRPr>
            </a:lvl1pPr>
            <a:lvl2pPr marL="265106" indent="0">
              <a:buNone/>
              <a:defRPr sz="800"/>
            </a:lvl2pPr>
            <a:lvl3pPr marL="536561" indent="0">
              <a:buNone/>
              <a:defRPr sz="800"/>
            </a:lvl3pPr>
            <a:lvl4pPr marL="808018" indent="0">
              <a:buNone/>
              <a:defRPr sz="800"/>
            </a:lvl4pPr>
            <a:lvl5pPr marL="1073123" indent="0">
              <a:buNone/>
              <a:defRPr sz="800"/>
            </a:lvl5pPr>
          </a:lstStyle>
          <a:p>
            <a:pPr lvl="0"/>
            <a:r>
              <a:rPr lang="en-US" dirty="0"/>
              <a:t>References</a:t>
            </a:r>
            <a:endParaRPr lang="en-GB" dirty="0"/>
          </a:p>
        </p:txBody>
      </p:sp>
    </p:spTree>
    <p:extLst>
      <p:ext uri="{BB962C8B-B14F-4D97-AF65-F5344CB8AC3E}">
        <p14:creationId xmlns:p14="http://schemas.microsoft.com/office/powerpoint/2010/main" val="236564405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Normal - small titl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5486400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088"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Text Placeholder 2"/>
          <p:cNvSpPr>
            <a:spLocks noGrp="1"/>
          </p:cNvSpPr>
          <p:nvPr>
            <p:ph type="body" sz="quarter" idx="10"/>
          </p:nvPr>
        </p:nvSpPr>
        <p:spPr>
          <a:xfrm>
            <a:off x="360001" y="1312864"/>
            <a:ext cx="8424000" cy="2955925"/>
          </a:xfrm>
        </p:spPr>
        <p:txBody>
          <a:bodyPr/>
          <a:lstStyle>
            <a:lvl1pPr>
              <a:buClr>
                <a:schemeClr val="accent1"/>
              </a:buClr>
              <a:defRPr lang="en-US" dirty="0" smtClean="0"/>
            </a:lvl1pPr>
            <a:lvl2pPr>
              <a:buClr>
                <a:schemeClr val="accent1"/>
              </a:buClr>
              <a:defRPr lang="en-US" dirty="0" smtClean="0"/>
            </a:lvl2pPr>
            <a:lvl3pPr>
              <a:buClr>
                <a:schemeClr val="accent1"/>
              </a:buClr>
              <a:defRPr lang="en-US" dirty="0" smtClean="0"/>
            </a:lvl3pPr>
            <a:lvl4pPr>
              <a:buClr>
                <a:schemeClr val="accent1"/>
              </a:buClr>
              <a:defRPr lang="en-US" dirty="0" smtClean="0"/>
            </a:lvl4pPr>
            <a:lvl5pPr>
              <a:buClr>
                <a:schemeClr val="accent1"/>
              </a:buClr>
              <a:defRPr lang="en-GB"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8045314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ompet">
    <p:spTree>
      <p:nvGrpSpPr>
        <p:cNvPr id="1" name=""/>
        <p:cNvGrpSpPr/>
        <p:nvPr/>
      </p:nvGrpSpPr>
      <p:grpSpPr>
        <a:xfrm>
          <a:off x="0" y="0"/>
          <a:ext cx="0" cy="0"/>
          <a:chOff x="0" y="0"/>
          <a:chExt cx="0" cy="0"/>
        </a:xfrm>
      </p:grpSpPr>
      <p:sp>
        <p:nvSpPr>
          <p:cNvPr id="8" name="Rectangle 3"/>
          <p:cNvSpPr>
            <a:spLocks noGrp="1" noChangeArrowheads="1"/>
          </p:cNvSpPr>
          <p:nvPr>
            <p:ph type="subTitle" idx="14" hasCustomPrompt="1"/>
          </p:nvPr>
        </p:nvSpPr>
        <p:spPr>
          <a:xfrm>
            <a:off x="316800" y="385925"/>
            <a:ext cx="8510400" cy="128640"/>
          </a:xfrm>
          <a:extLst>
            <a:ext uri="{909E8E84-426E-40DD-AFC4-6F175D3DCCD1}">
              <a14:hiddenFill xmlns:a14="http://schemas.microsoft.com/office/drawing/2010/main">
                <a:solidFill>
                  <a:schemeClr val="accent1"/>
                </a:solidFill>
              </a14:hiddenFill>
            </a:ext>
          </a:extLst>
        </p:spPr>
        <p:txBody>
          <a:bodyPr wrap="none" lIns="18000" anchor="ctr" anchorCtr="0">
            <a:noAutofit/>
          </a:bodyPr>
          <a:lstStyle>
            <a:lvl1pPr marL="0" indent="0" algn="l">
              <a:buFontTx/>
              <a:buNone/>
              <a:defRPr sz="1100" baseline="0"/>
            </a:lvl1pPr>
          </a:lstStyle>
          <a:p>
            <a:pPr lvl="0"/>
            <a:r>
              <a:rPr lang="en-GB" noProof="0" dirty="0"/>
              <a:t>Insert </a:t>
            </a:r>
            <a:r>
              <a:rPr lang="en-GB" noProof="0" dirty="0" err="1"/>
              <a:t>trompet</a:t>
            </a:r>
            <a:endParaRPr lang="en-GB" noProof="0" dirty="0"/>
          </a:p>
        </p:txBody>
      </p:sp>
      <p:sp>
        <p:nvSpPr>
          <p:cNvPr id="10" name="Title 1"/>
          <p:cNvSpPr>
            <a:spLocks noGrp="1"/>
          </p:cNvSpPr>
          <p:nvPr>
            <p:ph type="title"/>
          </p:nvPr>
        </p:nvSpPr>
        <p:spPr>
          <a:xfrm>
            <a:off x="316800" y="515420"/>
            <a:ext cx="8510400" cy="391412"/>
          </a:xfrm>
        </p:spPr>
        <p:txBody>
          <a:bodyPr anchor="ctr" anchorCtr="0"/>
          <a:lstStyle>
            <a:lvl1pPr>
              <a:defRPr sz="2400"/>
            </a:lvl1pPr>
          </a:lstStyle>
          <a:p>
            <a:r>
              <a:rPr lang="en-US" noProof="0"/>
              <a:t>Click to edit Master title style</a:t>
            </a:r>
            <a:endParaRPr lang="en-GB" noProof="0" dirty="0"/>
          </a:p>
        </p:txBody>
      </p:sp>
      <p:sp>
        <p:nvSpPr>
          <p:cNvPr id="9" name="Content Placeholder 2"/>
          <p:cNvSpPr>
            <a:spLocks noGrp="1"/>
          </p:cNvSpPr>
          <p:nvPr>
            <p:ph idx="1"/>
          </p:nvPr>
        </p:nvSpPr>
        <p:spPr>
          <a:xfrm>
            <a:off x="316800" y="1312223"/>
            <a:ext cx="85104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4" name="Rectangle 5"/>
          <p:cNvSpPr>
            <a:spLocks noGrp="1" noChangeArrowheads="1"/>
          </p:cNvSpPr>
          <p:nvPr>
            <p:ph type="ftr" sz="quarter" idx="3"/>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smtClean="0"/>
              <a:t>Nove Nordisk Real World Evidence - an industry perspective</a:t>
            </a:r>
            <a:endParaRPr lang="en-GB" noProof="0" dirty="0"/>
          </a:p>
        </p:txBody>
      </p:sp>
      <p:sp>
        <p:nvSpPr>
          <p:cNvPr id="15"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smtClean="0"/>
              <a:t>20 November 2018</a:t>
            </a:r>
            <a:endParaRPr lang="en-GB" noProof="0" dirty="0"/>
          </a:p>
        </p:txBody>
      </p:sp>
      <p:sp>
        <p:nvSpPr>
          <p:cNvPr id="16" name="Slide Number Placeholder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23231054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Normal tex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778769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2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Title 1"/>
          <p:cNvSpPr>
            <a:spLocks noGrp="1"/>
          </p:cNvSpPr>
          <p:nvPr>
            <p:ph type="title"/>
          </p:nvPr>
        </p:nvSpPr>
        <p:spPr>
          <a:xfrm>
            <a:off x="316800" y="515420"/>
            <a:ext cx="8510400" cy="391412"/>
          </a:xfrm>
        </p:spPr>
        <p:txBody>
          <a:bodyPr/>
          <a:lstStyle>
            <a:lvl1pPr>
              <a:defRPr sz="2000"/>
            </a:lvl1pPr>
          </a:lstStyle>
          <a:p>
            <a:r>
              <a:rPr lang="en-US" noProof="0" smtClean="0"/>
              <a:t>Click to edit Master title style</a:t>
            </a:r>
            <a:endParaRPr lang="en-GB" noProof="0" dirty="0"/>
          </a:p>
        </p:txBody>
      </p:sp>
      <p:sp>
        <p:nvSpPr>
          <p:cNvPr id="10" name="Text Placeholder 2"/>
          <p:cNvSpPr>
            <a:spLocks noGrp="1"/>
          </p:cNvSpPr>
          <p:nvPr>
            <p:ph idx="1"/>
          </p:nvPr>
        </p:nvSpPr>
        <p:spPr>
          <a:xfrm>
            <a:off x="316800" y="1312222"/>
            <a:ext cx="8510400" cy="523220"/>
          </a:xfrm>
          <a:prstGeom prst="rect">
            <a:avLst/>
          </a:prstGeom>
        </p:spPr>
        <p:txBody>
          <a:bodyPr rtlCol="0"/>
          <a:lstStyle>
            <a:lvl1pPr>
              <a:buClr>
                <a:schemeClr val="accent1"/>
              </a:buClr>
              <a:defRPr sz="1000"/>
            </a:lvl1pPr>
            <a:lvl2pPr>
              <a:buClr>
                <a:schemeClr val="accent1"/>
              </a:buClr>
              <a:defRPr sz="1000"/>
            </a:lvl2pPr>
            <a:lvl3pPr>
              <a:buClr>
                <a:schemeClr val="accent1"/>
              </a:buClr>
              <a:defRPr sz="10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9" name="Text Placeholder 7"/>
          <p:cNvSpPr>
            <a:spLocks noGrp="1"/>
          </p:cNvSpPr>
          <p:nvPr>
            <p:ph type="body" sz="quarter" idx="13"/>
          </p:nvPr>
        </p:nvSpPr>
        <p:spPr>
          <a:xfrm>
            <a:off x="316800" y="4392260"/>
            <a:ext cx="7800374" cy="92333"/>
          </a:xfrm>
        </p:spPr>
        <p:txBody>
          <a:bodyPr anchor="b"/>
          <a:lstStyle>
            <a:lvl1pPr marL="0" indent="0">
              <a:spcBef>
                <a:spcPts val="0"/>
              </a:spcBef>
              <a:buNone/>
              <a:defRPr sz="600"/>
            </a:lvl1pPr>
            <a:lvl2pPr>
              <a:defRPr sz="800"/>
            </a:lvl2pPr>
            <a:lvl3pPr>
              <a:defRPr sz="800"/>
            </a:lvl3pPr>
            <a:lvl4pPr>
              <a:defRPr sz="800"/>
            </a:lvl4pPr>
            <a:lvl5pPr>
              <a:defRPr sz="800"/>
            </a:lvl5pPr>
          </a:lstStyle>
          <a:p>
            <a:pPr lvl="0"/>
            <a:r>
              <a:rPr lang="en-US" smtClean="0"/>
              <a:t>Click to edit Master text styles</a:t>
            </a:r>
          </a:p>
        </p:txBody>
      </p:sp>
      <p:sp>
        <p:nvSpPr>
          <p:cNvPr id="13" name="Rectangle 3"/>
          <p:cNvSpPr>
            <a:spLocks noGrp="1" noChangeArrowheads="1"/>
          </p:cNvSpPr>
          <p:nvPr>
            <p:ph type="subTitle" idx="14"/>
          </p:nvPr>
        </p:nvSpPr>
        <p:spPr>
          <a:xfrm>
            <a:off x="316800" y="959210"/>
            <a:ext cx="8510400" cy="128640"/>
          </a:xfrm>
          <a:extLst>
            <a:ext uri="{909E8E84-426E-40DD-AFC4-6F175D3DCCD1}">
              <a14:hiddenFill xmlns:a14="http://schemas.microsoft.com/office/drawing/2010/main">
                <a:solidFill>
                  <a:schemeClr val="accent1"/>
                </a:solidFill>
              </a14:hiddenFill>
            </a:ext>
          </a:extLst>
        </p:spPr>
        <p:txBody>
          <a:bodyPr wrap="none" anchor="ctr">
            <a:noAutofit/>
          </a:bodyPr>
          <a:lstStyle>
            <a:lvl1pPr marL="0" indent="0" algn="l">
              <a:buFontTx/>
              <a:buNone/>
              <a:defRPr sz="1100" baseline="0"/>
            </a:lvl1pPr>
          </a:lstStyle>
          <a:p>
            <a:pPr lvl="0"/>
            <a:r>
              <a:rPr lang="en-US" noProof="0" smtClean="0"/>
              <a:t>Click to edit Master subtitle style</a:t>
            </a:r>
            <a:endParaRPr lang="en-GB" noProof="0" dirty="0" smtClean="0"/>
          </a:p>
        </p:txBody>
      </p:sp>
      <p:sp>
        <p:nvSpPr>
          <p:cNvPr id="6" name="Rectangle 23"/>
          <p:cNvSpPr>
            <a:spLocks noGrp="1" noChangeArrowheads="1"/>
          </p:cNvSpPr>
          <p:nvPr>
            <p:ph type="sldNum" sz="quarter" idx="15"/>
          </p:nvPr>
        </p:nvSpPr>
        <p:spPr>
          <a:ln/>
        </p:spPr>
        <p:txBody>
          <a:bodyPr/>
          <a:lstStyle>
            <a:lvl1pPr>
              <a:defRPr/>
            </a:lvl1pPr>
          </a:lstStyle>
          <a:p>
            <a:pPr>
              <a:defRPr/>
            </a:pPr>
            <a:fld id="{3BA2BE62-23DE-4842-81B8-DB6260CEC2CA}" type="slidenum">
              <a:rPr lang="en-GB" smtClean="0">
                <a:solidFill>
                  <a:srgbClr val="82786F"/>
                </a:solidFill>
              </a:rPr>
              <a:pPr>
                <a:defRPr/>
              </a:pPr>
              <a:t>‹#›</a:t>
            </a:fld>
            <a:endParaRPr lang="en-GB" dirty="0">
              <a:solidFill>
                <a:srgbClr val="82786F"/>
              </a:solidFill>
            </a:endParaRPr>
          </a:p>
        </p:txBody>
      </p:sp>
      <p:sp>
        <p:nvSpPr>
          <p:cNvPr id="7" name="Rectangle 5"/>
          <p:cNvSpPr>
            <a:spLocks noGrp="1" noChangeArrowheads="1"/>
          </p:cNvSpPr>
          <p:nvPr>
            <p:ph type="ftr" sz="quarter" idx="16"/>
          </p:nvPr>
        </p:nvSpPr>
        <p:spPr>
          <a:ln/>
        </p:spPr>
        <p:txBody>
          <a:bodyPr/>
          <a:lstStyle>
            <a:lvl1pPr>
              <a:defRPr/>
            </a:lvl1pPr>
          </a:lstStyle>
          <a:p>
            <a:pPr>
              <a:defRPr/>
            </a:pPr>
            <a:r>
              <a:rPr lang="en-GB" smtClean="0">
                <a:solidFill>
                  <a:srgbClr val="82786F"/>
                </a:solidFill>
              </a:rPr>
              <a:t>Nove Nordisk Real World Evidence - an industry perspective</a:t>
            </a:r>
            <a:endParaRPr lang="en-GB" dirty="0">
              <a:solidFill>
                <a:srgbClr val="82786F"/>
              </a:solidFill>
            </a:endParaRPr>
          </a:p>
        </p:txBody>
      </p:sp>
      <p:sp>
        <p:nvSpPr>
          <p:cNvPr id="8" name="Rectangle 81"/>
          <p:cNvSpPr>
            <a:spLocks noGrp="1" noChangeArrowheads="1"/>
          </p:cNvSpPr>
          <p:nvPr>
            <p:ph type="dt" sz="half" idx="17"/>
          </p:nvPr>
        </p:nvSpPr>
        <p:spPr>
          <a:ln/>
        </p:spPr>
        <p:txBody>
          <a:bodyPr/>
          <a:lstStyle>
            <a:lvl1pPr>
              <a:defRPr/>
            </a:lvl1pPr>
          </a:lstStyle>
          <a:p>
            <a:pPr>
              <a:defRPr/>
            </a:pPr>
            <a:r>
              <a:rPr lang="en-US" smtClean="0">
                <a:solidFill>
                  <a:srgbClr val="82786F"/>
                </a:solidFill>
              </a:rPr>
              <a:t>20 November 2018</a:t>
            </a:r>
            <a:endParaRPr lang="en-GB">
              <a:solidFill>
                <a:srgbClr val="82786F"/>
              </a:solidFill>
            </a:endParaRPr>
          </a:p>
        </p:txBody>
      </p:sp>
    </p:spTree>
    <p:extLst>
      <p:ext uri="{BB962C8B-B14F-4D97-AF65-F5344CB8AC3E}">
        <p14:creationId xmlns:p14="http://schemas.microsoft.com/office/powerpoint/2010/main" val="181490194"/>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8" name="Rectangle 3"/>
          <p:cNvSpPr>
            <a:spLocks noGrp="1" noChangeArrowheads="1"/>
          </p:cNvSpPr>
          <p:nvPr>
            <p:ph type="subTitle" idx="14" hasCustomPrompt="1"/>
          </p:nvPr>
        </p:nvSpPr>
        <p:spPr>
          <a:xfrm>
            <a:off x="316800" y="906832"/>
            <a:ext cx="8510400" cy="199726"/>
          </a:xfrm>
          <a:extLst>
            <a:ext uri="{909E8E84-426E-40DD-AFC4-6F175D3DCCD1}">
              <a14:hiddenFill xmlns:a14="http://schemas.microsoft.com/office/drawing/2010/main">
                <a:solidFill>
                  <a:schemeClr val="accent1"/>
                </a:solidFill>
              </a14:hiddenFill>
            </a:ext>
          </a:extLst>
        </p:spPr>
        <p:txBody>
          <a:bodyPr wrap="none" lIns="18000" anchor="ctr" anchorCtr="0"/>
          <a:lstStyle>
            <a:lvl1pPr marL="0" indent="0" algn="l">
              <a:buFontTx/>
              <a:buNone/>
              <a:defRPr sz="1100" baseline="0"/>
            </a:lvl1pPr>
          </a:lstStyle>
          <a:p>
            <a:pPr lvl="0"/>
            <a:r>
              <a:rPr lang="en-GB" noProof="0" dirty="0"/>
              <a:t>Insert subtitle</a:t>
            </a:r>
          </a:p>
        </p:txBody>
      </p:sp>
      <p:sp>
        <p:nvSpPr>
          <p:cNvPr id="13" name="Title 1"/>
          <p:cNvSpPr>
            <a:spLocks noGrp="1"/>
          </p:cNvSpPr>
          <p:nvPr>
            <p:ph type="title"/>
          </p:nvPr>
        </p:nvSpPr>
        <p:spPr>
          <a:xfrm>
            <a:off x="316800" y="515420"/>
            <a:ext cx="8510400" cy="391412"/>
          </a:xfrm>
        </p:spPr>
        <p:txBody>
          <a:bodyPr anchor="ctr" anchorCtr="0"/>
          <a:lstStyle>
            <a:lvl1pPr>
              <a:defRPr sz="2400"/>
            </a:lvl1pPr>
          </a:lstStyle>
          <a:p>
            <a:r>
              <a:rPr lang="en-US" noProof="0"/>
              <a:t>Click to edit Master title style</a:t>
            </a:r>
            <a:endParaRPr lang="en-GB" noProof="0" dirty="0"/>
          </a:p>
        </p:txBody>
      </p:sp>
      <p:sp>
        <p:nvSpPr>
          <p:cNvPr id="9" name="Content Placeholder 2"/>
          <p:cNvSpPr>
            <a:spLocks noGrp="1"/>
          </p:cNvSpPr>
          <p:nvPr>
            <p:ph idx="1"/>
          </p:nvPr>
        </p:nvSpPr>
        <p:spPr>
          <a:xfrm>
            <a:off x="316800" y="1312223"/>
            <a:ext cx="85104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4" name="Rectangle 5"/>
          <p:cNvSpPr>
            <a:spLocks noGrp="1" noChangeArrowheads="1"/>
          </p:cNvSpPr>
          <p:nvPr>
            <p:ph type="ftr" sz="quarter" idx="3"/>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smtClean="0"/>
              <a:t>Nove Nordisk Real World Evidence - an industry perspective</a:t>
            </a:r>
            <a:endParaRPr lang="en-GB" noProof="0" dirty="0"/>
          </a:p>
        </p:txBody>
      </p:sp>
      <p:sp>
        <p:nvSpPr>
          <p:cNvPr id="15"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smtClean="0"/>
              <a:t>20 November 2018</a:t>
            </a:r>
            <a:endParaRPr lang="en-GB" noProof="0" dirty="0"/>
          </a:p>
        </p:txBody>
      </p:sp>
      <p:sp>
        <p:nvSpPr>
          <p:cNvPr id="16" name="Slide Number Placeholder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11086559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1"/>
          <p:cNvSpPr>
            <a:spLocks noGrp="1"/>
          </p:cNvSpPr>
          <p:nvPr>
            <p:ph type="title"/>
          </p:nvPr>
        </p:nvSpPr>
        <p:spPr>
          <a:xfrm>
            <a:off x="318821" y="515420"/>
            <a:ext cx="6692499" cy="3754955"/>
          </a:xfrm>
        </p:spPr>
        <p:txBody>
          <a:bodyPr tIns="57600" anchor="t"/>
          <a:lstStyle>
            <a:lvl1pPr>
              <a:lnSpc>
                <a:spcPct val="90000"/>
              </a:lnSpc>
              <a:defRPr sz="6000" spc="-150"/>
            </a:lvl1pPr>
          </a:lstStyle>
          <a:p>
            <a:r>
              <a:rPr lang="en-US" noProof="0"/>
              <a:t>Click to edit Master title style</a:t>
            </a:r>
            <a:endParaRPr lang="en-GB" noProof="0" dirty="0"/>
          </a:p>
        </p:txBody>
      </p:sp>
      <p:sp>
        <p:nvSpPr>
          <p:cNvPr id="9" name="Rectangle 5"/>
          <p:cNvSpPr>
            <a:spLocks noGrp="1" noChangeArrowheads="1"/>
          </p:cNvSpPr>
          <p:nvPr>
            <p:ph type="ftr" sz="quarter" idx="3"/>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smtClean="0"/>
              <a:t>Nove Nordisk Real World Evidence - an industry perspective</a:t>
            </a:r>
            <a:endParaRPr lang="en-GB" noProof="0" dirty="0"/>
          </a:p>
        </p:txBody>
      </p:sp>
      <p:sp>
        <p:nvSpPr>
          <p:cNvPr id="10"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smtClean="0"/>
              <a:t>20 November 2018</a:t>
            </a:r>
            <a:endParaRPr lang="en-GB" noProof="0" dirty="0"/>
          </a:p>
        </p:txBody>
      </p:sp>
      <p:sp>
        <p:nvSpPr>
          <p:cNvPr id="11" name="Slide Number Placeholder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3469427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placeholders">
    <p:spTree>
      <p:nvGrpSpPr>
        <p:cNvPr id="1" name=""/>
        <p:cNvGrpSpPr/>
        <p:nvPr/>
      </p:nvGrpSpPr>
      <p:grpSpPr>
        <a:xfrm>
          <a:off x="0" y="0"/>
          <a:ext cx="0" cy="0"/>
          <a:chOff x="0" y="0"/>
          <a:chExt cx="0" cy="0"/>
        </a:xfrm>
      </p:grpSpPr>
      <p:sp>
        <p:nvSpPr>
          <p:cNvPr id="18" name="Title 1"/>
          <p:cNvSpPr>
            <a:spLocks noGrp="1"/>
          </p:cNvSpPr>
          <p:nvPr>
            <p:ph type="title"/>
          </p:nvPr>
        </p:nvSpPr>
        <p:spPr>
          <a:xfrm>
            <a:off x="316800" y="515420"/>
            <a:ext cx="8510400" cy="391412"/>
          </a:xfrm>
        </p:spPr>
        <p:txBody>
          <a:bodyPr anchor="ctr" anchorCtr="0"/>
          <a:lstStyle>
            <a:lvl1pPr>
              <a:defRPr sz="2400"/>
            </a:lvl1pPr>
          </a:lstStyle>
          <a:p>
            <a:r>
              <a:rPr lang="en-US" noProof="0"/>
              <a:t>Click to edit Master title style</a:t>
            </a:r>
            <a:endParaRPr lang="en-GB" noProof="0" dirty="0"/>
          </a:p>
        </p:txBody>
      </p:sp>
      <p:sp>
        <p:nvSpPr>
          <p:cNvPr id="36" name="Content Placeholder 2"/>
          <p:cNvSpPr>
            <a:spLocks noGrp="1"/>
          </p:cNvSpPr>
          <p:nvPr>
            <p:ph idx="1"/>
          </p:nvPr>
        </p:nvSpPr>
        <p:spPr>
          <a:xfrm>
            <a:off x="316801" y="1312223"/>
            <a:ext cx="40968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7" name="Content Placeholder 2"/>
          <p:cNvSpPr>
            <a:spLocks noGrp="1"/>
          </p:cNvSpPr>
          <p:nvPr>
            <p:ph idx="10"/>
          </p:nvPr>
        </p:nvSpPr>
        <p:spPr>
          <a:xfrm>
            <a:off x="4730400" y="1312223"/>
            <a:ext cx="4096800" cy="2955600"/>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Rectangle 5"/>
          <p:cNvSpPr>
            <a:spLocks noGrp="1" noChangeArrowheads="1"/>
          </p:cNvSpPr>
          <p:nvPr>
            <p:ph type="ftr" sz="quarter" idx="3"/>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smtClean="0"/>
              <a:t>Nove Nordisk Real World Evidence - an industry perspective</a:t>
            </a:r>
            <a:endParaRPr lang="en-GB" noProof="0" dirty="0"/>
          </a:p>
        </p:txBody>
      </p:sp>
      <p:sp>
        <p:nvSpPr>
          <p:cNvPr id="11"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smtClean="0"/>
              <a:t>20 November 2018</a:t>
            </a:r>
            <a:endParaRPr lang="en-GB" noProof="0" dirty="0"/>
          </a:p>
        </p:txBody>
      </p:sp>
      <p:sp>
        <p:nvSpPr>
          <p:cNvPr id="13" name="Slide Number Placeholder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5434284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placeholders horizontal">
    <p:spTree>
      <p:nvGrpSpPr>
        <p:cNvPr id="1" name=""/>
        <p:cNvGrpSpPr/>
        <p:nvPr/>
      </p:nvGrpSpPr>
      <p:grpSpPr>
        <a:xfrm>
          <a:off x="0" y="0"/>
          <a:ext cx="0" cy="0"/>
          <a:chOff x="0" y="0"/>
          <a:chExt cx="0" cy="0"/>
        </a:xfrm>
      </p:grpSpPr>
      <p:sp>
        <p:nvSpPr>
          <p:cNvPr id="11" name="Title 1"/>
          <p:cNvSpPr>
            <a:spLocks noGrp="1"/>
          </p:cNvSpPr>
          <p:nvPr>
            <p:ph type="title"/>
          </p:nvPr>
        </p:nvSpPr>
        <p:spPr>
          <a:xfrm>
            <a:off x="316800" y="515420"/>
            <a:ext cx="8510400" cy="391412"/>
          </a:xfrm>
        </p:spPr>
        <p:txBody>
          <a:bodyPr anchor="ctr" anchorCtr="0"/>
          <a:lstStyle>
            <a:lvl1pPr>
              <a:defRPr sz="2400"/>
            </a:lvl1pPr>
          </a:lstStyle>
          <a:p>
            <a:r>
              <a:rPr lang="en-US" noProof="0"/>
              <a:t>Click to edit Master title style</a:t>
            </a:r>
            <a:endParaRPr lang="en-GB" noProof="0" dirty="0"/>
          </a:p>
        </p:txBody>
      </p:sp>
      <p:sp>
        <p:nvSpPr>
          <p:cNvPr id="24" name="Content Placeholder 2"/>
          <p:cNvSpPr>
            <a:spLocks noGrp="1"/>
          </p:cNvSpPr>
          <p:nvPr>
            <p:ph idx="1"/>
          </p:nvPr>
        </p:nvSpPr>
        <p:spPr>
          <a:xfrm>
            <a:off x="316800" y="1312223"/>
            <a:ext cx="8510400" cy="1396895"/>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5" name="Content Placeholder 2"/>
          <p:cNvSpPr>
            <a:spLocks noGrp="1"/>
          </p:cNvSpPr>
          <p:nvPr>
            <p:ph idx="25"/>
          </p:nvPr>
        </p:nvSpPr>
        <p:spPr>
          <a:xfrm>
            <a:off x="316800" y="2873479"/>
            <a:ext cx="8510400" cy="1396895"/>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2" name="Rectangle 5"/>
          <p:cNvSpPr>
            <a:spLocks noGrp="1" noChangeArrowheads="1"/>
          </p:cNvSpPr>
          <p:nvPr>
            <p:ph type="ftr" sz="quarter" idx="3"/>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smtClean="0"/>
              <a:t>Nove Nordisk Real World Evidence - an industry perspective</a:t>
            </a:r>
            <a:endParaRPr lang="en-GB" noProof="0" dirty="0"/>
          </a:p>
        </p:txBody>
      </p:sp>
      <p:sp>
        <p:nvSpPr>
          <p:cNvPr id="13"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smtClean="0"/>
              <a:t>20 November 2018</a:t>
            </a:r>
            <a:endParaRPr lang="en-GB" noProof="0" dirty="0"/>
          </a:p>
        </p:txBody>
      </p:sp>
      <p:sp>
        <p:nvSpPr>
          <p:cNvPr id="14" name="Slide Number Placeholder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31307860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placeholders">
    <p:spTree>
      <p:nvGrpSpPr>
        <p:cNvPr id="1" name=""/>
        <p:cNvGrpSpPr/>
        <p:nvPr/>
      </p:nvGrpSpPr>
      <p:grpSpPr>
        <a:xfrm>
          <a:off x="0" y="0"/>
          <a:ext cx="0" cy="0"/>
          <a:chOff x="0" y="0"/>
          <a:chExt cx="0" cy="0"/>
        </a:xfrm>
      </p:grpSpPr>
      <p:sp>
        <p:nvSpPr>
          <p:cNvPr id="12" name="Title 1"/>
          <p:cNvSpPr>
            <a:spLocks noGrp="1"/>
          </p:cNvSpPr>
          <p:nvPr>
            <p:ph type="title"/>
          </p:nvPr>
        </p:nvSpPr>
        <p:spPr>
          <a:xfrm>
            <a:off x="316800" y="515420"/>
            <a:ext cx="8510400" cy="391412"/>
          </a:xfrm>
        </p:spPr>
        <p:txBody>
          <a:bodyPr anchor="ctr" anchorCtr="0"/>
          <a:lstStyle>
            <a:lvl1pPr>
              <a:defRPr sz="2400"/>
            </a:lvl1pPr>
          </a:lstStyle>
          <a:p>
            <a:r>
              <a:rPr lang="en-US" noProof="0"/>
              <a:t>Click to edit Master title style</a:t>
            </a:r>
            <a:endParaRPr lang="en-GB" noProof="0" dirty="0"/>
          </a:p>
        </p:txBody>
      </p:sp>
      <p:sp>
        <p:nvSpPr>
          <p:cNvPr id="27" name="Content Placeholder 2"/>
          <p:cNvSpPr>
            <a:spLocks noGrp="1"/>
          </p:cNvSpPr>
          <p:nvPr>
            <p:ph idx="1"/>
          </p:nvPr>
        </p:nvSpPr>
        <p:spPr>
          <a:xfrm>
            <a:off x="316800" y="1312223"/>
            <a:ext cx="2623250" cy="2955789"/>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8" name="Content Placeholder 2"/>
          <p:cNvSpPr>
            <a:spLocks noGrp="1"/>
          </p:cNvSpPr>
          <p:nvPr>
            <p:ph idx="10"/>
          </p:nvPr>
        </p:nvSpPr>
        <p:spPr>
          <a:xfrm>
            <a:off x="3260375" y="1312223"/>
            <a:ext cx="2623250" cy="2955789"/>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9" name="Content Placeholder 2"/>
          <p:cNvSpPr>
            <a:spLocks noGrp="1"/>
          </p:cNvSpPr>
          <p:nvPr>
            <p:ph idx="11"/>
          </p:nvPr>
        </p:nvSpPr>
        <p:spPr>
          <a:xfrm>
            <a:off x="6203950" y="1312223"/>
            <a:ext cx="2623250" cy="2955789"/>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9" name="Rectangle 5"/>
          <p:cNvSpPr>
            <a:spLocks noGrp="1" noChangeArrowheads="1"/>
          </p:cNvSpPr>
          <p:nvPr>
            <p:ph type="ftr" sz="quarter" idx="3"/>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smtClean="0"/>
              <a:t>Nove Nordisk Real World Evidence - an industry perspective</a:t>
            </a:r>
            <a:endParaRPr lang="en-GB" noProof="0" dirty="0"/>
          </a:p>
        </p:txBody>
      </p:sp>
      <p:sp>
        <p:nvSpPr>
          <p:cNvPr id="20"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smtClean="0"/>
              <a:t>20 November 2018</a:t>
            </a:r>
            <a:endParaRPr lang="en-GB" noProof="0" dirty="0"/>
          </a:p>
        </p:txBody>
      </p:sp>
      <p:sp>
        <p:nvSpPr>
          <p:cNvPr id="21" name="Slide Number Placeholder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5908753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placeholders">
    <p:spTree>
      <p:nvGrpSpPr>
        <p:cNvPr id="1" name=""/>
        <p:cNvGrpSpPr/>
        <p:nvPr/>
      </p:nvGrpSpPr>
      <p:grpSpPr>
        <a:xfrm>
          <a:off x="0" y="0"/>
          <a:ext cx="0" cy="0"/>
          <a:chOff x="0" y="0"/>
          <a:chExt cx="0" cy="0"/>
        </a:xfrm>
      </p:grpSpPr>
      <p:sp>
        <p:nvSpPr>
          <p:cNvPr id="13" name="Title 1"/>
          <p:cNvSpPr>
            <a:spLocks noGrp="1"/>
          </p:cNvSpPr>
          <p:nvPr>
            <p:ph type="title"/>
          </p:nvPr>
        </p:nvSpPr>
        <p:spPr>
          <a:xfrm>
            <a:off x="316800" y="515420"/>
            <a:ext cx="8510400" cy="391412"/>
          </a:xfrm>
        </p:spPr>
        <p:txBody>
          <a:bodyPr anchor="ctr" anchorCtr="0"/>
          <a:lstStyle>
            <a:lvl1pPr>
              <a:defRPr sz="2400"/>
            </a:lvl1pPr>
          </a:lstStyle>
          <a:p>
            <a:r>
              <a:rPr lang="en-US" noProof="0"/>
              <a:t>Click to edit Master title style</a:t>
            </a:r>
            <a:endParaRPr lang="en-GB" noProof="0" dirty="0"/>
          </a:p>
        </p:txBody>
      </p:sp>
      <p:sp>
        <p:nvSpPr>
          <p:cNvPr id="37" name="Content Placeholder 2"/>
          <p:cNvSpPr>
            <a:spLocks noGrp="1"/>
          </p:cNvSpPr>
          <p:nvPr>
            <p:ph idx="1"/>
          </p:nvPr>
        </p:nvSpPr>
        <p:spPr>
          <a:xfrm>
            <a:off x="316800" y="1312223"/>
            <a:ext cx="1888237" cy="2955789"/>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8" name="Content Placeholder 2"/>
          <p:cNvSpPr>
            <a:spLocks noGrp="1"/>
          </p:cNvSpPr>
          <p:nvPr>
            <p:ph idx="10"/>
          </p:nvPr>
        </p:nvSpPr>
        <p:spPr>
          <a:xfrm>
            <a:off x="2521837" y="1312223"/>
            <a:ext cx="1888237" cy="2955789"/>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9" name="Content Placeholder 2"/>
          <p:cNvSpPr>
            <a:spLocks noGrp="1"/>
          </p:cNvSpPr>
          <p:nvPr>
            <p:ph idx="11"/>
          </p:nvPr>
        </p:nvSpPr>
        <p:spPr>
          <a:xfrm>
            <a:off x="4726874" y="1312223"/>
            <a:ext cx="1888237" cy="2955789"/>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0" name="Content Placeholder 2"/>
          <p:cNvSpPr>
            <a:spLocks noGrp="1"/>
          </p:cNvSpPr>
          <p:nvPr>
            <p:ph idx="12"/>
          </p:nvPr>
        </p:nvSpPr>
        <p:spPr>
          <a:xfrm>
            <a:off x="6938963" y="1312223"/>
            <a:ext cx="1888237" cy="2955789"/>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4" name="Rectangle 5"/>
          <p:cNvSpPr>
            <a:spLocks noGrp="1" noChangeArrowheads="1"/>
          </p:cNvSpPr>
          <p:nvPr>
            <p:ph type="ftr" sz="quarter" idx="3"/>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smtClean="0"/>
              <a:t>Nove Nordisk Real World Evidence - an industry perspective</a:t>
            </a:r>
            <a:endParaRPr lang="en-GB" noProof="0" dirty="0"/>
          </a:p>
        </p:txBody>
      </p:sp>
      <p:sp>
        <p:nvSpPr>
          <p:cNvPr id="15"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smtClean="0"/>
              <a:t>20 November 2018</a:t>
            </a:r>
            <a:endParaRPr lang="en-GB" noProof="0" dirty="0"/>
          </a:p>
        </p:txBody>
      </p:sp>
      <p:sp>
        <p:nvSpPr>
          <p:cNvPr id="16" name="Slide Number Placeholder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31006688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vmlDrawing" Target="../drawings/vmlDrawing1.vml"/><Relationship Id="rId37" Type="http://schemas.openxmlformats.org/officeDocument/2006/relationships/image" Target="../media/image3.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3"/>
            </p:custDataLst>
            <p:extLst>
              <p:ext uri="{D42A27DB-BD31-4B8C-83A1-F6EECF244321}">
                <p14:modId xmlns:p14="http://schemas.microsoft.com/office/powerpoint/2010/main" val="9304537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45" name="think-cell Slide" r:id="rId34" imgW="270" imgH="270" progId="TCLayout.ActiveDocument.1">
                  <p:embed/>
                </p:oleObj>
              </mc:Choice>
              <mc:Fallback>
                <p:oleObj name="think-cell Slide" r:id="rId34" imgW="270" imgH="270" progId="TCLayout.ActiveDocument.1">
                  <p:embed/>
                  <p:pic>
                    <p:nvPicPr>
                      <p:cNvPr id="0" name=""/>
                      <p:cNvPicPr/>
                      <p:nvPr/>
                    </p:nvPicPr>
                    <p:blipFill>
                      <a:blip r:embed="rId35"/>
                      <a:stretch>
                        <a:fillRect/>
                      </a:stretch>
                    </p:blipFill>
                    <p:spPr>
                      <a:xfrm>
                        <a:off x="1588" y="1588"/>
                        <a:ext cx="1587" cy="1587"/>
                      </a:xfrm>
                      <a:prstGeom prst="rect">
                        <a:avLst/>
                      </a:prstGeom>
                    </p:spPr>
                  </p:pic>
                </p:oleObj>
              </mc:Fallback>
            </mc:AlternateContent>
          </a:graphicData>
        </a:graphic>
      </p:graphicFrame>
      <p:sp>
        <p:nvSpPr>
          <p:cNvPr id="14" name="Rectangle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
        <p:nvSpPr>
          <p:cNvPr id="3" name="Text Placeholder 2"/>
          <p:cNvSpPr>
            <a:spLocks noGrp="1"/>
          </p:cNvSpPr>
          <p:nvPr>
            <p:ph type="body" idx="1"/>
          </p:nvPr>
        </p:nvSpPr>
        <p:spPr>
          <a:xfrm>
            <a:off x="316800" y="1312222"/>
            <a:ext cx="8510400" cy="2955790"/>
          </a:xfrm>
          <a:prstGeom prst="rect">
            <a:avLst/>
          </a:prstGeom>
        </p:spPr>
        <p:txBody>
          <a:bodyPr vert="horz" lIns="0" tIns="0" rIns="21600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 name="Title Placeholder 1"/>
          <p:cNvSpPr>
            <a:spLocks noGrp="1"/>
          </p:cNvSpPr>
          <p:nvPr>
            <p:ph type="title"/>
          </p:nvPr>
        </p:nvSpPr>
        <p:spPr>
          <a:xfrm>
            <a:off x="316800" y="515420"/>
            <a:ext cx="8510400" cy="391412"/>
          </a:xfrm>
          <a:prstGeom prst="rect">
            <a:avLst/>
          </a:prstGeom>
        </p:spPr>
        <p:txBody>
          <a:bodyPr vert="horz" lIns="0" tIns="0" rIns="0" bIns="0" rtlCol="0" anchor="ctr" anchorCtr="0">
            <a:noAutofit/>
          </a:bodyPr>
          <a:lstStyle/>
          <a:p>
            <a:r>
              <a:rPr lang="en-US" noProof="0"/>
              <a:t>Click to edit Master title style</a:t>
            </a:r>
            <a:endParaRPr lang="en-GB" noProof="0" dirty="0"/>
          </a:p>
        </p:txBody>
      </p:sp>
      <p:sp>
        <p:nvSpPr>
          <p:cNvPr id="13" name="Rectangle 5"/>
          <p:cNvSpPr>
            <a:spLocks noGrp="1" noChangeArrowheads="1"/>
          </p:cNvSpPr>
          <p:nvPr>
            <p:ph type="ftr" sz="quarter" idx="3"/>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smtClean="0"/>
              <a:t>Nove Nordisk Real World Evidence - an industry perspective</a:t>
            </a:r>
            <a:endParaRPr lang="en-GB" noProof="0" dirty="0"/>
          </a:p>
        </p:txBody>
      </p:sp>
      <p:sp>
        <p:nvSpPr>
          <p:cNvPr id="15"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smtClean="0"/>
              <a:t>20 November 2018</a:t>
            </a:r>
            <a:endParaRPr lang="en-GB" noProof="0" dirty="0"/>
          </a:p>
        </p:txBody>
      </p:sp>
      <p:pic>
        <p:nvPicPr>
          <p:cNvPr id="16" name="Picture 11" descr="NN_m_2c_RGB"/>
          <p:cNvPicPr>
            <a:picLocks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8116968" y="4286053"/>
            <a:ext cx="800022" cy="66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3" descr="NN_m_2c_RGB"/>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8107823" y="4286053"/>
            <a:ext cx="810096" cy="66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7633198"/>
      </p:ext>
    </p:extLst>
  </p:cSld>
  <p:clrMap bg1="lt1" tx1="dk1" bg2="lt2" tx2="dk2" accent1="accent1" accent2="accent2" accent3="accent3" accent4="accent4" accent5="accent5" accent6="accent6" hlink="hlink" folHlink="folHlink"/>
  <p:sldLayoutIdLst>
    <p:sldLayoutId id="2147483664" r:id="rId1"/>
    <p:sldLayoutId id="2147483660" r:id="rId2"/>
    <p:sldLayoutId id="2147483686" r:id="rId3"/>
    <p:sldLayoutId id="2147483687" r:id="rId4"/>
    <p:sldLayoutId id="2147483665" r:id="rId5"/>
    <p:sldLayoutId id="2147483666" r:id="rId6"/>
    <p:sldLayoutId id="2147483667" r:id="rId7"/>
    <p:sldLayoutId id="2147483685" r:id="rId8"/>
    <p:sldLayoutId id="2147483670" r:id="rId9"/>
    <p:sldLayoutId id="2147483668" r:id="rId10"/>
    <p:sldLayoutId id="2147483669"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8" r:id="rId25"/>
    <p:sldLayoutId id="2147483689" r:id="rId26"/>
    <p:sldLayoutId id="2147483684" r:id="rId27"/>
    <p:sldLayoutId id="2147484240" r:id="rId28"/>
    <p:sldLayoutId id="2147484241" r:id="rId29"/>
    <p:sldLayoutId id="2147484242" r:id="rId30"/>
  </p:sldLayoutIdLst>
  <mc:AlternateContent xmlns:mc="http://schemas.openxmlformats.org/markup-compatibility/2006" xmlns:p14="http://schemas.microsoft.com/office/powerpoint/2010/main">
    <mc:Choice Requires="p14">
      <p:transition p14:dur="10"/>
    </mc:Choice>
    <mc:Fallback xmlns="">
      <p:transition/>
    </mc:Fallback>
  </mc:AlternateContent>
  <p:hf hdr="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265113" indent="-265113" algn="l" defTabSz="914400" rtl="0" eaLnBrk="1" latinLnBrk="0" hangingPunct="1">
        <a:spcBef>
          <a:spcPct val="20000"/>
        </a:spcBef>
        <a:buClr>
          <a:schemeClr val="accent1"/>
        </a:buClr>
        <a:buFont typeface="Verdana" pitchFamily="34" charset="0"/>
        <a:buChar char="•"/>
        <a:defRPr sz="1800" kern="1200">
          <a:solidFill>
            <a:schemeClr val="accent2"/>
          </a:solidFill>
          <a:latin typeface="+mn-lt"/>
          <a:ea typeface="+mn-ea"/>
          <a:cs typeface="+mn-cs"/>
        </a:defRPr>
      </a:lvl1pPr>
      <a:lvl2pPr marL="536575" indent="-271463" algn="l" defTabSz="914400" rtl="0" eaLnBrk="1" latinLnBrk="0" hangingPunct="1">
        <a:spcBef>
          <a:spcPct val="20000"/>
        </a:spcBef>
        <a:buClr>
          <a:schemeClr val="tx2"/>
        </a:buClr>
        <a:buFont typeface="Verdana" pitchFamily="34" charset="0"/>
        <a:buChar char="•"/>
        <a:defRPr sz="1600" kern="1200">
          <a:solidFill>
            <a:schemeClr val="accent2"/>
          </a:solidFill>
          <a:latin typeface="+mn-lt"/>
          <a:ea typeface="+mn-ea"/>
          <a:cs typeface="+mn-cs"/>
        </a:defRPr>
      </a:lvl2pPr>
      <a:lvl3pPr marL="808038" indent="-271463" algn="l" defTabSz="914400" rtl="0" eaLnBrk="1" latinLnBrk="0" hangingPunct="1">
        <a:spcBef>
          <a:spcPct val="20000"/>
        </a:spcBef>
        <a:buClr>
          <a:schemeClr val="accent5"/>
        </a:buClr>
        <a:buFont typeface="Verdana" pitchFamily="34" charset="0"/>
        <a:buChar char="•"/>
        <a:defRPr sz="1400" kern="1200">
          <a:solidFill>
            <a:schemeClr val="accent2"/>
          </a:solidFill>
          <a:latin typeface="+mn-lt"/>
          <a:ea typeface="+mn-ea"/>
          <a:cs typeface="+mn-cs"/>
        </a:defRPr>
      </a:lvl3pPr>
      <a:lvl4pPr marL="985838" indent="-177800" algn="l" defTabSz="914400" rtl="0" eaLnBrk="1" latinLnBrk="0" hangingPunct="1">
        <a:spcBef>
          <a:spcPct val="20000"/>
        </a:spcBef>
        <a:buClr>
          <a:schemeClr val="accent3"/>
        </a:buClr>
        <a:buFont typeface="Verdana" pitchFamily="34" charset="0"/>
        <a:buChar char="•"/>
        <a:defRPr sz="1200" kern="1200">
          <a:solidFill>
            <a:schemeClr val="accent2"/>
          </a:solidFill>
          <a:latin typeface="+mn-lt"/>
          <a:ea typeface="+mn-ea"/>
          <a:cs typeface="+mn-cs"/>
        </a:defRPr>
      </a:lvl4pPr>
      <a:lvl5pPr marL="1257300" indent="-184150" algn="l" defTabSz="914400" rtl="0" eaLnBrk="1" latinLnBrk="0" hangingPunct="1">
        <a:spcBef>
          <a:spcPct val="20000"/>
        </a:spcBef>
        <a:buClr>
          <a:srgbClr val="001423"/>
        </a:buClr>
        <a:buFont typeface="Verdana" pitchFamily="34" charset="0"/>
        <a:buChar char="•"/>
        <a:defRPr sz="11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2.xml"/><Relationship Id="rId7" Type="http://schemas.openxmlformats.org/officeDocument/2006/relationships/image" Target="../media/image16.png"/><Relationship Id="rId2" Type="http://schemas.openxmlformats.org/officeDocument/2006/relationships/tags" Target="../tags/tag13.xml"/><Relationship Id="rId1" Type="http://schemas.openxmlformats.org/officeDocument/2006/relationships/vmlDrawing" Target="../drawings/vmlDrawing8.vml"/><Relationship Id="rId6" Type="http://schemas.openxmlformats.org/officeDocument/2006/relationships/image" Target="../media/image4.emf"/><Relationship Id="rId5" Type="http://schemas.openxmlformats.org/officeDocument/2006/relationships/oleObject" Target="../embeddings/oleObject8.bin"/><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4.emf"/><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linicaltrials.gov/ct2/show/NCT0336346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4.emf"/><Relationship Id="rId2" Type="http://schemas.openxmlformats.org/officeDocument/2006/relationships/tags" Target="../tags/tag7.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notesSlide" Target="../notesSlides/notesSlide5.xml"/><Relationship Id="rId4"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tags" Target="../tags/tag10.xml"/><Relationship Id="rId7" Type="http://schemas.openxmlformats.org/officeDocument/2006/relationships/image" Target="../media/image4.emf"/><Relationship Id="rId2" Type="http://schemas.openxmlformats.org/officeDocument/2006/relationships/tags" Target="../tags/tag9.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notesSlide" Target="../notesSlides/notesSlide8.xml"/><Relationship Id="rId4" Type="http://schemas.openxmlformats.org/officeDocument/2006/relationships/slideLayout" Target="../slideLayouts/slideLayout2.xml"/><Relationship Id="rId9"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tags" Target="../tags/tag12.xml"/><Relationship Id="rId7" Type="http://schemas.openxmlformats.org/officeDocument/2006/relationships/image" Target="../media/image1.emf"/><Relationship Id="rId2" Type="http://schemas.openxmlformats.org/officeDocument/2006/relationships/tags" Target="../tags/tag11.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01882" y="2201670"/>
            <a:ext cx="3087584" cy="391412"/>
          </a:xfrm>
        </p:spPr>
        <p:txBody>
          <a:bodyPr/>
          <a:lstStyle/>
          <a:p>
            <a:r>
              <a:rPr lang="en-GB" altLang="da-DK" dirty="0"/>
              <a:t>Novo </a:t>
            </a:r>
            <a:r>
              <a:rPr lang="en-GB" altLang="da-DK" dirty="0" smtClean="0"/>
              <a:t>Nordisk</a:t>
            </a:r>
            <a:br>
              <a:rPr lang="en-GB" altLang="da-DK" dirty="0" smtClean="0"/>
            </a:br>
            <a:r>
              <a:rPr lang="en-GB" altLang="da-DK" b="1" dirty="0" smtClean="0"/>
              <a:t>Real World Evidence – </a:t>
            </a:r>
            <a:br>
              <a:rPr lang="en-GB" altLang="da-DK" b="1" dirty="0" smtClean="0"/>
            </a:br>
            <a:r>
              <a:rPr lang="en-GB" altLang="da-DK" dirty="0" smtClean="0"/>
              <a:t>an </a:t>
            </a:r>
            <a:r>
              <a:rPr lang="en-GB" altLang="da-DK" dirty="0"/>
              <a:t>i</a:t>
            </a:r>
            <a:r>
              <a:rPr lang="en-GB" altLang="da-DK" dirty="0" smtClean="0"/>
              <a:t>ndustry perspective</a:t>
            </a:r>
            <a:br>
              <a:rPr lang="en-GB" altLang="da-DK" dirty="0" smtClean="0"/>
            </a:br>
            <a:r>
              <a:rPr lang="en-GB" altLang="da-DK" dirty="0"/>
              <a:t/>
            </a:r>
            <a:br>
              <a:rPr lang="en-GB" altLang="da-DK" dirty="0"/>
            </a:br>
            <a:r>
              <a:rPr lang="en-GB" altLang="da-DK" dirty="0" smtClean="0"/>
              <a:t/>
            </a:r>
            <a:br>
              <a:rPr lang="en-GB" altLang="da-DK" dirty="0" smtClean="0"/>
            </a:br>
            <a:r>
              <a:rPr lang="en-GB" altLang="da-DK" sz="1600" dirty="0" smtClean="0">
                <a:solidFill>
                  <a:schemeClr val="accent1"/>
                </a:solidFill>
              </a:rPr>
              <a:t>Robin Evers</a:t>
            </a:r>
            <a:br>
              <a:rPr lang="en-GB" altLang="da-DK" sz="1600" dirty="0" smtClean="0">
                <a:solidFill>
                  <a:schemeClr val="accent1"/>
                </a:solidFill>
              </a:rPr>
            </a:br>
            <a:r>
              <a:rPr lang="en-GB" altLang="da-DK" sz="1200" b="0" dirty="0" smtClean="0">
                <a:solidFill>
                  <a:schemeClr val="tx1"/>
                </a:solidFill>
              </a:rPr>
              <a:t>Senior Vice President</a:t>
            </a:r>
            <a:br>
              <a:rPr lang="en-GB" altLang="da-DK" sz="1200" b="0" dirty="0" smtClean="0">
                <a:solidFill>
                  <a:schemeClr val="tx1"/>
                </a:solidFill>
              </a:rPr>
            </a:br>
            <a:r>
              <a:rPr lang="en-GB" altLang="da-DK" sz="1200" b="0" dirty="0" smtClean="0">
                <a:solidFill>
                  <a:schemeClr val="tx1"/>
                </a:solidFill>
              </a:rPr>
              <a:t>Medical Affairs, Regulatory and Safety</a:t>
            </a:r>
            <a:br>
              <a:rPr lang="en-GB" altLang="da-DK" sz="1200" b="0" dirty="0" smtClean="0">
                <a:solidFill>
                  <a:schemeClr val="tx1"/>
                </a:solidFill>
              </a:rPr>
            </a:br>
            <a:r>
              <a:rPr lang="en-GB" altLang="da-DK" sz="1400" dirty="0" smtClean="0"/>
              <a:t/>
            </a:r>
            <a:br>
              <a:rPr lang="en-GB" altLang="da-DK" sz="1400" dirty="0" smtClean="0"/>
            </a:br>
            <a:r>
              <a:rPr lang="en-GB" altLang="da-DK" sz="1200" b="0" dirty="0" smtClean="0">
                <a:solidFill>
                  <a:schemeClr val="accent1"/>
                </a:solidFill>
              </a:rPr>
              <a:t>20 November 2018</a:t>
            </a:r>
            <a:endParaRPr lang="en-GB" sz="1200" b="0" dirty="0">
              <a:solidFill>
                <a:schemeClr val="accent1"/>
              </a:solidFill>
            </a:endParaRPr>
          </a:p>
        </p:txBody>
      </p:sp>
      <p:sp>
        <p:nvSpPr>
          <p:cNvPr id="4" name="Footer Placeholder 3"/>
          <p:cNvSpPr>
            <a:spLocks noGrp="1"/>
          </p:cNvSpPr>
          <p:nvPr>
            <p:ph type="ftr" sz="quarter" idx="3"/>
          </p:nvPr>
        </p:nvSpPr>
        <p:spPr/>
        <p:txBody>
          <a:bodyPr/>
          <a:lstStyle/>
          <a:p>
            <a:pPr>
              <a:defRPr/>
            </a:pPr>
            <a:r>
              <a:rPr lang="en-GB" noProof="0" smtClean="0"/>
              <a:t>Nove Nordisk Real World Evidence - an industry perspective</a:t>
            </a:r>
            <a:endParaRPr lang="en-GB" noProof="0" dirty="0"/>
          </a:p>
        </p:txBody>
      </p:sp>
      <p:sp>
        <p:nvSpPr>
          <p:cNvPr id="5" name="Slide Number Placeholder 4"/>
          <p:cNvSpPr>
            <a:spLocks noGrp="1"/>
          </p:cNvSpPr>
          <p:nvPr>
            <p:ph type="sldNum" sz="quarter" idx="4"/>
          </p:nvPr>
        </p:nvSpPr>
        <p:spPr/>
        <p:txBody>
          <a:bodyPr/>
          <a:lstStyle/>
          <a:p>
            <a:pPr>
              <a:defRPr/>
            </a:pPr>
            <a:fld id="{4B01E8EF-57E8-4F85-90EB-163CEE512F88}" type="slidenum">
              <a:rPr lang="en-GB" noProof="0" smtClean="0"/>
              <a:pPr>
                <a:defRPr/>
              </a:pPr>
              <a:t>1</a:t>
            </a:fld>
            <a:endParaRPr lang="en-GB" noProof="0" dirty="0"/>
          </a:p>
        </p:txBody>
      </p:sp>
      <p:sp>
        <p:nvSpPr>
          <p:cNvPr id="9" name="Slide Number Placeholder 3"/>
          <p:cNvSpPr txBox="1">
            <a:spLocks/>
          </p:cNvSpPr>
          <p:nvPr/>
        </p:nvSpPr>
        <p:spPr>
          <a:xfrm>
            <a:off x="8501063" y="104775"/>
            <a:ext cx="311150" cy="101600"/>
          </a:xfrm>
          <a:prstGeom prst="rect">
            <a:avLst/>
          </a:prstGeo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defPPr>
              <a:defRPr lang="en-US"/>
            </a:defPPr>
            <a:lvl1pPr marL="0" algn="l" defTabSz="877888" rtl="0" eaLnBrk="0" latinLnBrk="0" hangingPunct="0">
              <a:defRPr sz="2400" kern="1200">
                <a:solidFill>
                  <a:schemeClr val="tx1"/>
                </a:solidFill>
                <a:latin typeface="Verdana" pitchFamily="34" charset="0"/>
                <a:ea typeface="MS PGothic" pitchFamily="34" charset="-128"/>
                <a:cs typeface="+mn-cs"/>
              </a:defRPr>
            </a:lvl1pPr>
            <a:lvl2pPr marL="742950" indent="-285750" algn="l" defTabSz="877888" rtl="0" eaLnBrk="0" latinLnBrk="0" hangingPunct="0">
              <a:defRPr sz="2400" kern="1200">
                <a:solidFill>
                  <a:schemeClr val="tx1"/>
                </a:solidFill>
                <a:latin typeface="Verdana" pitchFamily="34" charset="0"/>
                <a:ea typeface="MS PGothic" pitchFamily="34" charset="-128"/>
                <a:cs typeface="+mn-cs"/>
              </a:defRPr>
            </a:lvl2pPr>
            <a:lvl3pPr marL="1143000" indent="-228600" algn="l" defTabSz="877888" rtl="0" eaLnBrk="0" latinLnBrk="0" hangingPunct="0">
              <a:defRPr sz="2400" kern="1200">
                <a:solidFill>
                  <a:schemeClr val="tx1"/>
                </a:solidFill>
                <a:latin typeface="Verdana" pitchFamily="34" charset="0"/>
                <a:ea typeface="MS PGothic" pitchFamily="34" charset="-128"/>
                <a:cs typeface="+mn-cs"/>
              </a:defRPr>
            </a:lvl3pPr>
            <a:lvl4pPr marL="1600200" indent="-228600" algn="l" defTabSz="877888" rtl="0" eaLnBrk="0" latinLnBrk="0" hangingPunct="0">
              <a:defRPr sz="2400" kern="1200">
                <a:solidFill>
                  <a:schemeClr val="tx1"/>
                </a:solidFill>
                <a:latin typeface="Verdana" pitchFamily="34" charset="0"/>
                <a:ea typeface="MS PGothic" pitchFamily="34" charset="-128"/>
                <a:cs typeface="+mn-cs"/>
              </a:defRPr>
            </a:lvl4pPr>
            <a:lvl5pPr marL="2057400" indent="-228600" algn="l" defTabSz="877888" rtl="0" eaLnBrk="0" latinLnBrk="0" hangingPunct="0">
              <a:defRPr sz="2400" kern="1200">
                <a:solidFill>
                  <a:schemeClr val="tx1"/>
                </a:solidFill>
                <a:latin typeface="Verdana" pitchFamily="34" charset="0"/>
                <a:ea typeface="MS PGothic" pitchFamily="34" charset="-128"/>
                <a:cs typeface="+mn-cs"/>
              </a:defRPr>
            </a:lvl5pPr>
            <a:lvl6pPr marL="2514600" indent="-228600" algn="l" defTabSz="877888" rtl="0" eaLnBrk="0" fontAlgn="base" latinLnBrk="0" hangingPunct="0">
              <a:spcBef>
                <a:spcPct val="0"/>
              </a:spcBef>
              <a:spcAft>
                <a:spcPct val="0"/>
              </a:spcAft>
              <a:defRPr sz="2400" kern="1200">
                <a:solidFill>
                  <a:schemeClr val="tx1"/>
                </a:solidFill>
                <a:latin typeface="Verdana" pitchFamily="34" charset="0"/>
                <a:ea typeface="MS PGothic" pitchFamily="34" charset="-128"/>
                <a:cs typeface="+mn-cs"/>
              </a:defRPr>
            </a:lvl6pPr>
            <a:lvl7pPr marL="2971800" indent="-228600" algn="l" defTabSz="877888" rtl="0" eaLnBrk="0" fontAlgn="base" latinLnBrk="0" hangingPunct="0">
              <a:spcBef>
                <a:spcPct val="0"/>
              </a:spcBef>
              <a:spcAft>
                <a:spcPct val="0"/>
              </a:spcAft>
              <a:defRPr sz="2400" kern="1200">
                <a:solidFill>
                  <a:schemeClr val="tx1"/>
                </a:solidFill>
                <a:latin typeface="Verdana" pitchFamily="34" charset="0"/>
                <a:ea typeface="MS PGothic" pitchFamily="34" charset="-128"/>
                <a:cs typeface="+mn-cs"/>
              </a:defRPr>
            </a:lvl7pPr>
            <a:lvl8pPr marL="3429000" indent="-228600" algn="l" defTabSz="877888" rtl="0" eaLnBrk="0" fontAlgn="base" latinLnBrk="0" hangingPunct="0">
              <a:spcBef>
                <a:spcPct val="0"/>
              </a:spcBef>
              <a:spcAft>
                <a:spcPct val="0"/>
              </a:spcAft>
              <a:defRPr sz="2400" kern="1200">
                <a:solidFill>
                  <a:schemeClr val="tx1"/>
                </a:solidFill>
                <a:latin typeface="Verdana" pitchFamily="34" charset="0"/>
                <a:ea typeface="MS PGothic" pitchFamily="34" charset="-128"/>
                <a:cs typeface="+mn-cs"/>
              </a:defRPr>
            </a:lvl8pPr>
            <a:lvl9pPr marL="3886200" indent="-228600" algn="l" defTabSz="877888" rtl="0" eaLnBrk="0" fontAlgn="base" latinLnBrk="0" hangingPunct="0">
              <a:spcBef>
                <a:spcPct val="0"/>
              </a:spcBef>
              <a:spcAft>
                <a:spcPct val="0"/>
              </a:spcAft>
              <a:defRPr sz="2400" kern="1200">
                <a:solidFill>
                  <a:schemeClr val="tx1"/>
                </a:solidFill>
                <a:latin typeface="Verdana" pitchFamily="34" charset="0"/>
                <a:ea typeface="MS PGothic" pitchFamily="34" charset="-128"/>
                <a:cs typeface="+mn-cs"/>
              </a:defRPr>
            </a:lvl9pPr>
          </a:lstStyle>
          <a:p>
            <a:pPr eaLnBrk="1" hangingPunct="1">
              <a:defRPr/>
            </a:pPr>
            <a:fld id="{A9FCB9D8-084C-4CCD-9602-D29C35D26B03}" type="slidenum">
              <a:rPr lang="en-GB" altLang="da-DK" sz="600" smtClean="0">
                <a:solidFill>
                  <a:srgbClr val="82786F"/>
                </a:solidFill>
              </a:rPr>
              <a:pPr eaLnBrk="1" hangingPunct="1">
                <a:defRPr/>
              </a:pPr>
              <a:t>1</a:t>
            </a:fld>
            <a:endParaRPr lang="en-GB" altLang="da-DK" sz="600" dirty="0">
              <a:solidFill>
                <a:srgbClr val="82786F"/>
              </a:solidFill>
            </a:endParaRPr>
          </a:p>
        </p:txBody>
      </p:sp>
      <p:sp>
        <p:nvSpPr>
          <p:cNvPr id="10" name="Footer Placeholder 4"/>
          <p:cNvSpPr txBox="1">
            <a:spLocks/>
          </p:cNvSpPr>
          <p:nvPr/>
        </p:nvSpPr>
        <p:spPr>
          <a:xfrm>
            <a:off x="6816725" y="103188"/>
            <a:ext cx="1554163" cy="101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dirty="0"/>
              <a:t>Novo Nordisk - Corporate Presentation</a:t>
            </a:r>
          </a:p>
        </p:txBody>
      </p:sp>
      <p:pic>
        <p:nvPicPr>
          <p:cNvPr id="1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02013" y="-14288"/>
            <a:ext cx="5751512" cy="518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1"/>
          <p:cNvSpPr txBox="1">
            <a:spLocks noChangeArrowheads="1"/>
          </p:cNvSpPr>
          <p:nvPr/>
        </p:nvSpPr>
        <p:spPr bwMode="auto">
          <a:xfrm>
            <a:off x="3390900" y="33338"/>
            <a:ext cx="1974850"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Clr>
                <a:schemeClr val="accent1"/>
              </a:buClr>
              <a:buFont typeface="Verdana" pitchFamily="34" charset="0"/>
              <a:buChar char="•"/>
              <a:defRPr>
                <a:solidFill>
                  <a:schemeClr val="accent2"/>
                </a:solidFill>
                <a:latin typeface="Verdana" pitchFamily="34" charset="0"/>
                <a:ea typeface="MS PGothic" pitchFamily="34" charset="-128"/>
              </a:defRPr>
            </a:lvl1pPr>
            <a:lvl2pPr marL="742950" indent="-285750" eaLnBrk="0" hangingPunct="0">
              <a:spcBef>
                <a:spcPct val="20000"/>
              </a:spcBef>
              <a:buClr>
                <a:schemeClr val="tx2"/>
              </a:buClr>
              <a:buFont typeface="Verdana" pitchFamily="34" charset="0"/>
              <a:buChar char="•"/>
              <a:defRPr sz="1600">
                <a:solidFill>
                  <a:schemeClr val="accent2"/>
                </a:solidFill>
                <a:latin typeface="Verdana" pitchFamily="34" charset="0"/>
                <a:ea typeface="MS PGothic" pitchFamily="34" charset="-128"/>
              </a:defRPr>
            </a:lvl2pPr>
            <a:lvl3pPr marL="1143000" indent="-228600" eaLnBrk="0" hangingPunct="0">
              <a:spcBef>
                <a:spcPct val="20000"/>
              </a:spcBef>
              <a:buClr>
                <a:srgbClr val="E64A0E"/>
              </a:buClr>
              <a:buFont typeface="Verdana" pitchFamily="34" charset="0"/>
              <a:buChar char="•"/>
              <a:defRPr sz="1400">
                <a:solidFill>
                  <a:schemeClr val="accent2"/>
                </a:solidFill>
                <a:latin typeface="Verdana" pitchFamily="34" charset="0"/>
                <a:ea typeface="MS PGothic" pitchFamily="34" charset="-128"/>
              </a:defRPr>
            </a:lvl3pPr>
            <a:lvl4pPr marL="1600200" indent="-228600" eaLnBrk="0" hangingPunct="0">
              <a:spcBef>
                <a:spcPct val="20000"/>
              </a:spcBef>
              <a:buClr>
                <a:srgbClr val="82786F"/>
              </a:buClr>
              <a:buFont typeface="Verdana" pitchFamily="34" charset="0"/>
              <a:buChar char="•"/>
              <a:defRPr sz="1200">
                <a:solidFill>
                  <a:schemeClr val="accent2"/>
                </a:solidFill>
                <a:latin typeface="Verdana" pitchFamily="34" charset="0"/>
                <a:ea typeface="MS PGothic" pitchFamily="34" charset="-128"/>
              </a:defRPr>
            </a:lvl4pPr>
            <a:lvl5pPr marL="2057400" indent="-228600" eaLnBrk="0" hangingPunct="0">
              <a:spcBef>
                <a:spcPct val="20000"/>
              </a:spcBef>
              <a:buClr>
                <a:srgbClr val="001423"/>
              </a:buClr>
              <a:buFont typeface="Verdana" pitchFamily="34" charset="0"/>
              <a:buChar char="•"/>
              <a:defRPr sz="1100">
                <a:solidFill>
                  <a:schemeClr val="accent2"/>
                </a:solidFill>
                <a:latin typeface="Verdana" pitchFamily="34" charset="0"/>
                <a:ea typeface="MS PGothic" pitchFamily="34" charset="-128"/>
              </a:defRPr>
            </a:lvl5pPr>
            <a:lvl6pPr marL="25146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ea typeface="MS PGothic" pitchFamily="34" charset="-128"/>
              </a:defRPr>
            </a:lvl6pPr>
            <a:lvl7pPr marL="29718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ea typeface="MS PGothic" pitchFamily="34" charset="-128"/>
              </a:defRPr>
            </a:lvl7pPr>
            <a:lvl8pPr marL="34290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ea typeface="MS PGothic" pitchFamily="34" charset="-128"/>
              </a:defRPr>
            </a:lvl8pPr>
            <a:lvl9pPr marL="38862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ea typeface="MS PGothic" pitchFamily="34" charset="-128"/>
              </a:defRPr>
            </a:lvl9pPr>
          </a:lstStyle>
          <a:p>
            <a:pPr algn="ctr" eaLnBrk="1" hangingPunct="1">
              <a:spcBef>
                <a:spcPct val="0"/>
              </a:spcBef>
              <a:buClrTx/>
              <a:buFontTx/>
              <a:buNone/>
            </a:pPr>
            <a:r>
              <a:rPr lang="en-GB" altLang="da-DK" sz="1600" dirty="0" smtClean="0">
                <a:solidFill>
                  <a:schemeClr val="bg1"/>
                </a:solidFill>
              </a:rPr>
              <a:t>OVER 175 </a:t>
            </a:r>
          </a:p>
          <a:p>
            <a:pPr algn="ctr" eaLnBrk="1" hangingPunct="1">
              <a:spcBef>
                <a:spcPct val="0"/>
              </a:spcBef>
              <a:buClrTx/>
              <a:buFontTx/>
              <a:buNone/>
            </a:pPr>
            <a:r>
              <a:rPr lang="en-GB" altLang="da-DK" sz="1600" dirty="0" smtClean="0">
                <a:solidFill>
                  <a:schemeClr val="bg1"/>
                </a:solidFill>
              </a:rPr>
              <a:t>RWE STUDIES</a:t>
            </a:r>
            <a:endParaRPr lang="en-GB" altLang="da-DK" sz="1600" dirty="0">
              <a:solidFill>
                <a:schemeClr val="bg1"/>
              </a:solidFill>
            </a:endParaRPr>
          </a:p>
        </p:txBody>
      </p:sp>
      <p:sp>
        <p:nvSpPr>
          <p:cNvPr id="14" name="TextBox 11"/>
          <p:cNvSpPr txBox="1">
            <a:spLocks noChangeArrowheads="1"/>
          </p:cNvSpPr>
          <p:nvPr/>
        </p:nvSpPr>
        <p:spPr bwMode="auto">
          <a:xfrm>
            <a:off x="3390900" y="2497138"/>
            <a:ext cx="2592388"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Clr>
                <a:schemeClr val="accent1"/>
              </a:buClr>
              <a:buFont typeface="Verdana" pitchFamily="34" charset="0"/>
              <a:buChar char="•"/>
              <a:defRPr>
                <a:solidFill>
                  <a:schemeClr val="accent2"/>
                </a:solidFill>
                <a:latin typeface="Verdana" pitchFamily="34" charset="0"/>
                <a:ea typeface="MS PGothic" pitchFamily="34" charset="-128"/>
              </a:defRPr>
            </a:lvl1pPr>
            <a:lvl2pPr marL="742950" indent="-285750" eaLnBrk="0" hangingPunct="0">
              <a:spcBef>
                <a:spcPct val="20000"/>
              </a:spcBef>
              <a:buClr>
                <a:schemeClr val="tx2"/>
              </a:buClr>
              <a:buFont typeface="Verdana" pitchFamily="34" charset="0"/>
              <a:buChar char="•"/>
              <a:defRPr sz="1600">
                <a:solidFill>
                  <a:schemeClr val="accent2"/>
                </a:solidFill>
                <a:latin typeface="Verdana" pitchFamily="34" charset="0"/>
                <a:ea typeface="MS PGothic" pitchFamily="34" charset="-128"/>
              </a:defRPr>
            </a:lvl2pPr>
            <a:lvl3pPr marL="1143000" indent="-228600" eaLnBrk="0" hangingPunct="0">
              <a:spcBef>
                <a:spcPct val="20000"/>
              </a:spcBef>
              <a:buClr>
                <a:srgbClr val="E64A0E"/>
              </a:buClr>
              <a:buFont typeface="Verdana" pitchFamily="34" charset="0"/>
              <a:buChar char="•"/>
              <a:defRPr sz="1400">
                <a:solidFill>
                  <a:schemeClr val="accent2"/>
                </a:solidFill>
                <a:latin typeface="Verdana" pitchFamily="34" charset="0"/>
                <a:ea typeface="MS PGothic" pitchFamily="34" charset="-128"/>
              </a:defRPr>
            </a:lvl3pPr>
            <a:lvl4pPr marL="1600200" indent="-228600" eaLnBrk="0" hangingPunct="0">
              <a:spcBef>
                <a:spcPct val="20000"/>
              </a:spcBef>
              <a:buClr>
                <a:srgbClr val="82786F"/>
              </a:buClr>
              <a:buFont typeface="Verdana" pitchFamily="34" charset="0"/>
              <a:buChar char="•"/>
              <a:defRPr sz="1200">
                <a:solidFill>
                  <a:schemeClr val="accent2"/>
                </a:solidFill>
                <a:latin typeface="Verdana" pitchFamily="34" charset="0"/>
                <a:ea typeface="MS PGothic" pitchFamily="34" charset="-128"/>
              </a:defRPr>
            </a:lvl4pPr>
            <a:lvl5pPr marL="2057400" indent="-228600" eaLnBrk="0" hangingPunct="0">
              <a:spcBef>
                <a:spcPct val="20000"/>
              </a:spcBef>
              <a:buClr>
                <a:srgbClr val="001423"/>
              </a:buClr>
              <a:buFont typeface="Verdana" pitchFamily="34" charset="0"/>
              <a:buChar char="•"/>
              <a:defRPr sz="1100">
                <a:solidFill>
                  <a:schemeClr val="accent2"/>
                </a:solidFill>
                <a:latin typeface="Verdana" pitchFamily="34" charset="0"/>
                <a:ea typeface="MS PGothic" pitchFamily="34" charset="-128"/>
              </a:defRPr>
            </a:lvl5pPr>
            <a:lvl6pPr marL="25146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ea typeface="MS PGothic" pitchFamily="34" charset="-128"/>
              </a:defRPr>
            </a:lvl6pPr>
            <a:lvl7pPr marL="29718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ea typeface="MS PGothic" pitchFamily="34" charset="-128"/>
              </a:defRPr>
            </a:lvl7pPr>
            <a:lvl8pPr marL="34290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ea typeface="MS PGothic" pitchFamily="34" charset="-128"/>
              </a:defRPr>
            </a:lvl8pPr>
            <a:lvl9pPr marL="38862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ea typeface="MS PGothic" pitchFamily="34" charset="-128"/>
              </a:defRPr>
            </a:lvl9pPr>
          </a:lstStyle>
          <a:p>
            <a:pPr algn="ctr" eaLnBrk="1" hangingPunct="1">
              <a:spcBef>
                <a:spcPct val="0"/>
              </a:spcBef>
              <a:buClrTx/>
              <a:buFontTx/>
              <a:buNone/>
            </a:pPr>
            <a:r>
              <a:rPr lang="en-GB" altLang="da-DK" sz="1600" dirty="0" smtClean="0"/>
              <a:t>UP TO </a:t>
            </a:r>
          </a:p>
          <a:p>
            <a:pPr algn="ctr" eaLnBrk="1" hangingPunct="1">
              <a:spcBef>
                <a:spcPct val="0"/>
              </a:spcBef>
              <a:buClrTx/>
              <a:buFontTx/>
              <a:buNone/>
            </a:pPr>
            <a:r>
              <a:rPr lang="en-GB" altLang="da-DK" sz="1600" b="1" dirty="0" smtClean="0"/>
              <a:t>40,000 PATIENTS </a:t>
            </a:r>
          </a:p>
          <a:p>
            <a:pPr algn="ctr" eaLnBrk="1" hangingPunct="1">
              <a:spcBef>
                <a:spcPct val="0"/>
              </a:spcBef>
              <a:buClrTx/>
              <a:buFontTx/>
              <a:buNone/>
            </a:pPr>
            <a:r>
              <a:rPr lang="en-GB" altLang="da-DK" sz="1600" dirty="0" smtClean="0"/>
              <a:t>IN CLINICAL TRIALS</a:t>
            </a:r>
            <a:endParaRPr lang="en-GB" altLang="da-DK" sz="900" dirty="0">
              <a:solidFill>
                <a:schemeClr val="bg1"/>
              </a:solidFill>
            </a:endParaRPr>
          </a:p>
        </p:txBody>
      </p:sp>
      <p:sp>
        <p:nvSpPr>
          <p:cNvPr id="15" name="TextBox 11"/>
          <p:cNvSpPr txBox="1">
            <a:spLocks noChangeArrowheads="1"/>
          </p:cNvSpPr>
          <p:nvPr/>
        </p:nvSpPr>
        <p:spPr bwMode="auto">
          <a:xfrm>
            <a:off x="5265738" y="3960813"/>
            <a:ext cx="1830387"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Clr>
                <a:schemeClr val="accent1"/>
              </a:buClr>
              <a:buFont typeface="Verdana" pitchFamily="34" charset="0"/>
              <a:buChar char="•"/>
              <a:defRPr>
                <a:solidFill>
                  <a:schemeClr val="accent2"/>
                </a:solidFill>
                <a:latin typeface="Verdana" pitchFamily="34" charset="0"/>
                <a:ea typeface="MS PGothic" pitchFamily="34" charset="-128"/>
              </a:defRPr>
            </a:lvl1pPr>
            <a:lvl2pPr marL="742950" indent="-285750" eaLnBrk="0" hangingPunct="0">
              <a:spcBef>
                <a:spcPct val="20000"/>
              </a:spcBef>
              <a:buClr>
                <a:schemeClr val="tx2"/>
              </a:buClr>
              <a:buFont typeface="Verdana" pitchFamily="34" charset="0"/>
              <a:buChar char="•"/>
              <a:defRPr sz="1600">
                <a:solidFill>
                  <a:schemeClr val="accent2"/>
                </a:solidFill>
                <a:latin typeface="Verdana" pitchFamily="34" charset="0"/>
                <a:ea typeface="MS PGothic" pitchFamily="34" charset="-128"/>
              </a:defRPr>
            </a:lvl2pPr>
            <a:lvl3pPr marL="1143000" indent="-228600" eaLnBrk="0" hangingPunct="0">
              <a:spcBef>
                <a:spcPct val="20000"/>
              </a:spcBef>
              <a:buClr>
                <a:srgbClr val="E64A0E"/>
              </a:buClr>
              <a:buFont typeface="Verdana" pitchFamily="34" charset="0"/>
              <a:buChar char="•"/>
              <a:defRPr sz="1400">
                <a:solidFill>
                  <a:schemeClr val="accent2"/>
                </a:solidFill>
                <a:latin typeface="Verdana" pitchFamily="34" charset="0"/>
                <a:ea typeface="MS PGothic" pitchFamily="34" charset="-128"/>
              </a:defRPr>
            </a:lvl3pPr>
            <a:lvl4pPr marL="1600200" indent="-228600" eaLnBrk="0" hangingPunct="0">
              <a:spcBef>
                <a:spcPct val="20000"/>
              </a:spcBef>
              <a:buClr>
                <a:srgbClr val="82786F"/>
              </a:buClr>
              <a:buFont typeface="Verdana" pitchFamily="34" charset="0"/>
              <a:buChar char="•"/>
              <a:defRPr sz="1200">
                <a:solidFill>
                  <a:schemeClr val="accent2"/>
                </a:solidFill>
                <a:latin typeface="Verdana" pitchFamily="34" charset="0"/>
                <a:ea typeface="MS PGothic" pitchFamily="34" charset="-128"/>
              </a:defRPr>
            </a:lvl4pPr>
            <a:lvl5pPr marL="2057400" indent="-228600" eaLnBrk="0" hangingPunct="0">
              <a:spcBef>
                <a:spcPct val="20000"/>
              </a:spcBef>
              <a:buClr>
                <a:srgbClr val="001423"/>
              </a:buClr>
              <a:buFont typeface="Verdana" pitchFamily="34" charset="0"/>
              <a:buChar char="•"/>
              <a:defRPr sz="1100">
                <a:solidFill>
                  <a:schemeClr val="accent2"/>
                </a:solidFill>
                <a:latin typeface="Verdana" pitchFamily="34" charset="0"/>
                <a:ea typeface="MS PGothic" pitchFamily="34" charset="-128"/>
              </a:defRPr>
            </a:lvl5pPr>
            <a:lvl6pPr marL="25146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ea typeface="MS PGothic" pitchFamily="34" charset="-128"/>
              </a:defRPr>
            </a:lvl6pPr>
            <a:lvl7pPr marL="29718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ea typeface="MS PGothic" pitchFamily="34" charset="-128"/>
              </a:defRPr>
            </a:lvl7pPr>
            <a:lvl8pPr marL="34290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ea typeface="MS PGothic" pitchFamily="34" charset="-128"/>
              </a:defRPr>
            </a:lvl8pPr>
            <a:lvl9pPr marL="38862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ea typeface="MS PGothic" pitchFamily="34" charset="-128"/>
              </a:defRPr>
            </a:lvl9pPr>
          </a:lstStyle>
          <a:p>
            <a:pPr algn="ctr" eaLnBrk="1" hangingPunct="1">
              <a:spcBef>
                <a:spcPct val="0"/>
              </a:spcBef>
              <a:buClrTx/>
              <a:buFontTx/>
              <a:buNone/>
            </a:pPr>
            <a:r>
              <a:rPr lang="en-GB" altLang="da-DK" sz="800" dirty="0">
                <a:solidFill>
                  <a:schemeClr val="accent1"/>
                </a:solidFill>
              </a:rPr>
              <a:t>SUPPLIER OF NEARLY</a:t>
            </a:r>
          </a:p>
          <a:p>
            <a:pPr algn="ctr" eaLnBrk="1" hangingPunct="1">
              <a:spcBef>
                <a:spcPct val="0"/>
              </a:spcBef>
              <a:buClrTx/>
              <a:buFontTx/>
              <a:buNone/>
            </a:pPr>
            <a:r>
              <a:rPr lang="en-GB" altLang="da-DK" sz="1400" dirty="0">
                <a:solidFill>
                  <a:schemeClr val="bg1"/>
                </a:solidFill>
              </a:rPr>
              <a:t>HALF OF THE</a:t>
            </a:r>
          </a:p>
          <a:p>
            <a:pPr algn="ctr" eaLnBrk="1" hangingPunct="1">
              <a:lnSpc>
                <a:spcPct val="80000"/>
              </a:lnSpc>
              <a:spcBef>
                <a:spcPct val="0"/>
              </a:spcBef>
              <a:buClrTx/>
              <a:buFontTx/>
              <a:buNone/>
            </a:pPr>
            <a:r>
              <a:rPr lang="en-GB" altLang="da-DK" sz="1400" dirty="0">
                <a:solidFill>
                  <a:schemeClr val="bg1"/>
                </a:solidFill>
              </a:rPr>
              <a:t>WORLD</a:t>
            </a:r>
            <a:r>
              <a:rPr lang="en-GB" altLang="en-US" sz="1400" dirty="0">
                <a:solidFill>
                  <a:schemeClr val="bg1"/>
                </a:solidFill>
              </a:rPr>
              <a:t>’</a:t>
            </a:r>
            <a:r>
              <a:rPr lang="en-GB" altLang="da-DK" sz="1400" dirty="0">
                <a:solidFill>
                  <a:schemeClr val="bg1"/>
                </a:solidFill>
              </a:rPr>
              <a:t>S INSULIN</a:t>
            </a:r>
          </a:p>
        </p:txBody>
      </p:sp>
      <p:sp>
        <p:nvSpPr>
          <p:cNvPr id="16" name="TextBox 11"/>
          <p:cNvSpPr txBox="1">
            <a:spLocks noChangeArrowheads="1"/>
          </p:cNvSpPr>
          <p:nvPr/>
        </p:nvSpPr>
        <p:spPr bwMode="auto">
          <a:xfrm>
            <a:off x="7107238" y="3900488"/>
            <a:ext cx="204787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Clr>
                <a:schemeClr val="accent1"/>
              </a:buClr>
              <a:buFont typeface="Verdana" pitchFamily="34" charset="0"/>
              <a:buChar char="•"/>
              <a:defRPr>
                <a:solidFill>
                  <a:schemeClr val="accent2"/>
                </a:solidFill>
                <a:latin typeface="Verdana" pitchFamily="34" charset="0"/>
                <a:ea typeface="MS PGothic" pitchFamily="34" charset="-128"/>
              </a:defRPr>
            </a:lvl1pPr>
            <a:lvl2pPr marL="742950" indent="-285750" eaLnBrk="0" hangingPunct="0">
              <a:spcBef>
                <a:spcPct val="20000"/>
              </a:spcBef>
              <a:buClr>
                <a:schemeClr val="tx2"/>
              </a:buClr>
              <a:buFont typeface="Verdana" pitchFamily="34" charset="0"/>
              <a:buChar char="•"/>
              <a:defRPr sz="1600">
                <a:solidFill>
                  <a:schemeClr val="accent2"/>
                </a:solidFill>
                <a:latin typeface="Verdana" pitchFamily="34" charset="0"/>
                <a:ea typeface="MS PGothic" pitchFamily="34" charset="-128"/>
              </a:defRPr>
            </a:lvl2pPr>
            <a:lvl3pPr marL="1143000" indent="-228600" eaLnBrk="0" hangingPunct="0">
              <a:spcBef>
                <a:spcPct val="20000"/>
              </a:spcBef>
              <a:buClr>
                <a:srgbClr val="E64A0E"/>
              </a:buClr>
              <a:buFont typeface="Verdana" pitchFamily="34" charset="0"/>
              <a:buChar char="•"/>
              <a:defRPr sz="1400">
                <a:solidFill>
                  <a:schemeClr val="accent2"/>
                </a:solidFill>
                <a:latin typeface="Verdana" pitchFamily="34" charset="0"/>
                <a:ea typeface="MS PGothic" pitchFamily="34" charset="-128"/>
              </a:defRPr>
            </a:lvl3pPr>
            <a:lvl4pPr marL="1600200" indent="-228600" eaLnBrk="0" hangingPunct="0">
              <a:spcBef>
                <a:spcPct val="20000"/>
              </a:spcBef>
              <a:buClr>
                <a:srgbClr val="82786F"/>
              </a:buClr>
              <a:buFont typeface="Verdana" pitchFamily="34" charset="0"/>
              <a:buChar char="•"/>
              <a:defRPr sz="1200">
                <a:solidFill>
                  <a:schemeClr val="accent2"/>
                </a:solidFill>
                <a:latin typeface="Verdana" pitchFamily="34" charset="0"/>
                <a:ea typeface="MS PGothic" pitchFamily="34" charset="-128"/>
              </a:defRPr>
            </a:lvl4pPr>
            <a:lvl5pPr marL="2057400" indent="-228600" eaLnBrk="0" hangingPunct="0">
              <a:spcBef>
                <a:spcPct val="20000"/>
              </a:spcBef>
              <a:buClr>
                <a:srgbClr val="001423"/>
              </a:buClr>
              <a:buFont typeface="Verdana" pitchFamily="34" charset="0"/>
              <a:buChar char="•"/>
              <a:defRPr sz="1100">
                <a:solidFill>
                  <a:schemeClr val="accent2"/>
                </a:solidFill>
                <a:latin typeface="Verdana" pitchFamily="34" charset="0"/>
                <a:ea typeface="MS PGothic" pitchFamily="34" charset="-128"/>
              </a:defRPr>
            </a:lvl5pPr>
            <a:lvl6pPr marL="25146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ea typeface="MS PGothic" pitchFamily="34" charset="-128"/>
              </a:defRPr>
            </a:lvl6pPr>
            <a:lvl7pPr marL="29718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ea typeface="MS PGothic" pitchFamily="34" charset="-128"/>
              </a:defRPr>
            </a:lvl7pPr>
            <a:lvl8pPr marL="34290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ea typeface="MS PGothic" pitchFamily="34" charset="-128"/>
              </a:defRPr>
            </a:lvl8pPr>
            <a:lvl9pPr marL="38862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ea typeface="MS PGothic" pitchFamily="34" charset="-128"/>
              </a:defRPr>
            </a:lvl9pPr>
          </a:lstStyle>
          <a:p>
            <a:pPr algn="ctr" eaLnBrk="1" hangingPunct="1">
              <a:spcBef>
                <a:spcPct val="0"/>
              </a:spcBef>
              <a:buClrTx/>
              <a:buFontTx/>
              <a:buNone/>
            </a:pPr>
            <a:r>
              <a:rPr lang="en-GB" altLang="da-DK" sz="2200" dirty="0">
                <a:solidFill>
                  <a:srgbClr val="FFFFFF"/>
                </a:solidFill>
              </a:rPr>
              <a:t>27,700,000</a:t>
            </a:r>
          </a:p>
          <a:p>
            <a:pPr algn="ctr" eaLnBrk="1" hangingPunct="1">
              <a:spcBef>
                <a:spcPct val="0"/>
              </a:spcBef>
              <a:buClrTx/>
              <a:buFontTx/>
              <a:buNone/>
            </a:pPr>
            <a:r>
              <a:rPr lang="en-GB" altLang="da-DK" sz="800" dirty="0"/>
              <a:t>PEOPLE USE OUR </a:t>
            </a:r>
          </a:p>
          <a:p>
            <a:pPr algn="ctr" eaLnBrk="1" hangingPunct="1">
              <a:spcBef>
                <a:spcPct val="0"/>
              </a:spcBef>
              <a:buClrTx/>
              <a:buFontTx/>
              <a:buNone/>
            </a:pPr>
            <a:r>
              <a:rPr lang="en-GB" altLang="da-DK" sz="800" dirty="0"/>
              <a:t>DIABETES CARE PRODUCTS</a:t>
            </a:r>
            <a:endParaRPr lang="en-GB" altLang="da-DK" sz="800" dirty="0">
              <a:solidFill>
                <a:schemeClr val="bg1"/>
              </a:solidFill>
            </a:endParaRPr>
          </a:p>
        </p:txBody>
      </p:sp>
      <p:sp>
        <p:nvSpPr>
          <p:cNvPr id="24" name="TextBox 21"/>
          <p:cNvSpPr txBox="1">
            <a:spLocks noChangeArrowheads="1"/>
          </p:cNvSpPr>
          <p:nvPr/>
        </p:nvSpPr>
        <p:spPr bwMode="auto">
          <a:xfrm>
            <a:off x="5403850" y="1681163"/>
            <a:ext cx="21431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Clr>
                <a:schemeClr val="accent1"/>
              </a:buClr>
              <a:buFont typeface="Verdana" pitchFamily="34" charset="0"/>
              <a:buChar char="•"/>
              <a:defRPr>
                <a:solidFill>
                  <a:schemeClr val="accent2"/>
                </a:solidFill>
                <a:latin typeface="Verdana" pitchFamily="34" charset="0"/>
                <a:ea typeface="MS PGothic" pitchFamily="34" charset="-128"/>
              </a:defRPr>
            </a:lvl1pPr>
            <a:lvl2pPr marL="742950" indent="-285750" eaLnBrk="0" hangingPunct="0">
              <a:spcBef>
                <a:spcPct val="20000"/>
              </a:spcBef>
              <a:buClr>
                <a:schemeClr val="tx2"/>
              </a:buClr>
              <a:buFont typeface="Verdana" pitchFamily="34" charset="0"/>
              <a:buChar char="•"/>
              <a:defRPr sz="1600">
                <a:solidFill>
                  <a:schemeClr val="accent2"/>
                </a:solidFill>
                <a:latin typeface="Verdana" pitchFamily="34" charset="0"/>
                <a:ea typeface="MS PGothic" pitchFamily="34" charset="-128"/>
              </a:defRPr>
            </a:lvl2pPr>
            <a:lvl3pPr marL="1143000" indent="-228600" eaLnBrk="0" hangingPunct="0">
              <a:spcBef>
                <a:spcPct val="20000"/>
              </a:spcBef>
              <a:buClr>
                <a:srgbClr val="E64A0E"/>
              </a:buClr>
              <a:buFont typeface="Verdana" pitchFamily="34" charset="0"/>
              <a:buChar char="•"/>
              <a:defRPr sz="1400">
                <a:solidFill>
                  <a:schemeClr val="accent2"/>
                </a:solidFill>
                <a:latin typeface="Verdana" pitchFamily="34" charset="0"/>
                <a:ea typeface="MS PGothic" pitchFamily="34" charset="-128"/>
              </a:defRPr>
            </a:lvl3pPr>
            <a:lvl4pPr marL="1600200" indent="-228600" eaLnBrk="0" hangingPunct="0">
              <a:spcBef>
                <a:spcPct val="20000"/>
              </a:spcBef>
              <a:buClr>
                <a:srgbClr val="82786F"/>
              </a:buClr>
              <a:buFont typeface="Verdana" pitchFamily="34" charset="0"/>
              <a:buChar char="•"/>
              <a:defRPr sz="1200">
                <a:solidFill>
                  <a:schemeClr val="accent2"/>
                </a:solidFill>
                <a:latin typeface="Verdana" pitchFamily="34" charset="0"/>
                <a:ea typeface="MS PGothic" pitchFamily="34" charset="-128"/>
              </a:defRPr>
            </a:lvl4pPr>
            <a:lvl5pPr marL="2057400" indent="-228600" eaLnBrk="0" hangingPunct="0">
              <a:spcBef>
                <a:spcPct val="20000"/>
              </a:spcBef>
              <a:buClr>
                <a:srgbClr val="001423"/>
              </a:buClr>
              <a:buFont typeface="Verdana" pitchFamily="34" charset="0"/>
              <a:buChar char="•"/>
              <a:defRPr sz="1100">
                <a:solidFill>
                  <a:schemeClr val="accent2"/>
                </a:solidFill>
                <a:latin typeface="Verdana" pitchFamily="34" charset="0"/>
                <a:ea typeface="MS PGothic" pitchFamily="34" charset="-128"/>
              </a:defRPr>
            </a:lvl5pPr>
            <a:lvl6pPr marL="25146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ea typeface="MS PGothic" pitchFamily="34" charset="-128"/>
              </a:defRPr>
            </a:lvl6pPr>
            <a:lvl7pPr marL="29718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ea typeface="MS PGothic" pitchFamily="34" charset="-128"/>
              </a:defRPr>
            </a:lvl7pPr>
            <a:lvl8pPr marL="34290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ea typeface="MS PGothic" pitchFamily="34" charset="-128"/>
              </a:defRPr>
            </a:lvl8pPr>
            <a:lvl9pPr marL="38862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ea typeface="MS PGothic" pitchFamily="34" charset="-128"/>
              </a:defRPr>
            </a:lvl9pPr>
          </a:lstStyle>
          <a:p>
            <a:pPr algn="r" eaLnBrk="1" hangingPunct="1">
              <a:spcBef>
                <a:spcPct val="0"/>
              </a:spcBef>
              <a:buClrTx/>
              <a:buFontTx/>
              <a:buNone/>
            </a:pPr>
            <a:r>
              <a:rPr lang="en-GB" altLang="da-DK" sz="900" dirty="0"/>
              <a:t>EMPLOYS APPROXIMATELY</a:t>
            </a:r>
          </a:p>
          <a:p>
            <a:pPr algn="r" eaLnBrk="1" hangingPunct="1">
              <a:lnSpc>
                <a:spcPct val="90000"/>
              </a:lnSpc>
              <a:spcBef>
                <a:spcPts val="600"/>
              </a:spcBef>
              <a:buClrTx/>
              <a:buFontTx/>
              <a:buNone/>
            </a:pPr>
            <a:r>
              <a:rPr lang="en-GB" altLang="da-DK" sz="2100" dirty="0" smtClean="0"/>
              <a:t>43,000 </a:t>
            </a:r>
            <a:r>
              <a:rPr lang="en-GB" altLang="da-DK" sz="2100" dirty="0"/>
              <a:t>PEOPLE</a:t>
            </a:r>
          </a:p>
        </p:txBody>
      </p:sp>
      <p:pic>
        <p:nvPicPr>
          <p:cNvPr id="25" name="Picture 1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11800" y="1697038"/>
            <a:ext cx="474663"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Group 2"/>
          <p:cNvGrpSpPr>
            <a:grpSpLocks/>
          </p:cNvGrpSpPr>
          <p:nvPr/>
        </p:nvGrpSpPr>
        <p:grpSpPr bwMode="auto">
          <a:xfrm>
            <a:off x="4827647" y="1751013"/>
            <a:ext cx="479855" cy="611187"/>
            <a:chOff x="4935394" y="1639204"/>
            <a:chExt cx="428875" cy="611365"/>
          </a:xfrm>
        </p:grpSpPr>
        <p:pic>
          <p:nvPicPr>
            <p:cNvPr id="27" name="Picture 22"/>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5096315" y="1639204"/>
              <a:ext cx="45719" cy="469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11"/>
            <p:cNvSpPr txBox="1">
              <a:spLocks noChangeArrowheads="1"/>
            </p:cNvSpPr>
            <p:nvPr/>
          </p:nvSpPr>
          <p:spPr bwMode="auto">
            <a:xfrm>
              <a:off x="4935394" y="2143422"/>
              <a:ext cx="428875" cy="107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accent1"/>
                </a:buClr>
                <a:buFont typeface="Verdana" pitchFamily="34" charset="0"/>
                <a:buChar char="•"/>
                <a:defRPr>
                  <a:solidFill>
                    <a:schemeClr val="accent2"/>
                  </a:solidFill>
                  <a:latin typeface="Verdana" pitchFamily="34" charset="0"/>
                  <a:ea typeface="MS PGothic" pitchFamily="34" charset="-128"/>
                </a:defRPr>
              </a:lvl1pPr>
              <a:lvl2pPr marL="742950" indent="-285750" eaLnBrk="0" hangingPunct="0">
                <a:spcBef>
                  <a:spcPct val="20000"/>
                </a:spcBef>
                <a:buClr>
                  <a:schemeClr val="tx2"/>
                </a:buClr>
                <a:buFont typeface="Verdana" pitchFamily="34" charset="0"/>
                <a:buChar char="•"/>
                <a:defRPr sz="1600">
                  <a:solidFill>
                    <a:schemeClr val="accent2"/>
                  </a:solidFill>
                  <a:latin typeface="Verdana" pitchFamily="34" charset="0"/>
                  <a:ea typeface="MS PGothic" pitchFamily="34" charset="-128"/>
                </a:defRPr>
              </a:lvl2pPr>
              <a:lvl3pPr marL="1143000" indent="-228600" eaLnBrk="0" hangingPunct="0">
                <a:spcBef>
                  <a:spcPct val="20000"/>
                </a:spcBef>
                <a:buClr>
                  <a:srgbClr val="E64A0E"/>
                </a:buClr>
                <a:buFont typeface="Verdana" pitchFamily="34" charset="0"/>
                <a:buChar char="•"/>
                <a:defRPr sz="1400">
                  <a:solidFill>
                    <a:schemeClr val="accent2"/>
                  </a:solidFill>
                  <a:latin typeface="Verdana" pitchFamily="34" charset="0"/>
                  <a:ea typeface="MS PGothic" pitchFamily="34" charset="-128"/>
                </a:defRPr>
              </a:lvl3pPr>
              <a:lvl4pPr marL="1600200" indent="-228600" eaLnBrk="0" hangingPunct="0">
                <a:spcBef>
                  <a:spcPct val="20000"/>
                </a:spcBef>
                <a:buClr>
                  <a:srgbClr val="82786F"/>
                </a:buClr>
                <a:buFont typeface="Verdana" pitchFamily="34" charset="0"/>
                <a:buChar char="•"/>
                <a:defRPr sz="1200">
                  <a:solidFill>
                    <a:schemeClr val="accent2"/>
                  </a:solidFill>
                  <a:latin typeface="Verdana" pitchFamily="34" charset="0"/>
                  <a:ea typeface="MS PGothic" pitchFamily="34" charset="-128"/>
                </a:defRPr>
              </a:lvl4pPr>
              <a:lvl5pPr marL="2057400" indent="-228600" eaLnBrk="0" hangingPunct="0">
                <a:spcBef>
                  <a:spcPct val="20000"/>
                </a:spcBef>
                <a:buClr>
                  <a:srgbClr val="001423"/>
                </a:buClr>
                <a:buFont typeface="Verdana" pitchFamily="34" charset="0"/>
                <a:buChar char="•"/>
                <a:defRPr sz="1100">
                  <a:solidFill>
                    <a:schemeClr val="accent2"/>
                  </a:solidFill>
                  <a:latin typeface="Verdana" pitchFamily="34" charset="0"/>
                  <a:ea typeface="MS PGothic" pitchFamily="34" charset="-128"/>
                </a:defRPr>
              </a:lvl5pPr>
              <a:lvl6pPr marL="25146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ea typeface="MS PGothic" pitchFamily="34" charset="-128"/>
                </a:defRPr>
              </a:lvl6pPr>
              <a:lvl7pPr marL="29718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ea typeface="MS PGothic" pitchFamily="34" charset="-128"/>
                </a:defRPr>
              </a:lvl7pPr>
              <a:lvl8pPr marL="34290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ea typeface="MS PGothic" pitchFamily="34" charset="-128"/>
                </a:defRPr>
              </a:lvl8pPr>
              <a:lvl9pPr marL="38862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ea typeface="MS PGothic" pitchFamily="34" charset="-128"/>
                </a:defRPr>
              </a:lvl9pPr>
            </a:lstStyle>
            <a:p>
              <a:pPr algn="ctr" eaLnBrk="1" hangingPunct="1">
                <a:spcBef>
                  <a:spcPct val="0"/>
                </a:spcBef>
                <a:buClrTx/>
                <a:buFontTx/>
                <a:buNone/>
              </a:pPr>
              <a:r>
                <a:rPr lang="en-GB" altLang="da-DK" sz="600" dirty="0">
                  <a:solidFill>
                    <a:schemeClr val="bg1"/>
                  </a:solidFill>
                </a:rPr>
                <a:t>DIABETES</a:t>
              </a:r>
            </a:p>
          </p:txBody>
        </p:sp>
      </p:grpSp>
      <p:grpSp>
        <p:nvGrpSpPr>
          <p:cNvPr id="29" name="Group 3"/>
          <p:cNvGrpSpPr>
            <a:grpSpLocks/>
          </p:cNvGrpSpPr>
          <p:nvPr/>
        </p:nvGrpSpPr>
        <p:grpSpPr bwMode="auto">
          <a:xfrm>
            <a:off x="7251700" y="1011238"/>
            <a:ext cx="373063" cy="458787"/>
            <a:chOff x="4477287" y="1791651"/>
            <a:chExt cx="374447" cy="458918"/>
          </a:xfrm>
        </p:grpSpPr>
        <p:pic>
          <p:nvPicPr>
            <p:cNvPr id="30" name="Picture 27"/>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4584636" y="1791651"/>
              <a:ext cx="159748" cy="316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11"/>
            <p:cNvSpPr txBox="1">
              <a:spLocks noChangeArrowheads="1"/>
            </p:cNvSpPr>
            <p:nvPr/>
          </p:nvSpPr>
          <p:spPr bwMode="auto">
            <a:xfrm>
              <a:off x="4477287" y="2143422"/>
              <a:ext cx="374447" cy="107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accent1"/>
                </a:buClr>
                <a:buFont typeface="Verdana" pitchFamily="34" charset="0"/>
                <a:buChar char="•"/>
                <a:defRPr>
                  <a:solidFill>
                    <a:schemeClr val="accent2"/>
                  </a:solidFill>
                  <a:latin typeface="Verdana" pitchFamily="34" charset="0"/>
                  <a:ea typeface="MS PGothic" pitchFamily="34" charset="-128"/>
                </a:defRPr>
              </a:lvl1pPr>
              <a:lvl2pPr marL="742950" indent="-285750" eaLnBrk="0" hangingPunct="0">
                <a:spcBef>
                  <a:spcPct val="20000"/>
                </a:spcBef>
                <a:buClr>
                  <a:schemeClr val="tx2"/>
                </a:buClr>
                <a:buFont typeface="Verdana" pitchFamily="34" charset="0"/>
                <a:buChar char="•"/>
                <a:defRPr sz="1600">
                  <a:solidFill>
                    <a:schemeClr val="accent2"/>
                  </a:solidFill>
                  <a:latin typeface="Verdana" pitchFamily="34" charset="0"/>
                  <a:ea typeface="MS PGothic" pitchFamily="34" charset="-128"/>
                </a:defRPr>
              </a:lvl2pPr>
              <a:lvl3pPr marL="1143000" indent="-228600" eaLnBrk="0" hangingPunct="0">
                <a:spcBef>
                  <a:spcPct val="20000"/>
                </a:spcBef>
                <a:buClr>
                  <a:srgbClr val="E64A0E"/>
                </a:buClr>
                <a:buFont typeface="Verdana" pitchFamily="34" charset="0"/>
                <a:buChar char="•"/>
                <a:defRPr sz="1400">
                  <a:solidFill>
                    <a:schemeClr val="accent2"/>
                  </a:solidFill>
                  <a:latin typeface="Verdana" pitchFamily="34" charset="0"/>
                  <a:ea typeface="MS PGothic" pitchFamily="34" charset="-128"/>
                </a:defRPr>
              </a:lvl3pPr>
              <a:lvl4pPr marL="1600200" indent="-228600" eaLnBrk="0" hangingPunct="0">
                <a:spcBef>
                  <a:spcPct val="20000"/>
                </a:spcBef>
                <a:buClr>
                  <a:srgbClr val="82786F"/>
                </a:buClr>
                <a:buFont typeface="Verdana" pitchFamily="34" charset="0"/>
                <a:buChar char="•"/>
                <a:defRPr sz="1200">
                  <a:solidFill>
                    <a:schemeClr val="accent2"/>
                  </a:solidFill>
                  <a:latin typeface="Verdana" pitchFamily="34" charset="0"/>
                  <a:ea typeface="MS PGothic" pitchFamily="34" charset="-128"/>
                </a:defRPr>
              </a:lvl4pPr>
              <a:lvl5pPr marL="2057400" indent="-228600" eaLnBrk="0" hangingPunct="0">
                <a:spcBef>
                  <a:spcPct val="20000"/>
                </a:spcBef>
                <a:buClr>
                  <a:srgbClr val="001423"/>
                </a:buClr>
                <a:buFont typeface="Verdana" pitchFamily="34" charset="0"/>
                <a:buChar char="•"/>
                <a:defRPr sz="1100">
                  <a:solidFill>
                    <a:schemeClr val="accent2"/>
                  </a:solidFill>
                  <a:latin typeface="Verdana" pitchFamily="34" charset="0"/>
                  <a:ea typeface="MS PGothic" pitchFamily="34" charset="-128"/>
                </a:defRPr>
              </a:lvl5pPr>
              <a:lvl6pPr marL="25146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ea typeface="MS PGothic" pitchFamily="34" charset="-128"/>
                </a:defRPr>
              </a:lvl6pPr>
              <a:lvl7pPr marL="29718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ea typeface="MS PGothic" pitchFamily="34" charset="-128"/>
                </a:defRPr>
              </a:lvl7pPr>
              <a:lvl8pPr marL="34290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ea typeface="MS PGothic" pitchFamily="34" charset="-128"/>
                </a:defRPr>
              </a:lvl8pPr>
              <a:lvl9pPr marL="38862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ea typeface="MS PGothic" pitchFamily="34" charset="-128"/>
                </a:defRPr>
              </a:lvl9pPr>
            </a:lstStyle>
            <a:p>
              <a:pPr algn="ctr" eaLnBrk="1" hangingPunct="1">
                <a:spcBef>
                  <a:spcPct val="0"/>
                </a:spcBef>
                <a:buClrTx/>
                <a:buFontTx/>
                <a:buNone/>
              </a:pPr>
              <a:r>
                <a:rPr lang="en-GB" altLang="da-DK" sz="600" dirty="0">
                  <a:solidFill>
                    <a:schemeClr val="bg1"/>
                  </a:solidFill>
                </a:rPr>
                <a:t>OBESITY</a:t>
              </a:r>
            </a:p>
          </p:txBody>
        </p:sp>
      </p:grpSp>
      <p:grpSp>
        <p:nvGrpSpPr>
          <p:cNvPr id="35" name="Group 7"/>
          <p:cNvGrpSpPr>
            <a:grpSpLocks/>
          </p:cNvGrpSpPr>
          <p:nvPr/>
        </p:nvGrpSpPr>
        <p:grpSpPr bwMode="auto">
          <a:xfrm>
            <a:off x="4652963" y="4603750"/>
            <a:ext cx="561975" cy="458788"/>
            <a:chOff x="3345187" y="1791651"/>
            <a:chExt cx="562966" cy="458918"/>
          </a:xfrm>
        </p:grpSpPr>
        <p:pic>
          <p:nvPicPr>
            <p:cNvPr id="36" name="Picture 28"/>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3520179" y="1791651"/>
              <a:ext cx="212983" cy="316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Box 11"/>
            <p:cNvSpPr txBox="1">
              <a:spLocks noChangeArrowheads="1"/>
            </p:cNvSpPr>
            <p:nvPr/>
          </p:nvSpPr>
          <p:spPr bwMode="auto">
            <a:xfrm>
              <a:off x="3345187" y="2143422"/>
              <a:ext cx="562966" cy="107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accent1"/>
                </a:buClr>
                <a:buFont typeface="Verdana" pitchFamily="34" charset="0"/>
                <a:buChar char="•"/>
                <a:defRPr>
                  <a:solidFill>
                    <a:schemeClr val="accent2"/>
                  </a:solidFill>
                  <a:latin typeface="Verdana" pitchFamily="34" charset="0"/>
                  <a:ea typeface="MS PGothic" pitchFamily="34" charset="-128"/>
                </a:defRPr>
              </a:lvl1pPr>
              <a:lvl2pPr marL="742950" indent="-285750" eaLnBrk="0" hangingPunct="0">
                <a:spcBef>
                  <a:spcPct val="20000"/>
                </a:spcBef>
                <a:buClr>
                  <a:schemeClr val="tx2"/>
                </a:buClr>
                <a:buFont typeface="Verdana" pitchFamily="34" charset="0"/>
                <a:buChar char="•"/>
                <a:defRPr sz="1600">
                  <a:solidFill>
                    <a:schemeClr val="accent2"/>
                  </a:solidFill>
                  <a:latin typeface="Verdana" pitchFamily="34" charset="0"/>
                  <a:ea typeface="MS PGothic" pitchFamily="34" charset="-128"/>
                </a:defRPr>
              </a:lvl2pPr>
              <a:lvl3pPr marL="1143000" indent="-228600" eaLnBrk="0" hangingPunct="0">
                <a:spcBef>
                  <a:spcPct val="20000"/>
                </a:spcBef>
                <a:buClr>
                  <a:srgbClr val="E64A0E"/>
                </a:buClr>
                <a:buFont typeface="Verdana" pitchFamily="34" charset="0"/>
                <a:buChar char="•"/>
                <a:defRPr sz="1400">
                  <a:solidFill>
                    <a:schemeClr val="accent2"/>
                  </a:solidFill>
                  <a:latin typeface="Verdana" pitchFamily="34" charset="0"/>
                  <a:ea typeface="MS PGothic" pitchFamily="34" charset="-128"/>
                </a:defRPr>
              </a:lvl3pPr>
              <a:lvl4pPr marL="1600200" indent="-228600" eaLnBrk="0" hangingPunct="0">
                <a:spcBef>
                  <a:spcPct val="20000"/>
                </a:spcBef>
                <a:buClr>
                  <a:srgbClr val="82786F"/>
                </a:buClr>
                <a:buFont typeface="Verdana" pitchFamily="34" charset="0"/>
                <a:buChar char="•"/>
                <a:defRPr sz="1200">
                  <a:solidFill>
                    <a:schemeClr val="accent2"/>
                  </a:solidFill>
                  <a:latin typeface="Verdana" pitchFamily="34" charset="0"/>
                  <a:ea typeface="MS PGothic" pitchFamily="34" charset="-128"/>
                </a:defRPr>
              </a:lvl4pPr>
              <a:lvl5pPr marL="2057400" indent="-228600" eaLnBrk="0" hangingPunct="0">
                <a:spcBef>
                  <a:spcPct val="20000"/>
                </a:spcBef>
                <a:buClr>
                  <a:srgbClr val="001423"/>
                </a:buClr>
                <a:buFont typeface="Verdana" pitchFamily="34" charset="0"/>
                <a:buChar char="•"/>
                <a:defRPr sz="1100">
                  <a:solidFill>
                    <a:schemeClr val="accent2"/>
                  </a:solidFill>
                  <a:latin typeface="Verdana" pitchFamily="34" charset="0"/>
                  <a:ea typeface="MS PGothic" pitchFamily="34" charset="-128"/>
                </a:defRPr>
              </a:lvl5pPr>
              <a:lvl6pPr marL="25146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ea typeface="MS PGothic" pitchFamily="34" charset="-128"/>
                </a:defRPr>
              </a:lvl6pPr>
              <a:lvl7pPr marL="29718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ea typeface="MS PGothic" pitchFamily="34" charset="-128"/>
                </a:defRPr>
              </a:lvl7pPr>
              <a:lvl8pPr marL="34290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ea typeface="MS PGothic" pitchFamily="34" charset="-128"/>
                </a:defRPr>
              </a:lvl8pPr>
              <a:lvl9pPr marL="38862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ea typeface="MS PGothic" pitchFamily="34" charset="-128"/>
                </a:defRPr>
              </a:lvl9pPr>
            </a:lstStyle>
            <a:p>
              <a:pPr algn="ctr" eaLnBrk="1" hangingPunct="1">
                <a:spcBef>
                  <a:spcPct val="0"/>
                </a:spcBef>
                <a:buClrTx/>
                <a:buFontTx/>
                <a:buNone/>
              </a:pPr>
              <a:r>
                <a:rPr lang="en-GB" altLang="da-DK" sz="600" dirty="0">
                  <a:solidFill>
                    <a:srgbClr val="FFFFFF"/>
                  </a:solidFill>
                </a:rPr>
                <a:t>HAEMOPHILIA</a:t>
              </a:r>
            </a:p>
          </p:txBody>
        </p:sp>
      </p:grpSp>
      <p:pic>
        <p:nvPicPr>
          <p:cNvPr id="38"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443163" y="4386263"/>
            <a:ext cx="623887"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Content Placeholder 6"/>
          <p:cNvPicPr>
            <a:picLocks noChangeAspect="1"/>
          </p:cNvPicPr>
          <p:nvPr/>
        </p:nvPicPr>
        <p:blipFill rotWithShape="1">
          <a:blip r:embed="rId9" cstate="print">
            <a:extLst>
              <a:ext uri="{28A0092B-C50C-407E-A947-70E740481C1C}">
                <a14:useLocalDpi xmlns:a14="http://schemas.microsoft.com/office/drawing/2010/main" val="0"/>
              </a:ext>
            </a:extLst>
          </a:blip>
          <a:srcRect l="32247" r="2352"/>
          <a:stretch/>
        </p:blipFill>
        <p:spPr>
          <a:xfrm>
            <a:off x="5993918" y="2443162"/>
            <a:ext cx="1685932" cy="1450501"/>
          </a:xfrm>
          <a:prstGeom prst="rect">
            <a:avLst/>
          </a:prstGeom>
        </p:spPr>
      </p:pic>
      <p:grpSp>
        <p:nvGrpSpPr>
          <p:cNvPr id="32" name="Group 6"/>
          <p:cNvGrpSpPr>
            <a:grpSpLocks/>
          </p:cNvGrpSpPr>
          <p:nvPr/>
        </p:nvGrpSpPr>
        <p:grpSpPr bwMode="auto">
          <a:xfrm>
            <a:off x="7154863" y="2497138"/>
            <a:ext cx="509588" cy="552450"/>
            <a:chOff x="4014643" y="1791651"/>
            <a:chExt cx="508591" cy="553313"/>
          </a:xfrm>
        </p:grpSpPr>
        <p:sp>
          <p:nvSpPr>
            <p:cNvPr id="34" name="TextBox 11"/>
            <p:cNvSpPr txBox="1">
              <a:spLocks noChangeArrowheads="1"/>
            </p:cNvSpPr>
            <p:nvPr/>
          </p:nvSpPr>
          <p:spPr bwMode="auto">
            <a:xfrm>
              <a:off x="4014643" y="2143422"/>
              <a:ext cx="508591" cy="20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accent1"/>
                </a:buClr>
                <a:buFont typeface="Verdana" pitchFamily="34" charset="0"/>
                <a:buChar char="•"/>
                <a:defRPr>
                  <a:solidFill>
                    <a:schemeClr val="accent2"/>
                  </a:solidFill>
                  <a:latin typeface="Verdana" pitchFamily="34" charset="0"/>
                  <a:ea typeface="MS PGothic" pitchFamily="34" charset="-128"/>
                </a:defRPr>
              </a:lvl1pPr>
              <a:lvl2pPr marL="742950" indent="-285750" eaLnBrk="0" hangingPunct="0">
                <a:spcBef>
                  <a:spcPct val="20000"/>
                </a:spcBef>
                <a:buClr>
                  <a:schemeClr val="tx2"/>
                </a:buClr>
                <a:buFont typeface="Verdana" pitchFamily="34" charset="0"/>
                <a:buChar char="•"/>
                <a:defRPr sz="1600">
                  <a:solidFill>
                    <a:schemeClr val="accent2"/>
                  </a:solidFill>
                  <a:latin typeface="Verdana" pitchFamily="34" charset="0"/>
                  <a:ea typeface="MS PGothic" pitchFamily="34" charset="-128"/>
                </a:defRPr>
              </a:lvl2pPr>
              <a:lvl3pPr marL="1143000" indent="-228600" eaLnBrk="0" hangingPunct="0">
                <a:spcBef>
                  <a:spcPct val="20000"/>
                </a:spcBef>
                <a:buClr>
                  <a:srgbClr val="E64A0E"/>
                </a:buClr>
                <a:buFont typeface="Verdana" pitchFamily="34" charset="0"/>
                <a:buChar char="•"/>
                <a:defRPr sz="1400">
                  <a:solidFill>
                    <a:schemeClr val="accent2"/>
                  </a:solidFill>
                  <a:latin typeface="Verdana" pitchFamily="34" charset="0"/>
                  <a:ea typeface="MS PGothic" pitchFamily="34" charset="-128"/>
                </a:defRPr>
              </a:lvl3pPr>
              <a:lvl4pPr marL="1600200" indent="-228600" eaLnBrk="0" hangingPunct="0">
                <a:spcBef>
                  <a:spcPct val="20000"/>
                </a:spcBef>
                <a:buClr>
                  <a:srgbClr val="82786F"/>
                </a:buClr>
                <a:buFont typeface="Verdana" pitchFamily="34" charset="0"/>
                <a:buChar char="•"/>
                <a:defRPr sz="1200">
                  <a:solidFill>
                    <a:schemeClr val="accent2"/>
                  </a:solidFill>
                  <a:latin typeface="Verdana" pitchFamily="34" charset="0"/>
                  <a:ea typeface="MS PGothic" pitchFamily="34" charset="-128"/>
                </a:defRPr>
              </a:lvl4pPr>
              <a:lvl5pPr marL="2057400" indent="-228600" eaLnBrk="0" hangingPunct="0">
                <a:spcBef>
                  <a:spcPct val="20000"/>
                </a:spcBef>
                <a:buClr>
                  <a:srgbClr val="001423"/>
                </a:buClr>
                <a:buFont typeface="Verdana" pitchFamily="34" charset="0"/>
                <a:buChar char="•"/>
                <a:defRPr sz="1100">
                  <a:solidFill>
                    <a:schemeClr val="accent2"/>
                  </a:solidFill>
                  <a:latin typeface="Verdana" pitchFamily="34" charset="0"/>
                  <a:ea typeface="MS PGothic" pitchFamily="34" charset="-128"/>
                </a:defRPr>
              </a:lvl5pPr>
              <a:lvl6pPr marL="25146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ea typeface="MS PGothic" pitchFamily="34" charset="-128"/>
                </a:defRPr>
              </a:lvl6pPr>
              <a:lvl7pPr marL="29718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ea typeface="MS PGothic" pitchFamily="34" charset="-128"/>
                </a:defRPr>
              </a:lvl7pPr>
              <a:lvl8pPr marL="34290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ea typeface="MS PGothic" pitchFamily="34" charset="-128"/>
                </a:defRPr>
              </a:lvl8pPr>
              <a:lvl9pPr marL="38862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ea typeface="MS PGothic" pitchFamily="34" charset="-128"/>
                </a:defRPr>
              </a:lvl9pPr>
            </a:lstStyle>
            <a:p>
              <a:pPr algn="ctr" eaLnBrk="1" hangingPunct="1">
                <a:spcBef>
                  <a:spcPct val="0"/>
                </a:spcBef>
                <a:buClrTx/>
                <a:buFontTx/>
                <a:buNone/>
              </a:pPr>
              <a:r>
                <a:rPr lang="en-GB" altLang="da-DK" sz="600" dirty="0">
                  <a:solidFill>
                    <a:srgbClr val="FFFFFF"/>
                  </a:solidFill>
                </a:rPr>
                <a:t>GROWTH DISORDERS</a:t>
              </a:r>
            </a:p>
          </p:txBody>
        </p:sp>
        <p:pic>
          <p:nvPicPr>
            <p:cNvPr id="33" name="Picture 26"/>
            <p:cNvPicPr>
              <a:picLocks/>
            </p:cNvPicPr>
            <p:nvPr/>
          </p:nvPicPr>
          <p:blipFill>
            <a:blip r:embed="rId10">
              <a:extLst>
                <a:ext uri="{28A0092B-C50C-407E-A947-70E740481C1C}">
                  <a14:useLocalDpi xmlns:a14="http://schemas.microsoft.com/office/drawing/2010/main" val="0"/>
                </a:ext>
              </a:extLst>
            </a:blip>
            <a:srcRect/>
            <a:stretch>
              <a:fillRect/>
            </a:stretch>
          </p:blipFill>
          <p:spPr bwMode="auto">
            <a:xfrm>
              <a:off x="4117299" y="1791651"/>
              <a:ext cx="257330" cy="316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 name="TextBox 11"/>
          <p:cNvSpPr txBox="1">
            <a:spLocks noChangeArrowheads="1"/>
          </p:cNvSpPr>
          <p:nvPr/>
        </p:nvSpPr>
        <p:spPr bwMode="auto">
          <a:xfrm>
            <a:off x="5403850" y="221450"/>
            <a:ext cx="1751013" cy="10763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eaLnBrk="0" hangingPunct="0">
              <a:spcBef>
                <a:spcPct val="20000"/>
              </a:spcBef>
              <a:buClr>
                <a:schemeClr val="accent1"/>
              </a:buClr>
              <a:buFont typeface="Verdana" pitchFamily="34" charset="0"/>
              <a:buChar char="•"/>
              <a:defRPr>
                <a:solidFill>
                  <a:schemeClr val="accent2"/>
                </a:solidFill>
                <a:latin typeface="Verdana" pitchFamily="34" charset="0"/>
                <a:ea typeface="MS PGothic" pitchFamily="34" charset="-128"/>
              </a:defRPr>
            </a:lvl1pPr>
            <a:lvl2pPr marL="742950" indent="-285750" eaLnBrk="0" hangingPunct="0">
              <a:spcBef>
                <a:spcPct val="20000"/>
              </a:spcBef>
              <a:buClr>
                <a:schemeClr val="tx2"/>
              </a:buClr>
              <a:buFont typeface="Verdana" pitchFamily="34" charset="0"/>
              <a:buChar char="•"/>
              <a:defRPr sz="1600">
                <a:solidFill>
                  <a:schemeClr val="accent2"/>
                </a:solidFill>
                <a:latin typeface="Verdana" pitchFamily="34" charset="0"/>
                <a:ea typeface="MS PGothic" pitchFamily="34" charset="-128"/>
              </a:defRPr>
            </a:lvl2pPr>
            <a:lvl3pPr marL="1143000" indent="-228600" eaLnBrk="0" hangingPunct="0">
              <a:spcBef>
                <a:spcPct val="20000"/>
              </a:spcBef>
              <a:buClr>
                <a:srgbClr val="E64A0E"/>
              </a:buClr>
              <a:buFont typeface="Verdana" pitchFamily="34" charset="0"/>
              <a:buChar char="•"/>
              <a:defRPr sz="1400">
                <a:solidFill>
                  <a:schemeClr val="accent2"/>
                </a:solidFill>
                <a:latin typeface="Verdana" pitchFamily="34" charset="0"/>
                <a:ea typeface="MS PGothic" pitchFamily="34" charset="-128"/>
              </a:defRPr>
            </a:lvl3pPr>
            <a:lvl4pPr marL="1600200" indent="-228600" eaLnBrk="0" hangingPunct="0">
              <a:spcBef>
                <a:spcPct val="20000"/>
              </a:spcBef>
              <a:buClr>
                <a:srgbClr val="82786F"/>
              </a:buClr>
              <a:buFont typeface="Verdana" pitchFamily="34" charset="0"/>
              <a:buChar char="•"/>
              <a:defRPr sz="1200">
                <a:solidFill>
                  <a:schemeClr val="accent2"/>
                </a:solidFill>
                <a:latin typeface="Verdana" pitchFamily="34" charset="0"/>
                <a:ea typeface="MS PGothic" pitchFamily="34" charset="-128"/>
              </a:defRPr>
            </a:lvl4pPr>
            <a:lvl5pPr marL="2057400" indent="-228600" eaLnBrk="0" hangingPunct="0">
              <a:spcBef>
                <a:spcPct val="20000"/>
              </a:spcBef>
              <a:buClr>
                <a:srgbClr val="001423"/>
              </a:buClr>
              <a:buFont typeface="Verdana" pitchFamily="34" charset="0"/>
              <a:buChar char="•"/>
              <a:defRPr sz="1100">
                <a:solidFill>
                  <a:schemeClr val="accent2"/>
                </a:solidFill>
                <a:latin typeface="Verdana" pitchFamily="34" charset="0"/>
                <a:ea typeface="MS PGothic" pitchFamily="34" charset="-128"/>
              </a:defRPr>
            </a:lvl5pPr>
            <a:lvl6pPr marL="25146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ea typeface="MS PGothic" pitchFamily="34" charset="-128"/>
              </a:defRPr>
            </a:lvl6pPr>
            <a:lvl7pPr marL="29718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ea typeface="MS PGothic" pitchFamily="34" charset="-128"/>
              </a:defRPr>
            </a:lvl7pPr>
            <a:lvl8pPr marL="34290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ea typeface="MS PGothic" pitchFamily="34" charset="-128"/>
              </a:defRPr>
            </a:lvl8pPr>
            <a:lvl9pPr marL="38862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ea typeface="MS PGothic" pitchFamily="34" charset="-128"/>
              </a:defRPr>
            </a:lvl9pPr>
          </a:lstStyle>
          <a:p>
            <a:pPr algn="ctr" eaLnBrk="1" hangingPunct="1">
              <a:spcBef>
                <a:spcPts val="300"/>
              </a:spcBef>
              <a:buClrTx/>
              <a:buFontTx/>
              <a:buNone/>
            </a:pPr>
            <a:r>
              <a:rPr lang="en-GB" altLang="da-DK" sz="1400" dirty="0" smtClean="0">
                <a:solidFill>
                  <a:schemeClr val="bg1"/>
                </a:solidFill>
              </a:rPr>
              <a:t>2017 R&amp;D spend</a:t>
            </a:r>
          </a:p>
          <a:p>
            <a:pPr algn="ctr" eaLnBrk="1" hangingPunct="1">
              <a:spcBef>
                <a:spcPts val="300"/>
              </a:spcBef>
              <a:buClrTx/>
              <a:buFontTx/>
              <a:buNone/>
            </a:pPr>
            <a:r>
              <a:rPr lang="en-GB" altLang="da-DK" sz="1600" b="1" dirty="0" smtClean="0">
                <a:solidFill>
                  <a:schemeClr val="bg1"/>
                </a:solidFill>
              </a:rPr>
              <a:t>~1.8 BILLION EUR</a:t>
            </a:r>
            <a:endParaRPr lang="en-GB" altLang="da-DK" sz="1600" b="1" dirty="0">
              <a:solidFill>
                <a:schemeClr val="bg1"/>
              </a:solidFill>
            </a:endParaRPr>
          </a:p>
        </p:txBody>
      </p:sp>
      <p:sp>
        <p:nvSpPr>
          <p:cNvPr id="42" name="TextBox 11"/>
          <p:cNvSpPr txBox="1">
            <a:spLocks noChangeArrowheads="1"/>
          </p:cNvSpPr>
          <p:nvPr/>
        </p:nvSpPr>
        <p:spPr bwMode="auto">
          <a:xfrm>
            <a:off x="7753755" y="1638819"/>
            <a:ext cx="1437745" cy="2202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Clr>
                <a:schemeClr val="accent1"/>
              </a:buClr>
              <a:buFont typeface="Verdana" pitchFamily="34" charset="0"/>
              <a:buChar char="•"/>
              <a:defRPr>
                <a:solidFill>
                  <a:schemeClr val="accent2"/>
                </a:solidFill>
                <a:latin typeface="Verdana" pitchFamily="34" charset="0"/>
                <a:ea typeface="MS PGothic" pitchFamily="34" charset="-128"/>
              </a:defRPr>
            </a:lvl1pPr>
            <a:lvl2pPr marL="742950" indent="-285750" eaLnBrk="0" hangingPunct="0">
              <a:spcBef>
                <a:spcPct val="20000"/>
              </a:spcBef>
              <a:buClr>
                <a:schemeClr val="tx2"/>
              </a:buClr>
              <a:buFont typeface="Verdana" pitchFamily="34" charset="0"/>
              <a:buChar char="•"/>
              <a:defRPr sz="1600">
                <a:solidFill>
                  <a:schemeClr val="accent2"/>
                </a:solidFill>
                <a:latin typeface="Verdana" pitchFamily="34" charset="0"/>
                <a:ea typeface="MS PGothic" pitchFamily="34" charset="-128"/>
              </a:defRPr>
            </a:lvl2pPr>
            <a:lvl3pPr marL="1143000" indent="-228600" eaLnBrk="0" hangingPunct="0">
              <a:spcBef>
                <a:spcPct val="20000"/>
              </a:spcBef>
              <a:buClr>
                <a:srgbClr val="E64A0E"/>
              </a:buClr>
              <a:buFont typeface="Verdana" pitchFamily="34" charset="0"/>
              <a:buChar char="•"/>
              <a:defRPr sz="1400">
                <a:solidFill>
                  <a:schemeClr val="accent2"/>
                </a:solidFill>
                <a:latin typeface="Verdana" pitchFamily="34" charset="0"/>
                <a:ea typeface="MS PGothic" pitchFamily="34" charset="-128"/>
              </a:defRPr>
            </a:lvl3pPr>
            <a:lvl4pPr marL="1600200" indent="-228600" eaLnBrk="0" hangingPunct="0">
              <a:spcBef>
                <a:spcPct val="20000"/>
              </a:spcBef>
              <a:buClr>
                <a:srgbClr val="82786F"/>
              </a:buClr>
              <a:buFont typeface="Verdana" pitchFamily="34" charset="0"/>
              <a:buChar char="•"/>
              <a:defRPr sz="1200">
                <a:solidFill>
                  <a:schemeClr val="accent2"/>
                </a:solidFill>
                <a:latin typeface="Verdana" pitchFamily="34" charset="0"/>
                <a:ea typeface="MS PGothic" pitchFamily="34" charset="-128"/>
              </a:defRPr>
            </a:lvl4pPr>
            <a:lvl5pPr marL="2057400" indent="-228600" eaLnBrk="0" hangingPunct="0">
              <a:spcBef>
                <a:spcPct val="20000"/>
              </a:spcBef>
              <a:buClr>
                <a:srgbClr val="001423"/>
              </a:buClr>
              <a:buFont typeface="Verdana" pitchFamily="34" charset="0"/>
              <a:buChar char="•"/>
              <a:defRPr sz="1100">
                <a:solidFill>
                  <a:schemeClr val="accent2"/>
                </a:solidFill>
                <a:latin typeface="Verdana" pitchFamily="34" charset="0"/>
                <a:ea typeface="MS PGothic" pitchFamily="34" charset="-128"/>
              </a:defRPr>
            </a:lvl5pPr>
            <a:lvl6pPr marL="25146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ea typeface="MS PGothic" pitchFamily="34" charset="-128"/>
              </a:defRPr>
            </a:lvl6pPr>
            <a:lvl7pPr marL="29718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ea typeface="MS PGothic" pitchFamily="34" charset="-128"/>
              </a:defRPr>
            </a:lvl7pPr>
            <a:lvl8pPr marL="34290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ea typeface="MS PGothic" pitchFamily="34" charset="-128"/>
              </a:defRPr>
            </a:lvl8pPr>
            <a:lvl9pPr marL="38862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ea typeface="MS PGothic" pitchFamily="34" charset="-128"/>
              </a:defRPr>
            </a:lvl9pPr>
          </a:lstStyle>
          <a:p>
            <a:pPr eaLnBrk="1" hangingPunct="1">
              <a:spcBef>
                <a:spcPts val="600"/>
              </a:spcBef>
              <a:buClrTx/>
              <a:buFontTx/>
              <a:buNone/>
            </a:pPr>
            <a:r>
              <a:rPr lang="en-GB" altLang="da-DK" sz="1400" dirty="0" smtClean="0">
                <a:solidFill>
                  <a:schemeClr val="bg1"/>
                </a:solidFill>
              </a:rPr>
              <a:t>5 STRATEGIC PRIORITIES</a:t>
            </a:r>
          </a:p>
          <a:p>
            <a:pPr eaLnBrk="1" hangingPunct="1">
              <a:spcBef>
                <a:spcPts val="600"/>
              </a:spcBef>
              <a:buClrTx/>
              <a:buFontTx/>
              <a:buNone/>
            </a:pPr>
            <a:r>
              <a:rPr lang="en-GB" altLang="da-DK" sz="1100" dirty="0" smtClean="0">
                <a:solidFill>
                  <a:schemeClr val="bg1"/>
                </a:solidFill>
              </a:rPr>
              <a:t>Diabetes</a:t>
            </a:r>
          </a:p>
          <a:p>
            <a:pPr eaLnBrk="1" hangingPunct="1">
              <a:spcBef>
                <a:spcPts val="600"/>
              </a:spcBef>
              <a:buClrTx/>
              <a:buFontTx/>
              <a:buNone/>
            </a:pPr>
            <a:r>
              <a:rPr lang="en-GB" altLang="da-DK" sz="1100" dirty="0" smtClean="0">
                <a:solidFill>
                  <a:schemeClr val="bg1"/>
                </a:solidFill>
              </a:rPr>
              <a:t>Obesity</a:t>
            </a:r>
          </a:p>
          <a:p>
            <a:pPr eaLnBrk="1" hangingPunct="1">
              <a:spcBef>
                <a:spcPts val="600"/>
              </a:spcBef>
              <a:buClrTx/>
              <a:buFontTx/>
              <a:buNone/>
            </a:pPr>
            <a:r>
              <a:rPr lang="en-GB" altLang="da-DK" sz="1100" dirty="0" smtClean="0">
                <a:solidFill>
                  <a:schemeClr val="bg1"/>
                </a:solidFill>
              </a:rPr>
              <a:t>Haemophilia</a:t>
            </a:r>
          </a:p>
          <a:p>
            <a:pPr eaLnBrk="1" hangingPunct="1">
              <a:spcBef>
                <a:spcPts val="600"/>
              </a:spcBef>
              <a:buClrTx/>
              <a:buFontTx/>
              <a:buNone/>
            </a:pPr>
            <a:r>
              <a:rPr lang="en-GB" altLang="da-DK" sz="1100" dirty="0" smtClean="0">
                <a:solidFill>
                  <a:schemeClr val="bg1"/>
                </a:solidFill>
              </a:rPr>
              <a:t>Growth disorders</a:t>
            </a:r>
          </a:p>
          <a:p>
            <a:pPr eaLnBrk="1" hangingPunct="1">
              <a:spcBef>
                <a:spcPts val="600"/>
              </a:spcBef>
              <a:buClrTx/>
              <a:buFontTx/>
              <a:buNone/>
            </a:pPr>
            <a:r>
              <a:rPr lang="en-GB" altLang="da-DK" sz="1100" dirty="0" smtClean="0">
                <a:solidFill>
                  <a:schemeClr val="bg1"/>
                </a:solidFill>
              </a:rPr>
              <a:t>Other serious </a:t>
            </a:r>
            <a:r>
              <a:rPr lang="en-GB" altLang="da-DK" sz="1100" dirty="0">
                <a:solidFill>
                  <a:schemeClr val="bg1"/>
                </a:solidFill>
              </a:rPr>
              <a:t>c</a:t>
            </a:r>
            <a:r>
              <a:rPr lang="en-GB" altLang="da-DK" sz="1100" dirty="0" smtClean="0">
                <a:solidFill>
                  <a:schemeClr val="bg1"/>
                </a:solidFill>
              </a:rPr>
              <a:t>hronic </a:t>
            </a:r>
            <a:r>
              <a:rPr lang="en-GB" altLang="da-DK" sz="1100" dirty="0">
                <a:solidFill>
                  <a:schemeClr val="bg1"/>
                </a:solidFill>
              </a:rPr>
              <a:t>d</a:t>
            </a:r>
            <a:r>
              <a:rPr lang="en-GB" altLang="da-DK" sz="1100" dirty="0" smtClean="0">
                <a:solidFill>
                  <a:schemeClr val="bg1"/>
                </a:solidFill>
              </a:rPr>
              <a:t>iseases</a:t>
            </a:r>
          </a:p>
        </p:txBody>
      </p:sp>
      <p:sp>
        <p:nvSpPr>
          <p:cNvPr id="3" name="Date Placeholder 2"/>
          <p:cNvSpPr>
            <a:spLocks noGrp="1"/>
          </p:cNvSpPr>
          <p:nvPr>
            <p:ph type="dt" sz="half" idx="2"/>
          </p:nvPr>
        </p:nvSpPr>
        <p:spPr/>
        <p:txBody>
          <a:bodyPr/>
          <a:lstStyle/>
          <a:p>
            <a:pPr>
              <a:defRPr/>
            </a:pPr>
            <a:r>
              <a:rPr lang="en-US" noProof="0" smtClean="0"/>
              <a:t>20 November 2018</a:t>
            </a:r>
            <a:endParaRPr lang="en-GB" noProof="0" dirty="0"/>
          </a:p>
        </p:txBody>
      </p:sp>
    </p:spTree>
    <p:extLst>
      <p:ext uri="{BB962C8B-B14F-4D97-AF65-F5344CB8AC3E}">
        <p14:creationId xmlns:p14="http://schemas.microsoft.com/office/powerpoint/2010/main" val="37292194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6800" y="447559"/>
            <a:ext cx="8510400" cy="391412"/>
          </a:xfrm>
        </p:spPr>
        <p:txBody>
          <a:bodyPr/>
          <a:lstStyle/>
          <a:p>
            <a:r>
              <a:rPr lang="en-GB" sz="2000" dirty="0" smtClean="0"/>
              <a:t>Industry:  Desired future use of RWE</a:t>
            </a:r>
            <a:endParaRPr lang="en-GB" sz="2000" dirty="0"/>
          </a:p>
        </p:txBody>
      </p:sp>
      <p:sp>
        <p:nvSpPr>
          <p:cNvPr id="4" name="Footer Placeholder 3"/>
          <p:cNvSpPr>
            <a:spLocks noGrp="1"/>
          </p:cNvSpPr>
          <p:nvPr>
            <p:ph type="ftr" sz="quarter" idx="3"/>
          </p:nvPr>
        </p:nvSpPr>
        <p:spPr/>
        <p:txBody>
          <a:bodyPr/>
          <a:lstStyle/>
          <a:p>
            <a:r>
              <a:rPr lang="en-GB" noProof="0" smtClean="0"/>
              <a:t>Nove Nordisk Real World Evidence - an industry perspective</a:t>
            </a:r>
            <a:endParaRPr lang="en-GB" noProof="0" dirty="0"/>
          </a:p>
        </p:txBody>
      </p:sp>
      <p:sp>
        <p:nvSpPr>
          <p:cNvPr id="5" name="Date Placeholder 4"/>
          <p:cNvSpPr>
            <a:spLocks noGrp="1"/>
          </p:cNvSpPr>
          <p:nvPr>
            <p:ph type="dt" sz="half" idx="2"/>
          </p:nvPr>
        </p:nvSpPr>
        <p:spPr/>
        <p:txBody>
          <a:bodyPr/>
          <a:lstStyle/>
          <a:p>
            <a:r>
              <a:rPr lang="en-US" noProof="0" smtClean="0"/>
              <a:t>20 November 2018</a:t>
            </a:r>
            <a:endParaRPr lang="en-GB" noProof="0" dirty="0"/>
          </a:p>
        </p:txBody>
      </p:sp>
      <p:sp>
        <p:nvSpPr>
          <p:cNvPr id="6" name="Slide Number Placeholder 5"/>
          <p:cNvSpPr>
            <a:spLocks noGrp="1"/>
          </p:cNvSpPr>
          <p:nvPr>
            <p:ph type="sldNum" sz="quarter" idx="4"/>
          </p:nvPr>
        </p:nvSpPr>
        <p:spPr/>
        <p:txBody>
          <a:bodyPr/>
          <a:lstStyle/>
          <a:p>
            <a:fld id="{4B01E8EF-57E8-4F85-90EB-163CEE512F88}" type="slidenum">
              <a:rPr lang="en-GB" noProof="0" smtClean="0"/>
              <a:pPr/>
              <a:t>10</a:t>
            </a:fld>
            <a:endParaRPr lang="en-GB" noProof="0" dirty="0"/>
          </a:p>
        </p:txBody>
      </p:sp>
      <p:sp>
        <p:nvSpPr>
          <p:cNvPr id="7" name="TextBox 6"/>
          <p:cNvSpPr txBox="1"/>
          <p:nvPr/>
        </p:nvSpPr>
        <p:spPr>
          <a:xfrm>
            <a:off x="381969" y="4781236"/>
            <a:ext cx="7798233" cy="153888"/>
          </a:xfrm>
          <a:prstGeom prst="rect">
            <a:avLst/>
          </a:prstGeom>
          <a:noFill/>
        </p:spPr>
        <p:txBody>
          <a:bodyPr wrap="square" lIns="0" tIns="0" rIns="0" bIns="0" rtlCol="0">
            <a:spAutoFit/>
          </a:bodyPr>
          <a:lstStyle/>
          <a:p>
            <a:r>
              <a:rPr lang="en-GB" sz="500" dirty="0" smtClean="0">
                <a:solidFill>
                  <a:srgbClr val="82786F"/>
                </a:solidFill>
              </a:rPr>
              <a:t>Source: Deloitte’s 2018 RWE Benchmarking Survey, p. 8, n=20</a:t>
            </a:r>
          </a:p>
          <a:p>
            <a:r>
              <a:rPr lang="en-GB" sz="500" dirty="0">
                <a:solidFill>
                  <a:srgbClr val="82786F"/>
                </a:solidFill>
              </a:rPr>
              <a:t>Note: The percentage denotes current and future application areas ranked amongst the top three by respondents and expressed as a </a:t>
            </a:r>
            <a:r>
              <a:rPr lang="en-GB" sz="500" dirty="0" smtClean="0">
                <a:solidFill>
                  <a:srgbClr val="82786F"/>
                </a:solidFill>
              </a:rPr>
              <a:t>percentage</a:t>
            </a:r>
            <a:endParaRPr lang="en-GB" sz="500" dirty="0">
              <a:solidFill>
                <a:srgbClr val="82786F"/>
              </a:solidFill>
            </a:endParaRPr>
          </a:p>
        </p:txBody>
      </p:sp>
      <p:pic>
        <p:nvPicPr>
          <p:cNvPr id="5120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466" t="12534" r="9176" b="15857"/>
          <a:stretch/>
        </p:blipFill>
        <p:spPr bwMode="auto">
          <a:xfrm>
            <a:off x="334468" y="1079839"/>
            <a:ext cx="7717921" cy="35998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Content Placeholder 13"/>
          <p:cNvSpPr>
            <a:spLocks noGrp="1"/>
          </p:cNvSpPr>
          <p:nvPr>
            <p:ph idx="1"/>
          </p:nvPr>
        </p:nvSpPr>
        <p:spPr>
          <a:xfrm>
            <a:off x="7867403" y="808682"/>
            <a:ext cx="1187532" cy="1210124"/>
          </a:xfrm>
          <a:prstGeom prst="roundRect">
            <a:avLst/>
          </a:prstGeom>
          <a:solidFill>
            <a:srgbClr val="C9DD03"/>
          </a:solidFill>
          <a:ln>
            <a:solidFill>
              <a:schemeClr val="bg1"/>
            </a:solidFill>
          </a:ln>
        </p:spPr>
        <p:style>
          <a:lnRef idx="2">
            <a:schemeClr val="dk1"/>
          </a:lnRef>
          <a:fillRef idx="1">
            <a:schemeClr val="lt1"/>
          </a:fillRef>
          <a:effectRef idx="0">
            <a:schemeClr val="dk1"/>
          </a:effectRef>
          <a:fontRef idx="minor">
            <a:schemeClr val="dk1"/>
          </a:fontRef>
        </p:style>
        <p:txBody>
          <a:bodyPr lIns="72000" tIns="72000" rIns="72000" bIns="72000">
            <a:noAutofit/>
          </a:bodyPr>
          <a:lstStyle/>
          <a:p>
            <a:pPr marL="0" indent="0" algn="ctr">
              <a:buNone/>
            </a:pPr>
            <a:r>
              <a:rPr lang="en-GB" sz="800" dirty="0"/>
              <a:t> </a:t>
            </a:r>
            <a:r>
              <a:rPr lang="en-GB" sz="800" dirty="0" smtClean="0"/>
              <a:t>        </a:t>
            </a:r>
          </a:p>
          <a:p>
            <a:pPr marL="0" indent="0" algn="ctr">
              <a:buNone/>
            </a:pPr>
            <a:r>
              <a:rPr lang="en-GB" sz="800" dirty="0" smtClean="0"/>
              <a:t>Please rank the three most impactful areas of current and future RWE application within your organisation</a:t>
            </a:r>
            <a:endParaRPr lang="en-GB" sz="800" dirty="0"/>
          </a:p>
        </p:txBody>
      </p:sp>
      <p:sp>
        <p:nvSpPr>
          <p:cNvPr id="16" name="Oval 15"/>
          <p:cNvSpPr>
            <a:spLocks noChangeAspect="1"/>
          </p:cNvSpPr>
          <p:nvPr/>
        </p:nvSpPr>
        <p:spPr>
          <a:xfrm>
            <a:off x="8244611" y="622971"/>
            <a:ext cx="432000" cy="432000"/>
          </a:xfrm>
          <a:prstGeom prst="ellipse">
            <a:avLst/>
          </a:prstGeom>
          <a:solidFill>
            <a:schemeClr val="accent1"/>
          </a:solidFill>
          <a:ln>
            <a:solidFill>
              <a:schemeClr val="bg1"/>
            </a:solidFill>
          </a:ln>
        </p:spPr>
        <p:txBody>
          <a:bodyPr wrap="none" lIns="36000" tIns="36000" rIns="36000" bIns="36000" anchor="ctr">
            <a:noAutofit/>
          </a:bodyPr>
          <a:lstStyle/>
          <a:p>
            <a:pPr lvl="0" algn="ctr">
              <a:spcBef>
                <a:spcPct val="20000"/>
              </a:spcBef>
              <a:buClr>
                <a:srgbClr val="009FDA"/>
              </a:buClr>
            </a:pPr>
            <a:r>
              <a:rPr lang="en-GB" sz="2400" dirty="0">
                <a:solidFill>
                  <a:schemeClr val="bg1"/>
                </a:solidFill>
              </a:rPr>
              <a:t>?</a:t>
            </a:r>
          </a:p>
        </p:txBody>
      </p:sp>
    </p:spTree>
    <p:extLst>
      <p:ext uri="{BB962C8B-B14F-4D97-AF65-F5344CB8AC3E}">
        <p14:creationId xmlns:p14="http://schemas.microsoft.com/office/powerpoint/2010/main" val="951594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4390055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0212"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3" name="Rounded Rectangle 12"/>
          <p:cNvSpPr/>
          <p:nvPr/>
        </p:nvSpPr>
        <p:spPr>
          <a:xfrm>
            <a:off x="316801" y="1344661"/>
            <a:ext cx="3780000" cy="2340000"/>
          </a:xfrm>
          <a:prstGeom prst="roundRect">
            <a:avLst>
              <a:gd name="adj" fmla="val 4712"/>
            </a:avLst>
          </a:prstGeom>
          <a:ln/>
        </p:spPr>
        <p:style>
          <a:lnRef idx="2">
            <a:schemeClr val="accent4"/>
          </a:lnRef>
          <a:fillRef idx="1">
            <a:schemeClr val="lt1"/>
          </a:fillRef>
          <a:effectRef idx="0">
            <a:schemeClr val="accent4"/>
          </a:effectRef>
          <a:fontRef idx="minor">
            <a:schemeClr val="dk1"/>
          </a:fontRef>
        </p:style>
        <p:txBody>
          <a:bodyPr rtlCol="0" anchor="t"/>
          <a:lstStyle/>
          <a:p>
            <a:pPr algn="ctr"/>
            <a:r>
              <a:rPr lang="en-GB" sz="1200" b="1" dirty="0">
                <a:solidFill>
                  <a:srgbClr val="001965"/>
                </a:solidFill>
              </a:rPr>
              <a:t>U.S. Food and Drug </a:t>
            </a:r>
            <a:r>
              <a:rPr lang="en-GB" sz="1200" b="1" dirty="0" smtClean="0">
                <a:solidFill>
                  <a:srgbClr val="001965"/>
                </a:solidFill>
              </a:rPr>
              <a:t>Administration</a:t>
            </a:r>
          </a:p>
          <a:p>
            <a:pPr algn="ctr"/>
            <a:endParaRPr lang="en-GB" b="1" dirty="0">
              <a:solidFill>
                <a:srgbClr val="001965"/>
              </a:solidFill>
            </a:endParaRPr>
          </a:p>
        </p:txBody>
      </p:sp>
      <p:sp>
        <p:nvSpPr>
          <p:cNvPr id="14" name="Rounded Rectangle 13"/>
          <p:cNvSpPr/>
          <p:nvPr/>
        </p:nvSpPr>
        <p:spPr>
          <a:xfrm>
            <a:off x="4612837" y="1348928"/>
            <a:ext cx="3780000" cy="2340000"/>
          </a:xfrm>
          <a:prstGeom prst="roundRect">
            <a:avLst>
              <a:gd name="adj" fmla="val 4712"/>
            </a:avLst>
          </a:prstGeom>
          <a:ln/>
        </p:spPr>
        <p:style>
          <a:lnRef idx="2">
            <a:schemeClr val="accent4"/>
          </a:lnRef>
          <a:fillRef idx="1">
            <a:schemeClr val="lt1"/>
          </a:fillRef>
          <a:effectRef idx="0">
            <a:schemeClr val="accent4"/>
          </a:effectRef>
          <a:fontRef idx="minor">
            <a:schemeClr val="dk1"/>
          </a:fontRef>
        </p:style>
        <p:txBody>
          <a:bodyPr rtlCol="0" anchor="t"/>
          <a:lstStyle/>
          <a:p>
            <a:pPr lvl="0" algn="ctr"/>
            <a:r>
              <a:rPr lang="en-GB" sz="1200" b="1" dirty="0">
                <a:solidFill>
                  <a:srgbClr val="001965"/>
                </a:solidFill>
              </a:rPr>
              <a:t>European Medicines </a:t>
            </a:r>
            <a:r>
              <a:rPr lang="en-GB" sz="1200" b="1" dirty="0" smtClean="0">
                <a:solidFill>
                  <a:srgbClr val="001965"/>
                </a:solidFill>
              </a:rPr>
              <a:t>Agency</a:t>
            </a:r>
          </a:p>
          <a:p>
            <a:pPr lvl="0" algn="ctr"/>
            <a:endParaRPr lang="en-GB" sz="1200" b="1" dirty="0">
              <a:solidFill>
                <a:srgbClr val="001965"/>
              </a:solidFill>
            </a:endParaRPr>
          </a:p>
          <a:p>
            <a:pPr lvl="0" algn="ctr"/>
            <a:endParaRPr lang="en-GB" sz="1200" b="1" dirty="0">
              <a:solidFill>
                <a:srgbClr val="001965"/>
              </a:solidFill>
            </a:endParaRPr>
          </a:p>
        </p:txBody>
      </p:sp>
      <p:sp>
        <p:nvSpPr>
          <p:cNvPr id="3" name="Title 2"/>
          <p:cNvSpPr>
            <a:spLocks noGrp="1"/>
          </p:cNvSpPr>
          <p:nvPr>
            <p:ph type="title"/>
          </p:nvPr>
        </p:nvSpPr>
        <p:spPr/>
        <p:txBody>
          <a:bodyPr/>
          <a:lstStyle/>
          <a:p>
            <a:r>
              <a:rPr lang="en-GB" sz="2000" dirty="0" smtClean="0"/>
              <a:t>Current guidelines on RWE are limited and </a:t>
            </a:r>
            <a:br>
              <a:rPr lang="en-GB" sz="2000" dirty="0" smtClean="0"/>
            </a:br>
            <a:r>
              <a:rPr lang="en-GB" sz="2000" dirty="0" smtClean="0"/>
              <a:t>mostly focused on devices and areas of high unmet need</a:t>
            </a:r>
            <a:endParaRPr lang="en-GB" sz="2000" dirty="0"/>
          </a:p>
        </p:txBody>
      </p:sp>
      <p:pic>
        <p:nvPicPr>
          <p:cNvPr id="51202"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3509" t="10106" r="17583" b="11369"/>
          <a:stretch/>
        </p:blipFill>
        <p:spPr bwMode="auto">
          <a:xfrm rot="1217886">
            <a:off x="2552400" y="2573354"/>
            <a:ext cx="1378202" cy="19080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06" name="Picture 6"/>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3368" t="11105" r="17193" b="6368"/>
          <a:stretch/>
        </p:blipFill>
        <p:spPr bwMode="auto">
          <a:xfrm rot="1217886">
            <a:off x="6789420" y="2583645"/>
            <a:ext cx="1348256" cy="19080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316800" y="4789557"/>
            <a:ext cx="7905201" cy="153888"/>
          </a:xfrm>
          <a:prstGeom prst="rect">
            <a:avLst/>
          </a:prstGeom>
        </p:spPr>
        <p:txBody>
          <a:bodyPr wrap="square" lIns="0" tIns="0" rIns="0" bIns="0">
            <a:spAutoFit/>
          </a:bodyPr>
          <a:lstStyle/>
          <a:p>
            <a:r>
              <a:rPr lang="en-GB" sz="500" dirty="0" smtClean="0">
                <a:solidFill>
                  <a:srgbClr val="82786F"/>
                </a:solidFill>
              </a:rPr>
              <a:t>1</a:t>
            </a:r>
            <a:r>
              <a:rPr lang="en-GB" sz="500" dirty="0">
                <a:solidFill>
                  <a:srgbClr val="82786F"/>
                </a:solidFill>
              </a:rPr>
              <a:t>.</a:t>
            </a:r>
            <a:r>
              <a:rPr lang="en-GB" sz="500" dirty="0" smtClean="0">
                <a:solidFill>
                  <a:srgbClr val="82786F"/>
                </a:solidFill>
              </a:rPr>
              <a:t> FDA: Use </a:t>
            </a:r>
            <a:r>
              <a:rPr lang="en-GB" sz="500" dirty="0">
                <a:solidFill>
                  <a:srgbClr val="82786F"/>
                </a:solidFill>
              </a:rPr>
              <a:t>of Real-World Evidence to Support Regulatory Decision-Making for Medical Devices, Guidance for Industry and Food and Drug Administration </a:t>
            </a:r>
            <a:r>
              <a:rPr lang="en-GB" sz="500" dirty="0" smtClean="0">
                <a:solidFill>
                  <a:srgbClr val="82786F"/>
                </a:solidFill>
              </a:rPr>
              <a:t>Staff, 2017</a:t>
            </a:r>
          </a:p>
          <a:p>
            <a:r>
              <a:rPr lang="en-GB" sz="500" dirty="0" smtClean="0">
                <a:solidFill>
                  <a:srgbClr val="82786F"/>
                </a:solidFill>
              </a:rPr>
              <a:t>2</a:t>
            </a:r>
            <a:r>
              <a:rPr lang="en-GB" sz="500" dirty="0">
                <a:solidFill>
                  <a:srgbClr val="82786F"/>
                </a:solidFill>
              </a:rPr>
              <a:t>.</a:t>
            </a:r>
            <a:r>
              <a:rPr lang="en-GB" sz="500" dirty="0" smtClean="0">
                <a:solidFill>
                  <a:srgbClr val="82786F"/>
                </a:solidFill>
              </a:rPr>
              <a:t> EMA: User </a:t>
            </a:r>
            <a:r>
              <a:rPr lang="en-GB" sz="500" dirty="0">
                <a:solidFill>
                  <a:srgbClr val="82786F"/>
                </a:solidFill>
              </a:rPr>
              <a:t>guide for micro, small and medium-sized enterprises on the administrative and procedural aspects of </a:t>
            </a:r>
            <a:r>
              <a:rPr lang="en-GB" sz="500" dirty="0" smtClean="0">
                <a:solidFill>
                  <a:srgbClr val="82786F"/>
                </a:solidFill>
              </a:rPr>
              <a:t>the </a:t>
            </a:r>
            <a:r>
              <a:rPr lang="en-GB" sz="500" dirty="0">
                <a:solidFill>
                  <a:srgbClr val="82786F"/>
                </a:solidFill>
              </a:rPr>
              <a:t>provisions laid </a:t>
            </a:r>
            <a:r>
              <a:rPr lang="en-GB" sz="500" dirty="0" smtClean="0">
                <a:solidFill>
                  <a:srgbClr val="82786F"/>
                </a:solidFill>
              </a:rPr>
              <a:t>down in </a:t>
            </a:r>
            <a:r>
              <a:rPr lang="en-GB" sz="500" dirty="0">
                <a:solidFill>
                  <a:srgbClr val="82786F"/>
                </a:solidFill>
              </a:rPr>
              <a:t>regulation (EC) No 726/2004, that are of particular relevance to SMEs</a:t>
            </a:r>
          </a:p>
        </p:txBody>
      </p:sp>
      <p:sp>
        <p:nvSpPr>
          <p:cNvPr id="16" name="Rectangle 15"/>
          <p:cNvSpPr/>
          <p:nvPr/>
        </p:nvSpPr>
        <p:spPr>
          <a:xfrm>
            <a:off x="312524" y="1724398"/>
            <a:ext cx="4054037" cy="246221"/>
          </a:xfrm>
          <a:prstGeom prst="rect">
            <a:avLst/>
          </a:prstGeom>
        </p:spPr>
        <p:txBody>
          <a:bodyPr wrap="square">
            <a:spAutoFit/>
          </a:bodyPr>
          <a:lstStyle/>
          <a:p>
            <a:pPr marL="285750" indent="-285750">
              <a:spcBef>
                <a:spcPts val="500"/>
              </a:spcBef>
              <a:buFont typeface="Verdana" panose="020B0604030504040204" pitchFamily="34" charset="0"/>
              <a:buChar char="●"/>
            </a:pPr>
            <a:r>
              <a:rPr lang="en-GB" sz="1000" b="1" dirty="0" smtClean="0">
                <a:solidFill>
                  <a:srgbClr val="001965"/>
                </a:solidFill>
              </a:rPr>
              <a:t>24 pages guidance</a:t>
            </a:r>
            <a:r>
              <a:rPr lang="en-GB" sz="1000" baseline="30000" dirty="0" smtClean="0">
                <a:solidFill>
                  <a:srgbClr val="001965"/>
                </a:solidFill>
              </a:rPr>
              <a:t>1</a:t>
            </a:r>
            <a:r>
              <a:rPr lang="en-GB" sz="1000" b="1" dirty="0" smtClean="0">
                <a:solidFill>
                  <a:srgbClr val="001965"/>
                </a:solidFill>
              </a:rPr>
              <a:t> </a:t>
            </a:r>
            <a:r>
              <a:rPr lang="en-GB" sz="1000" dirty="0" smtClean="0">
                <a:solidFill>
                  <a:srgbClr val="001965"/>
                </a:solidFill>
              </a:rPr>
              <a:t>for </a:t>
            </a:r>
            <a:r>
              <a:rPr lang="en-GB" sz="1000" b="1" dirty="0">
                <a:solidFill>
                  <a:srgbClr val="001965"/>
                </a:solidFill>
              </a:rPr>
              <a:t>medical </a:t>
            </a:r>
            <a:r>
              <a:rPr lang="en-GB" sz="1000" b="1" dirty="0" smtClean="0">
                <a:solidFill>
                  <a:srgbClr val="001965"/>
                </a:solidFill>
              </a:rPr>
              <a:t>devices</a:t>
            </a:r>
            <a:endParaRPr lang="en-GB" sz="1000" baseline="30000" dirty="0" smtClean="0">
              <a:solidFill>
                <a:srgbClr val="001965"/>
              </a:solidFill>
            </a:endParaRPr>
          </a:p>
        </p:txBody>
      </p:sp>
      <p:sp>
        <p:nvSpPr>
          <p:cNvPr id="19" name="Rectangle 18"/>
          <p:cNvSpPr/>
          <p:nvPr/>
        </p:nvSpPr>
        <p:spPr>
          <a:xfrm>
            <a:off x="316800" y="2009659"/>
            <a:ext cx="2515465" cy="1015663"/>
          </a:xfrm>
          <a:prstGeom prst="rect">
            <a:avLst/>
          </a:prstGeom>
        </p:spPr>
        <p:txBody>
          <a:bodyPr wrap="square">
            <a:spAutoFit/>
          </a:bodyPr>
          <a:lstStyle/>
          <a:p>
            <a:pPr marL="285750" indent="-285750">
              <a:spcBef>
                <a:spcPts val="500"/>
              </a:spcBef>
              <a:buFont typeface="Verdana" panose="020B0604030504040204" pitchFamily="34" charset="0"/>
              <a:buChar char="●"/>
            </a:pPr>
            <a:r>
              <a:rPr lang="en-GB" sz="1000" b="1" dirty="0">
                <a:solidFill>
                  <a:srgbClr val="001965"/>
                </a:solidFill>
              </a:rPr>
              <a:t>Ongoing guidance development</a:t>
            </a:r>
            <a:r>
              <a:rPr lang="en-GB" sz="1000" dirty="0">
                <a:solidFill>
                  <a:srgbClr val="001965"/>
                </a:solidFill>
              </a:rPr>
              <a:t>: </a:t>
            </a:r>
            <a:r>
              <a:rPr lang="en-GB" sz="1000" dirty="0" smtClean="0">
                <a:solidFill>
                  <a:srgbClr val="001965"/>
                </a:solidFill>
              </a:rPr>
              <a:t>FDA’s </a:t>
            </a:r>
            <a:r>
              <a:rPr lang="en-GB" sz="1000" dirty="0">
                <a:solidFill>
                  <a:srgbClr val="001965"/>
                </a:solidFill>
              </a:rPr>
              <a:t>pre- and post-market requirements for ‘</a:t>
            </a:r>
            <a:r>
              <a:rPr lang="en-GB" sz="1000" i="1" dirty="0">
                <a:solidFill>
                  <a:srgbClr val="001965"/>
                </a:solidFill>
              </a:rPr>
              <a:t>How can real world evidence (RWE) better support regulatory decisions’?</a:t>
            </a:r>
            <a:endParaRPr lang="en-GB" sz="1000" dirty="0">
              <a:solidFill>
                <a:srgbClr val="001965"/>
              </a:solidFill>
            </a:endParaRPr>
          </a:p>
        </p:txBody>
      </p:sp>
      <p:sp>
        <p:nvSpPr>
          <p:cNvPr id="20" name="Rectangle 19"/>
          <p:cNvSpPr/>
          <p:nvPr/>
        </p:nvSpPr>
        <p:spPr>
          <a:xfrm>
            <a:off x="4612837" y="2511929"/>
            <a:ext cx="2671639" cy="553998"/>
          </a:xfrm>
          <a:prstGeom prst="rect">
            <a:avLst/>
          </a:prstGeom>
        </p:spPr>
        <p:txBody>
          <a:bodyPr wrap="square">
            <a:spAutoFit/>
          </a:bodyPr>
          <a:lstStyle/>
          <a:p>
            <a:pPr marL="285750" indent="-285750">
              <a:spcBef>
                <a:spcPts val="500"/>
              </a:spcBef>
              <a:buFont typeface="Verdana" panose="020B0604030504040204" pitchFamily="34" charset="0"/>
              <a:buChar char="●"/>
            </a:pPr>
            <a:r>
              <a:rPr lang="en-GB" sz="1000" dirty="0">
                <a:solidFill>
                  <a:srgbClr val="001965"/>
                </a:solidFill>
              </a:rPr>
              <a:t>EMA is committed to enabling early patient access to new </a:t>
            </a:r>
            <a:r>
              <a:rPr lang="en-GB" sz="1000" dirty="0" smtClean="0">
                <a:solidFill>
                  <a:srgbClr val="001965"/>
                </a:solidFill>
              </a:rPr>
              <a:t>medicines </a:t>
            </a:r>
            <a:endParaRPr lang="en-GB" sz="1000" dirty="0">
              <a:solidFill>
                <a:srgbClr val="001965"/>
              </a:solidFill>
            </a:endParaRPr>
          </a:p>
        </p:txBody>
      </p:sp>
      <p:sp>
        <p:nvSpPr>
          <p:cNvPr id="4" name="Rectangle 3"/>
          <p:cNvSpPr/>
          <p:nvPr/>
        </p:nvSpPr>
        <p:spPr>
          <a:xfrm>
            <a:off x="4612837" y="1815163"/>
            <a:ext cx="3183305" cy="707886"/>
          </a:xfrm>
          <a:prstGeom prst="rect">
            <a:avLst/>
          </a:prstGeom>
        </p:spPr>
        <p:txBody>
          <a:bodyPr wrap="square">
            <a:spAutoFit/>
          </a:bodyPr>
          <a:lstStyle/>
          <a:p>
            <a:pPr marL="285750" lvl="0" indent="-285750">
              <a:spcBef>
                <a:spcPts val="500"/>
              </a:spcBef>
              <a:buFont typeface="Verdana" panose="020B0604030504040204" pitchFamily="34" charset="0"/>
              <a:buChar char="●"/>
            </a:pPr>
            <a:r>
              <a:rPr lang="en-GB" sz="1000" b="1" dirty="0">
                <a:solidFill>
                  <a:srgbClr val="001965"/>
                </a:solidFill>
              </a:rPr>
              <a:t>92 pages guidance</a:t>
            </a:r>
            <a:r>
              <a:rPr lang="en-GB" sz="1000" baseline="30000" dirty="0">
                <a:solidFill>
                  <a:srgbClr val="001965"/>
                </a:solidFill>
              </a:rPr>
              <a:t>2</a:t>
            </a:r>
            <a:r>
              <a:rPr lang="en-GB" sz="1000" b="1" dirty="0">
                <a:solidFill>
                  <a:srgbClr val="001965"/>
                </a:solidFill>
              </a:rPr>
              <a:t> </a:t>
            </a:r>
            <a:r>
              <a:rPr lang="en-GB" sz="1000" dirty="0">
                <a:solidFill>
                  <a:srgbClr val="001965"/>
                </a:solidFill>
              </a:rPr>
              <a:t>applying primarily to treatments in areas of high medical need where it is difficult to collect data via traditional routes</a:t>
            </a:r>
          </a:p>
        </p:txBody>
      </p:sp>
      <p:sp>
        <p:nvSpPr>
          <p:cNvPr id="5" name="Date Placeholder 4"/>
          <p:cNvSpPr>
            <a:spLocks noGrp="1"/>
          </p:cNvSpPr>
          <p:nvPr>
            <p:ph type="dt" sz="half" idx="2"/>
          </p:nvPr>
        </p:nvSpPr>
        <p:spPr/>
        <p:txBody>
          <a:bodyPr/>
          <a:lstStyle/>
          <a:p>
            <a:pPr>
              <a:defRPr/>
            </a:pPr>
            <a:r>
              <a:rPr lang="en-US" noProof="0" smtClean="0"/>
              <a:t>20 November 2018</a:t>
            </a:r>
            <a:endParaRPr lang="en-GB" noProof="0" dirty="0"/>
          </a:p>
        </p:txBody>
      </p:sp>
      <p:sp>
        <p:nvSpPr>
          <p:cNvPr id="6" name="Footer Placeholder 5"/>
          <p:cNvSpPr>
            <a:spLocks noGrp="1"/>
          </p:cNvSpPr>
          <p:nvPr>
            <p:ph type="ftr" sz="quarter" idx="3"/>
          </p:nvPr>
        </p:nvSpPr>
        <p:spPr/>
        <p:txBody>
          <a:bodyPr/>
          <a:lstStyle/>
          <a:p>
            <a:pPr>
              <a:defRPr/>
            </a:pPr>
            <a:r>
              <a:rPr lang="en-GB" noProof="0" smtClean="0"/>
              <a:t>Nove Nordisk Real World Evidence - an industry perspective</a:t>
            </a:r>
            <a:endParaRPr lang="en-GB" noProof="0" dirty="0"/>
          </a:p>
        </p:txBody>
      </p:sp>
      <p:sp>
        <p:nvSpPr>
          <p:cNvPr id="7" name="Slide Number Placeholder 6"/>
          <p:cNvSpPr>
            <a:spLocks noGrp="1"/>
          </p:cNvSpPr>
          <p:nvPr>
            <p:ph type="sldNum" sz="quarter" idx="4"/>
          </p:nvPr>
        </p:nvSpPr>
        <p:spPr/>
        <p:txBody>
          <a:bodyPr/>
          <a:lstStyle/>
          <a:p>
            <a:pPr>
              <a:defRPr/>
            </a:pPr>
            <a:fld id="{4B01E8EF-57E8-4F85-90EB-163CEE512F88}" type="slidenum">
              <a:rPr lang="en-GB" noProof="0" smtClean="0"/>
              <a:pPr>
                <a:defRPr/>
              </a:pPr>
              <a:t>11</a:t>
            </a:fld>
            <a:endParaRPr lang="en-GB" noProof="0" dirty="0"/>
          </a:p>
        </p:txBody>
      </p:sp>
    </p:spTree>
    <p:extLst>
      <p:ext uri="{BB962C8B-B14F-4D97-AF65-F5344CB8AC3E}">
        <p14:creationId xmlns:p14="http://schemas.microsoft.com/office/powerpoint/2010/main" val="17662792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6" y="1203527"/>
            <a:ext cx="9140826" cy="3059735"/>
          </a:xfrm>
          <a:prstGeom prst="rect">
            <a:avLst/>
          </a:prstGeom>
          <a:gradFill>
            <a:gsLst>
              <a:gs pos="0">
                <a:srgbClr val="E0DED8"/>
              </a:gs>
              <a:gs pos="100000">
                <a:srgbClr val="FFFFFF"/>
              </a:gs>
            </a:gsLst>
            <a:lin ang="54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latin typeface="+mj-lt"/>
            </a:endParaRPr>
          </a:p>
        </p:txBody>
      </p:sp>
      <p:grpSp>
        <p:nvGrpSpPr>
          <p:cNvPr id="5" name="Group 4"/>
          <p:cNvGrpSpPr/>
          <p:nvPr/>
        </p:nvGrpSpPr>
        <p:grpSpPr>
          <a:xfrm>
            <a:off x="-2098" y="1138879"/>
            <a:ext cx="9144000" cy="2956560"/>
            <a:chOff x="-2098" y="515420"/>
            <a:chExt cx="9144000" cy="295656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8" y="515420"/>
              <a:ext cx="9144000" cy="2956560"/>
            </a:xfrm>
            <a:prstGeom prst="rect">
              <a:avLst/>
            </a:prstGeom>
          </p:spPr>
        </p:pic>
        <p:sp>
          <p:nvSpPr>
            <p:cNvPr id="7" name="Rectangle 6"/>
            <p:cNvSpPr/>
            <p:nvPr/>
          </p:nvSpPr>
          <p:spPr>
            <a:xfrm>
              <a:off x="-2098" y="515420"/>
              <a:ext cx="9144000" cy="2956560"/>
            </a:xfrm>
            <a:prstGeom prst="rect">
              <a:avLst/>
            </a:prstGeom>
            <a:solidFill>
              <a:srgbClr val="FFFFFF">
                <a:alpha val="8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Content Placeholder 1"/>
          <p:cNvSpPr>
            <a:spLocks noGrp="1"/>
          </p:cNvSpPr>
          <p:nvPr>
            <p:ph idx="1"/>
          </p:nvPr>
        </p:nvSpPr>
        <p:spPr>
          <a:xfrm>
            <a:off x="316800" y="1677983"/>
            <a:ext cx="8510400" cy="2157747"/>
          </a:xfrm>
        </p:spPr>
        <p:txBody>
          <a:bodyPr>
            <a:noAutofit/>
          </a:bodyPr>
          <a:lstStyle/>
          <a:p>
            <a:pPr marL="342900" indent="-342900">
              <a:spcBef>
                <a:spcPts val="600"/>
              </a:spcBef>
              <a:buFont typeface="+mj-lt"/>
              <a:buAutoNum type="arabicPeriod"/>
            </a:pPr>
            <a:r>
              <a:rPr lang="en-GB" sz="2000" dirty="0" smtClean="0"/>
              <a:t>PASS – Post-authorisation safety </a:t>
            </a:r>
            <a:r>
              <a:rPr lang="en-GB" sz="2000" dirty="0"/>
              <a:t>s</a:t>
            </a:r>
            <a:r>
              <a:rPr lang="en-GB" sz="2000" dirty="0" smtClean="0"/>
              <a:t>urveillance studies (CVOT)</a:t>
            </a:r>
          </a:p>
          <a:p>
            <a:pPr marL="342900" indent="-342900">
              <a:spcBef>
                <a:spcPts val="600"/>
              </a:spcBef>
              <a:buFont typeface="+mj-lt"/>
              <a:buAutoNum type="arabicPeriod"/>
            </a:pPr>
            <a:r>
              <a:rPr lang="en-GB" sz="2000" dirty="0" smtClean="0"/>
              <a:t>Comparative efficacy versus other standards of care</a:t>
            </a:r>
          </a:p>
          <a:p>
            <a:pPr marL="342900" indent="-342900">
              <a:spcBef>
                <a:spcPts val="600"/>
              </a:spcBef>
              <a:buFont typeface="+mj-lt"/>
              <a:buAutoNum type="arabicPeriod"/>
            </a:pPr>
            <a:r>
              <a:rPr lang="en-GB" sz="2000" dirty="0" smtClean="0"/>
              <a:t>Broader populations versus RCT studies</a:t>
            </a:r>
          </a:p>
          <a:p>
            <a:pPr marL="342900" indent="-342900">
              <a:spcBef>
                <a:spcPts val="600"/>
              </a:spcBef>
              <a:buFont typeface="+mj-lt"/>
              <a:buAutoNum type="arabicPeriod"/>
            </a:pPr>
            <a:r>
              <a:rPr lang="en-GB" sz="2000" dirty="0" smtClean="0"/>
              <a:t>Safety in special populations (elderly, renal compromise)</a:t>
            </a:r>
          </a:p>
          <a:p>
            <a:pPr marL="342900" indent="-342900">
              <a:spcBef>
                <a:spcPts val="600"/>
              </a:spcBef>
              <a:buFont typeface="+mj-lt"/>
              <a:buAutoNum type="arabicPeriod"/>
            </a:pPr>
            <a:r>
              <a:rPr lang="en-GB" sz="2000" dirty="0" smtClean="0"/>
              <a:t>Combination therapy (safety and efficacy)</a:t>
            </a:r>
          </a:p>
          <a:p>
            <a:pPr marL="0" indent="0">
              <a:spcBef>
                <a:spcPts val="600"/>
              </a:spcBef>
              <a:buNone/>
            </a:pPr>
            <a:endParaRPr lang="en-GB" sz="2000" dirty="0" smtClean="0"/>
          </a:p>
        </p:txBody>
      </p:sp>
      <p:sp>
        <p:nvSpPr>
          <p:cNvPr id="3" name="Title 2"/>
          <p:cNvSpPr>
            <a:spLocks noGrp="1"/>
          </p:cNvSpPr>
          <p:nvPr>
            <p:ph type="title"/>
          </p:nvPr>
        </p:nvSpPr>
        <p:spPr/>
        <p:txBody>
          <a:bodyPr/>
          <a:lstStyle/>
          <a:p>
            <a:r>
              <a:rPr lang="en-GB" sz="2000" dirty="0" smtClean="0"/>
              <a:t>Potential regulatory uses of </a:t>
            </a:r>
            <a:br>
              <a:rPr lang="en-GB" sz="2000" dirty="0" smtClean="0"/>
            </a:br>
            <a:r>
              <a:rPr lang="en-GB" sz="2000" dirty="0" smtClean="0"/>
              <a:t>RWE study design / evidence collection</a:t>
            </a:r>
            <a:endParaRPr lang="en-GB" sz="2000" dirty="0"/>
          </a:p>
        </p:txBody>
      </p:sp>
      <p:sp>
        <p:nvSpPr>
          <p:cNvPr id="8" name="Date Placeholder 7"/>
          <p:cNvSpPr>
            <a:spLocks noGrp="1"/>
          </p:cNvSpPr>
          <p:nvPr>
            <p:ph type="dt" sz="half" idx="2"/>
          </p:nvPr>
        </p:nvSpPr>
        <p:spPr/>
        <p:txBody>
          <a:bodyPr/>
          <a:lstStyle/>
          <a:p>
            <a:pPr>
              <a:defRPr/>
            </a:pPr>
            <a:r>
              <a:rPr lang="en-US" noProof="0" smtClean="0"/>
              <a:t>20 November 2018</a:t>
            </a:r>
            <a:endParaRPr lang="en-GB" noProof="0" dirty="0"/>
          </a:p>
        </p:txBody>
      </p:sp>
      <p:sp>
        <p:nvSpPr>
          <p:cNvPr id="9" name="Footer Placeholder 8"/>
          <p:cNvSpPr>
            <a:spLocks noGrp="1"/>
          </p:cNvSpPr>
          <p:nvPr>
            <p:ph type="ftr" sz="quarter" idx="3"/>
          </p:nvPr>
        </p:nvSpPr>
        <p:spPr/>
        <p:txBody>
          <a:bodyPr/>
          <a:lstStyle/>
          <a:p>
            <a:pPr>
              <a:defRPr/>
            </a:pPr>
            <a:r>
              <a:rPr lang="en-GB" noProof="0" smtClean="0"/>
              <a:t>Nove Nordisk Real World Evidence - an industry perspective</a:t>
            </a:r>
            <a:endParaRPr lang="en-GB" noProof="0" dirty="0"/>
          </a:p>
        </p:txBody>
      </p:sp>
      <p:sp>
        <p:nvSpPr>
          <p:cNvPr id="10" name="Slide Number Placeholder 9"/>
          <p:cNvSpPr>
            <a:spLocks noGrp="1"/>
          </p:cNvSpPr>
          <p:nvPr>
            <p:ph type="sldNum" sz="quarter" idx="4"/>
          </p:nvPr>
        </p:nvSpPr>
        <p:spPr/>
        <p:txBody>
          <a:bodyPr/>
          <a:lstStyle/>
          <a:p>
            <a:pPr>
              <a:defRPr/>
            </a:pPr>
            <a:fld id="{4B01E8EF-57E8-4F85-90EB-163CEE512F88}" type="slidenum">
              <a:rPr lang="en-GB" noProof="0" smtClean="0"/>
              <a:pPr>
                <a:defRPr/>
              </a:pPr>
              <a:t>12</a:t>
            </a:fld>
            <a:endParaRPr lang="en-GB" noProof="0" dirty="0"/>
          </a:p>
        </p:txBody>
      </p:sp>
    </p:spTree>
    <p:extLst>
      <p:ext uri="{BB962C8B-B14F-4D97-AF65-F5344CB8AC3E}">
        <p14:creationId xmlns:p14="http://schemas.microsoft.com/office/powerpoint/2010/main" val="1302339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0" y="1100209"/>
            <a:ext cx="9144000" cy="3020941"/>
            <a:chOff x="0" y="1304925"/>
            <a:chExt cx="9144000" cy="3020941"/>
          </a:xfrm>
        </p:grpSpPr>
        <p:pic>
          <p:nvPicPr>
            <p:cNvPr id="15" name="Picture 10" descr="C:\Users\snro\Downloads\CTB-Nurse-and-patient-with-ipad.ti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31228" b="20267"/>
            <a:stretch/>
          </p:blipFill>
          <p:spPr bwMode="auto">
            <a:xfrm>
              <a:off x="0" y="1304925"/>
              <a:ext cx="9144000" cy="296392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6" name="Rectangle 15"/>
            <p:cNvSpPr/>
            <p:nvPr/>
          </p:nvSpPr>
          <p:spPr>
            <a:xfrm>
              <a:off x="0" y="1304925"/>
              <a:ext cx="9144000" cy="3020941"/>
            </a:xfrm>
            <a:prstGeom prst="rect">
              <a:avLst/>
            </a:prstGeom>
            <a:solidFill>
              <a:srgbClr val="FFFFFF">
                <a:alpha val="8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Content Placeholder 1"/>
          <p:cNvSpPr>
            <a:spLocks noGrp="1"/>
          </p:cNvSpPr>
          <p:nvPr>
            <p:ph idx="1"/>
          </p:nvPr>
        </p:nvSpPr>
        <p:spPr/>
        <p:txBody>
          <a:bodyPr/>
          <a:lstStyle/>
          <a:p>
            <a:pPr>
              <a:spcBef>
                <a:spcPts val="600"/>
              </a:spcBef>
            </a:pPr>
            <a:r>
              <a:rPr lang="en-GB" dirty="0" smtClean="0"/>
              <a:t>Ensure all stakeholders are engaged – early dialogue</a:t>
            </a:r>
          </a:p>
          <a:p>
            <a:pPr>
              <a:spcBef>
                <a:spcPts val="600"/>
              </a:spcBef>
            </a:pPr>
            <a:r>
              <a:rPr lang="en-GB" dirty="0" smtClean="0"/>
              <a:t>Develop a common understanding and definition of the terminology</a:t>
            </a:r>
          </a:p>
          <a:p>
            <a:pPr>
              <a:spcBef>
                <a:spcPts val="600"/>
              </a:spcBef>
            </a:pPr>
            <a:r>
              <a:rPr lang="en-GB" dirty="0" smtClean="0"/>
              <a:t>Reach consensus regarding the relevance of RWD/RWE for answering different scientific questions </a:t>
            </a:r>
          </a:p>
          <a:p>
            <a:pPr>
              <a:spcBef>
                <a:spcPts val="600"/>
              </a:spcBef>
            </a:pPr>
            <a:r>
              <a:rPr lang="en-GB" dirty="0" smtClean="0"/>
              <a:t>Harmonise evidence requirements during different drug development and assessment phases</a:t>
            </a:r>
          </a:p>
          <a:p>
            <a:pPr>
              <a:spcBef>
                <a:spcPts val="600"/>
              </a:spcBef>
            </a:pPr>
            <a:r>
              <a:rPr lang="en-GB" dirty="0" smtClean="0"/>
              <a:t>Standardise and provide guidance on tools, methodologies and strategies for RWD collection and analysis</a:t>
            </a:r>
            <a:endParaRPr lang="en-GB" dirty="0"/>
          </a:p>
        </p:txBody>
      </p:sp>
      <p:sp>
        <p:nvSpPr>
          <p:cNvPr id="3" name="Title 2"/>
          <p:cNvSpPr>
            <a:spLocks noGrp="1"/>
          </p:cNvSpPr>
          <p:nvPr>
            <p:ph type="title"/>
          </p:nvPr>
        </p:nvSpPr>
        <p:spPr/>
        <p:txBody>
          <a:bodyPr/>
          <a:lstStyle/>
          <a:p>
            <a:r>
              <a:rPr lang="en-GB" sz="2000" dirty="0" smtClean="0"/>
              <a:t>Increased collaboration must exist between stakeholders </a:t>
            </a:r>
            <a:endParaRPr lang="en-GB" sz="2000" dirty="0"/>
          </a:p>
        </p:txBody>
      </p:sp>
      <p:sp>
        <p:nvSpPr>
          <p:cNvPr id="18" name="Date Placeholder 17"/>
          <p:cNvSpPr>
            <a:spLocks noGrp="1"/>
          </p:cNvSpPr>
          <p:nvPr>
            <p:ph type="dt" sz="half" idx="2"/>
          </p:nvPr>
        </p:nvSpPr>
        <p:spPr/>
        <p:txBody>
          <a:bodyPr/>
          <a:lstStyle/>
          <a:p>
            <a:pPr>
              <a:defRPr/>
            </a:pPr>
            <a:r>
              <a:rPr lang="en-US" noProof="0" smtClean="0"/>
              <a:t>20 November 2018</a:t>
            </a:r>
            <a:endParaRPr lang="en-GB" noProof="0" dirty="0"/>
          </a:p>
        </p:txBody>
      </p:sp>
      <p:sp>
        <p:nvSpPr>
          <p:cNvPr id="19" name="Footer Placeholder 18"/>
          <p:cNvSpPr>
            <a:spLocks noGrp="1"/>
          </p:cNvSpPr>
          <p:nvPr>
            <p:ph type="ftr" sz="quarter" idx="3"/>
          </p:nvPr>
        </p:nvSpPr>
        <p:spPr/>
        <p:txBody>
          <a:bodyPr/>
          <a:lstStyle/>
          <a:p>
            <a:pPr>
              <a:defRPr/>
            </a:pPr>
            <a:r>
              <a:rPr lang="en-GB" noProof="0" smtClean="0"/>
              <a:t>Nove Nordisk Real World Evidence - an industry perspective</a:t>
            </a:r>
            <a:endParaRPr lang="en-GB" noProof="0" dirty="0"/>
          </a:p>
        </p:txBody>
      </p:sp>
      <p:sp>
        <p:nvSpPr>
          <p:cNvPr id="20" name="Slide Number Placeholder 19"/>
          <p:cNvSpPr>
            <a:spLocks noGrp="1"/>
          </p:cNvSpPr>
          <p:nvPr>
            <p:ph type="sldNum" sz="quarter" idx="4"/>
          </p:nvPr>
        </p:nvSpPr>
        <p:spPr/>
        <p:txBody>
          <a:bodyPr/>
          <a:lstStyle/>
          <a:p>
            <a:pPr>
              <a:defRPr/>
            </a:pPr>
            <a:fld id="{4B01E8EF-57E8-4F85-90EB-163CEE512F88}" type="slidenum">
              <a:rPr lang="en-GB" noProof="0" smtClean="0"/>
              <a:pPr>
                <a:defRPr/>
              </a:pPr>
              <a:t>13</a:t>
            </a:fld>
            <a:endParaRPr lang="en-GB" noProof="0" dirty="0"/>
          </a:p>
        </p:txBody>
      </p:sp>
    </p:spTree>
    <p:extLst>
      <p:ext uri="{BB962C8B-B14F-4D97-AF65-F5344CB8AC3E}">
        <p14:creationId xmlns:p14="http://schemas.microsoft.com/office/powerpoint/2010/main" val="994661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4B01E8EF-57E8-4F85-90EB-163CEE512F88}" type="slidenum">
              <a:rPr lang="en-GB" noProof="0" smtClean="0"/>
              <a:pPr>
                <a:defRPr/>
              </a:pPr>
              <a:t>14</a:t>
            </a:fld>
            <a:endParaRPr lang="en-GB" noProof="0" dirty="0"/>
          </a:p>
        </p:txBody>
      </p:sp>
      <p:sp>
        <p:nvSpPr>
          <p:cNvPr id="4" name="Footer Placeholder 3"/>
          <p:cNvSpPr>
            <a:spLocks noGrp="1"/>
          </p:cNvSpPr>
          <p:nvPr>
            <p:ph type="ftr" sz="quarter" idx="11"/>
          </p:nvPr>
        </p:nvSpPr>
        <p:spPr/>
        <p:txBody>
          <a:bodyPr/>
          <a:lstStyle/>
          <a:p>
            <a:pPr>
              <a:defRPr/>
            </a:pPr>
            <a:r>
              <a:rPr lang="en-GB" noProof="0" smtClean="0"/>
              <a:t>Nove Nordisk Real World Evidence - an industry perspective</a:t>
            </a:r>
            <a:endParaRPr lang="en-GB" noProof="0" dirty="0"/>
          </a:p>
        </p:txBody>
      </p:sp>
      <p:sp>
        <p:nvSpPr>
          <p:cNvPr id="5" name="Rectangle 36"/>
          <p:cNvSpPr>
            <a:spLocks noChangeArrowheads="1"/>
          </p:cNvSpPr>
          <p:nvPr/>
        </p:nvSpPr>
        <p:spPr bwMode="auto">
          <a:xfrm rot="5400000">
            <a:off x="6524625" y="2505075"/>
            <a:ext cx="50038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79972" tIns="79972" rIns="79972" bIns="79972"/>
          <a:lstStyle>
            <a:lvl1pPr defTabSz="814388" eaLnBrk="0" hangingPunct="0">
              <a:spcBef>
                <a:spcPct val="20000"/>
              </a:spcBef>
              <a:buClr>
                <a:schemeClr val="accent1"/>
              </a:buClr>
              <a:buFont typeface="Verdana" pitchFamily="34" charset="0"/>
              <a:buChar char="•"/>
              <a:defRPr>
                <a:solidFill>
                  <a:schemeClr val="accent2"/>
                </a:solidFill>
                <a:latin typeface="Verdana" pitchFamily="34" charset="0"/>
                <a:ea typeface="MS PGothic" pitchFamily="34" charset="-128"/>
              </a:defRPr>
            </a:lvl1pPr>
            <a:lvl2pPr marL="742950" indent="-285750" defTabSz="814388" eaLnBrk="0" hangingPunct="0">
              <a:spcBef>
                <a:spcPct val="20000"/>
              </a:spcBef>
              <a:buClr>
                <a:schemeClr val="tx2"/>
              </a:buClr>
              <a:buFont typeface="Verdana" pitchFamily="34" charset="0"/>
              <a:buChar char="•"/>
              <a:defRPr sz="1600">
                <a:solidFill>
                  <a:schemeClr val="accent2"/>
                </a:solidFill>
                <a:latin typeface="Verdana" pitchFamily="34" charset="0"/>
                <a:ea typeface="MS PGothic" pitchFamily="34" charset="-128"/>
              </a:defRPr>
            </a:lvl2pPr>
            <a:lvl3pPr marL="1143000" indent="-228600" defTabSz="814388" eaLnBrk="0" hangingPunct="0">
              <a:spcBef>
                <a:spcPct val="20000"/>
              </a:spcBef>
              <a:buClr>
                <a:srgbClr val="E64A0E"/>
              </a:buClr>
              <a:buFont typeface="Verdana" pitchFamily="34" charset="0"/>
              <a:buChar char="•"/>
              <a:defRPr sz="1400">
                <a:solidFill>
                  <a:schemeClr val="accent2"/>
                </a:solidFill>
                <a:latin typeface="Verdana" pitchFamily="34" charset="0"/>
                <a:ea typeface="MS PGothic" pitchFamily="34" charset="-128"/>
              </a:defRPr>
            </a:lvl3pPr>
            <a:lvl4pPr marL="1600200" indent="-228600" defTabSz="814388" eaLnBrk="0" hangingPunct="0">
              <a:spcBef>
                <a:spcPct val="20000"/>
              </a:spcBef>
              <a:buClr>
                <a:srgbClr val="82786F"/>
              </a:buClr>
              <a:buFont typeface="Verdana" pitchFamily="34" charset="0"/>
              <a:buChar char="•"/>
              <a:defRPr sz="1200">
                <a:solidFill>
                  <a:schemeClr val="accent2"/>
                </a:solidFill>
                <a:latin typeface="Verdana" pitchFamily="34" charset="0"/>
                <a:ea typeface="MS PGothic" pitchFamily="34" charset="-128"/>
              </a:defRPr>
            </a:lvl4pPr>
            <a:lvl5pPr marL="2057400" indent="-228600" defTabSz="814388" eaLnBrk="0" hangingPunct="0">
              <a:spcBef>
                <a:spcPct val="20000"/>
              </a:spcBef>
              <a:buClr>
                <a:srgbClr val="001423"/>
              </a:buClr>
              <a:buFont typeface="Verdana" pitchFamily="34" charset="0"/>
              <a:buChar char="•"/>
              <a:defRPr sz="1100">
                <a:solidFill>
                  <a:schemeClr val="accent2"/>
                </a:solidFill>
                <a:latin typeface="Verdana" pitchFamily="34" charset="0"/>
                <a:ea typeface="MS PGothic" pitchFamily="34" charset="-128"/>
              </a:defRPr>
            </a:lvl5pPr>
            <a:lvl6pPr marL="2514600" indent="-228600" defTabSz="814388"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ea typeface="MS PGothic" pitchFamily="34" charset="-128"/>
              </a:defRPr>
            </a:lvl6pPr>
            <a:lvl7pPr marL="2971800" indent="-228600" defTabSz="814388"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ea typeface="MS PGothic" pitchFamily="34" charset="-128"/>
              </a:defRPr>
            </a:lvl7pPr>
            <a:lvl8pPr marL="3429000" indent="-228600" defTabSz="814388"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ea typeface="MS PGothic" pitchFamily="34" charset="-128"/>
              </a:defRPr>
            </a:lvl8pPr>
            <a:lvl9pPr marL="3886200" indent="-228600" defTabSz="814388"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ea typeface="MS PGothic" pitchFamily="34" charset="-128"/>
              </a:defRPr>
            </a:lvl9pPr>
          </a:lstStyle>
          <a:p>
            <a:pPr eaLnBrk="1" hangingPunct="1">
              <a:spcBef>
                <a:spcPct val="0"/>
              </a:spcBef>
              <a:buClrTx/>
              <a:buFontTx/>
              <a:buNone/>
            </a:pPr>
            <a:r>
              <a:rPr lang="en-GB" altLang="da-DK" sz="500" dirty="0">
                <a:solidFill>
                  <a:srgbClr val="82786F"/>
                </a:solidFill>
                <a:cs typeface="Arial" pitchFamily="34" charset="0"/>
              </a:rPr>
              <a:t>The </a:t>
            </a:r>
            <a:r>
              <a:rPr lang="en-GB" altLang="da-DK" sz="500" dirty="0" err="1">
                <a:solidFill>
                  <a:srgbClr val="82786F"/>
                </a:solidFill>
                <a:cs typeface="Arial" pitchFamily="34" charset="0"/>
              </a:rPr>
              <a:t>Apis</a:t>
            </a:r>
            <a:r>
              <a:rPr lang="en-GB" altLang="da-DK" sz="500" dirty="0">
                <a:solidFill>
                  <a:srgbClr val="82786F"/>
                </a:solidFill>
                <a:cs typeface="Arial" pitchFamily="34" charset="0"/>
              </a:rPr>
              <a:t> bull logo is a registered trademark of Novo Nordisk A/S</a:t>
            </a:r>
          </a:p>
        </p:txBody>
      </p:sp>
      <p:pic>
        <p:nvPicPr>
          <p:cNvPr id="6" name="Picture 13"/>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140075" y="1633538"/>
            <a:ext cx="2863850"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2"/>
          </p:nvPr>
        </p:nvSpPr>
        <p:spPr/>
        <p:txBody>
          <a:bodyPr/>
          <a:lstStyle/>
          <a:p>
            <a:pPr>
              <a:defRPr/>
            </a:pPr>
            <a:r>
              <a:rPr lang="en-US" noProof="0" smtClean="0"/>
              <a:t>20 November 2018</a:t>
            </a:r>
            <a:endParaRPr lang="en-GB" noProof="0" dirty="0"/>
          </a:p>
        </p:txBody>
      </p:sp>
    </p:spTree>
    <p:extLst>
      <p:ext uri="{BB962C8B-B14F-4D97-AF65-F5344CB8AC3E}">
        <p14:creationId xmlns:p14="http://schemas.microsoft.com/office/powerpoint/2010/main" val="31287835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270" y="4492487"/>
            <a:ext cx="1129085" cy="51683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tle 1"/>
          <p:cNvSpPr>
            <a:spLocks noGrp="1"/>
          </p:cNvSpPr>
          <p:nvPr>
            <p:ph type="title"/>
          </p:nvPr>
        </p:nvSpPr>
        <p:spPr/>
        <p:txBody>
          <a:bodyPr/>
          <a:lstStyle/>
          <a:p>
            <a:r>
              <a:rPr lang="en-GB" sz="2000" dirty="0" smtClean="0"/>
              <a:t>Forward-looking statements</a:t>
            </a:r>
            <a:endParaRPr lang="en-GB" sz="2000" dirty="0"/>
          </a:p>
        </p:txBody>
      </p:sp>
      <p:sp>
        <p:nvSpPr>
          <p:cNvPr id="10" name="Content Placeholder 2"/>
          <p:cNvSpPr>
            <a:spLocks noGrp="1"/>
          </p:cNvSpPr>
          <p:nvPr>
            <p:ph idx="1"/>
          </p:nvPr>
        </p:nvSpPr>
        <p:spPr>
          <a:xfrm>
            <a:off x="316800" y="1169347"/>
            <a:ext cx="8510400" cy="3622530"/>
          </a:xfrm>
          <a:ln>
            <a:noFill/>
          </a:ln>
        </p:spPr>
        <p:txBody>
          <a:bodyPr/>
          <a:lstStyle/>
          <a:p>
            <a:pPr marL="0" indent="0" defTabSz="1131888">
              <a:buClrTx/>
              <a:buNone/>
              <a:defRPr/>
            </a:pPr>
            <a:r>
              <a:rPr lang="en-GB" sz="700" dirty="0"/>
              <a:t>Novo Nordisk’s reports filed with or furnished to the US Securities and Exchange Commission (SEC), including this presentation as well as the company’s statutory Annual Report 2017 and Form 20-F, which are both filed with the SEC in February 2018 in continuation of the publication of the Annual Report 2017, and written information released, or oral statements made, to the public in the future by or on behalf of Novo Nordisk, may contain forward-looking statements. Words such as ‘believe’, ‘expect’, ‘may’, ‘will’, ‘plan’, ‘strategy’, ‘prospect’, ‘foresee’, ‘estimate’, ‘project’, ‘anticipate’, ‘can’, ‘intend’, ‘target’ and other words and terms of similar meaning in connection with any discussion of future operating or financial performance identify forward-looking statements. Examples of such forward-looking statements include, but are not limited to: </a:t>
            </a:r>
          </a:p>
          <a:p>
            <a:pPr defTabSz="1131888">
              <a:buClrTx/>
              <a:defRPr/>
            </a:pPr>
            <a:r>
              <a:rPr lang="en-GB" sz="700" dirty="0" smtClean="0"/>
              <a:t>Statements of targets, plans, objectives or goals for future operations, including those related to Novo Nordisk’s products, product research, product development, product introductions and product approvals as well as cooperation in relation thereto,</a:t>
            </a:r>
          </a:p>
          <a:p>
            <a:pPr defTabSz="1131888">
              <a:buClrTx/>
              <a:defRPr/>
            </a:pPr>
            <a:r>
              <a:rPr lang="en-GB" sz="700" dirty="0" smtClean="0"/>
              <a:t>Statements containing projections of or targets for revenues, costs, income (or loss), earnings per share, capital expenditures, dividends, capital structure, net financials and other financial measures,</a:t>
            </a:r>
          </a:p>
          <a:p>
            <a:pPr defTabSz="1131888">
              <a:buClrTx/>
              <a:defRPr/>
            </a:pPr>
            <a:r>
              <a:rPr lang="en-GB" sz="700" dirty="0" smtClean="0"/>
              <a:t>Statements regarding future economic performance, future actions and outcome of contingencies such as legal proceedings, and</a:t>
            </a:r>
          </a:p>
          <a:p>
            <a:pPr defTabSz="1131888">
              <a:buClrTx/>
              <a:defRPr/>
            </a:pPr>
            <a:r>
              <a:rPr lang="en-GB" sz="700" dirty="0" smtClean="0"/>
              <a:t>Statements regarding the assumptions underlying or relating to such statements.</a:t>
            </a:r>
          </a:p>
          <a:p>
            <a:pPr marL="0" indent="0" defTabSz="1131888">
              <a:spcBef>
                <a:spcPts val="600"/>
              </a:spcBef>
              <a:buNone/>
              <a:defRPr/>
            </a:pPr>
            <a:r>
              <a:rPr lang="en-GB" sz="700" dirty="0" smtClean="0"/>
              <a:t>These statements are based on current plans, estimates and projections. By their very nature, forward-looking statements involve inherent risks and uncertainties, both general and specific. Novo Nordisk cautions that a number of important factors, including those described in this presentation, could cause actual results to differ materially from those contemplated in any forward-looking statements.</a:t>
            </a:r>
          </a:p>
          <a:p>
            <a:pPr marL="0" indent="0" defTabSz="1131888">
              <a:spcBef>
                <a:spcPts val="600"/>
              </a:spcBef>
              <a:buNone/>
              <a:defRPr/>
            </a:pPr>
            <a:r>
              <a:rPr lang="en-GB" sz="700" dirty="0" smtClean="0"/>
              <a:t>Factors that may affect future results include, but are not limited to, global as well as local political and economic conditions, including interest rate and currency exchange rate fluctuations, delay or failure of projects related to research and/or development, unplanned loss of patents, interruptions of supplies and production, product recalls, unexpected contract breaches or terminations, </a:t>
            </a:r>
            <a:r>
              <a:rPr lang="en-GB" sz="700" dirty="0" smtClean="0">
                <a:solidFill>
                  <a:schemeClr val="tx1"/>
                </a:solidFill>
              </a:rPr>
              <a:t>government-mandated or market-driven price decreases for Novo Nordisk’s products, introduction of competing products, reliance on information technology, Novo Nordisk’s ability to successfully market current and new products, exposure to product liability and legal proceedings and investigations, changes in governmental laws and related interpretation thereof, including on reimbursement, intellectual property protection and regulatory controls on testing, approval, manufacturing and marketing, perceived or actual failure to adhere to ethical marketing practices, investments in and divestitures of domestic and foreign companies, unexpected growth in costs and expenses, failure to recruit and retain the right employees, and failure to maintain a culture of compliance.</a:t>
            </a:r>
          </a:p>
          <a:p>
            <a:pPr marL="0" indent="0" defTabSz="1131888">
              <a:spcBef>
                <a:spcPts val="600"/>
              </a:spcBef>
              <a:buNone/>
              <a:defRPr/>
            </a:pPr>
            <a:r>
              <a:rPr lang="en-GB" sz="700" dirty="0"/>
              <a:t>For an overview of some, but not all, of the risks that could adversely affect our results or the accuracy of forward-looking statements in this presentation, reference is made to the overview of risk factors in ‘The Risks of Doing Business’ on pp 40-43 of the Annual Report </a:t>
            </a:r>
            <a:r>
              <a:rPr lang="en-GB" sz="700" dirty="0" smtClean="0"/>
              <a:t>2017.</a:t>
            </a:r>
            <a:endParaRPr lang="en-GB" sz="700" dirty="0"/>
          </a:p>
          <a:p>
            <a:pPr marL="0" indent="0" defTabSz="1131888">
              <a:spcBef>
                <a:spcPts val="600"/>
              </a:spcBef>
              <a:buNone/>
              <a:defRPr/>
            </a:pPr>
            <a:r>
              <a:rPr lang="en-GB" sz="700" dirty="0" smtClean="0"/>
              <a:t>Unless required by law, Novo Nordisk is under no duty and undertakes no obligation to update or revise any forward-looking statement after the distribution of this presentation, whether as a result of new information, future events or otherwise.</a:t>
            </a:r>
          </a:p>
          <a:p>
            <a:pPr marL="0" indent="0" defTabSz="1131888">
              <a:buNone/>
            </a:pPr>
            <a:r>
              <a:rPr lang="en-GB" sz="800" b="1" dirty="0" smtClean="0"/>
              <a:t>Important drug information</a:t>
            </a:r>
          </a:p>
          <a:p>
            <a:pPr marL="203200" indent="-203200" defTabSz="1131888">
              <a:buClrTx/>
              <a:buFontTx/>
              <a:buChar char="•"/>
            </a:pPr>
            <a:r>
              <a:rPr lang="en-GB" sz="700" dirty="0" err="1" smtClean="0"/>
              <a:t>Victoza</a:t>
            </a:r>
            <a:r>
              <a:rPr lang="en-GB" sz="700" baseline="30000" dirty="0" smtClean="0"/>
              <a:t>®</a:t>
            </a:r>
            <a:r>
              <a:rPr lang="en-GB" sz="700" dirty="0" smtClean="0"/>
              <a:t> (</a:t>
            </a:r>
            <a:r>
              <a:rPr lang="en-GB" sz="700" dirty="0" err="1" smtClean="0"/>
              <a:t>liraglutide</a:t>
            </a:r>
            <a:r>
              <a:rPr lang="en-GB" sz="700" dirty="0" smtClean="0"/>
              <a:t> 1.2 mg &amp; 1.8 mg) is approved for the management of type 2 diabetes only</a:t>
            </a:r>
          </a:p>
          <a:p>
            <a:pPr marL="203200" indent="-203200" defTabSz="1131888">
              <a:buClrTx/>
              <a:buFontTx/>
              <a:buChar char="•"/>
            </a:pPr>
            <a:r>
              <a:rPr lang="en-GB" sz="700" dirty="0" err="1" smtClean="0"/>
              <a:t>Saxenda</a:t>
            </a:r>
            <a:r>
              <a:rPr lang="en-GB" sz="700" baseline="30000" dirty="0" smtClean="0"/>
              <a:t>® </a:t>
            </a:r>
            <a:r>
              <a:rPr lang="en-GB" sz="700" dirty="0" smtClean="0"/>
              <a:t>(</a:t>
            </a:r>
            <a:r>
              <a:rPr lang="en-GB" sz="700" dirty="0" err="1" smtClean="0"/>
              <a:t>liraglutide</a:t>
            </a:r>
            <a:r>
              <a:rPr lang="en-GB" sz="700" dirty="0" smtClean="0"/>
              <a:t> 3 mg) is approved in the US and EU for the treatment of obesity only </a:t>
            </a:r>
            <a:endParaRPr lang="en-GB" sz="600" dirty="0"/>
          </a:p>
        </p:txBody>
      </p:sp>
      <p:sp>
        <p:nvSpPr>
          <p:cNvPr id="3" name="Date Placeholder 2"/>
          <p:cNvSpPr>
            <a:spLocks noGrp="1"/>
          </p:cNvSpPr>
          <p:nvPr>
            <p:ph type="dt" sz="half" idx="17"/>
          </p:nvPr>
        </p:nvSpPr>
        <p:spPr/>
        <p:txBody>
          <a:bodyPr/>
          <a:lstStyle/>
          <a:p>
            <a:pPr>
              <a:defRPr/>
            </a:pPr>
            <a:r>
              <a:rPr lang="en-US" smtClean="0">
                <a:solidFill>
                  <a:srgbClr val="82786F"/>
                </a:solidFill>
              </a:rPr>
              <a:t>20 November 2018</a:t>
            </a:r>
            <a:endParaRPr lang="en-GB">
              <a:solidFill>
                <a:srgbClr val="82786F"/>
              </a:solidFill>
            </a:endParaRPr>
          </a:p>
        </p:txBody>
      </p:sp>
      <p:sp>
        <p:nvSpPr>
          <p:cNvPr id="4" name="Footer Placeholder 3"/>
          <p:cNvSpPr>
            <a:spLocks noGrp="1"/>
          </p:cNvSpPr>
          <p:nvPr>
            <p:ph type="ftr" sz="quarter" idx="16"/>
          </p:nvPr>
        </p:nvSpPr>
        <p:spPr/>
        <p:txBody>
          <a:bodyPr/>
          <a:lstStyle/>
          <a:p>
            <a:pPr>
              <a:defRPr/>
            </a:pPr>
            <a:r>
              <a:rPr lang="en-GB" smtClean="0">
                <a:solidFill>
                  <a:srgbClr val="82786F"/>
                </a:solidFill>
              </a:rPr>
              <a:t>Nove Nordisk Real World Evidence - an industry perspective</a:t>
            </a:r>
            <a:endParaRPr lang="en-GB" dirty="0">
              <a:solidFill>
                <a:srgbClr val="82786F"/>
              </a:solidFill>
            </a:endParaRPr>
          </a:p>
        </p:txBody>
      </p:sp>
      <p:sp>
        <p:nvSpPr>
          <p:cNvPr id="5" name="Slide Number Placeholder 4"/>
          <p:cNvSpPr>
            <a:spLocks noGrp="1"/>
          </p:cNvSpPr>
          <p:nvPr>
            <p:ph type="sldNum" sz="quarter" idx="15"/>
          </p:nvPr>
        </p:nvSpPr>
        <p:spPr/>
        <p:txBody>
          <a:bodyPr/>
          <a:lstStyle/>
          <a:p>
            <a:pPr>
              <a:defRPr/>
            </a:pPr>
            <a:fld id="{3BA2BE62-23DE-4842-81B8-DB6260CEC2CA}" type="slidenum">
              <a:rPr lang="en-GB" smtClean="0">
                <a:solidFill>
                  <a:srgbClr val="82786F"/>
                </a:solidFill>
              </a:rPr>
              <a:pPr>
                <a:defRPr/>
              </a:pPr>
              <a:t>2</a:t>
            </a:fld>
            <a:endParaRPr lang="en-GB" dirty="0">
              <a:solidFill>
                <a:srgbClr val="82786F"/>
              </a:solidFill>
            </a:endParaRPr>
          </a:p>
        </p:txBody>
      </p:sp>
    </p:spTree>
    <p:extLst>
      <p:ext uri="{BB962C8B-B14F-4D97-AF65-F5344CB8AC3E}">
        <p14:creationId xmlns:p14="http://schemas.microsoft.com/office/powerpoint/2010/main" val="130999706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30732967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116"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GB" sz="2400" dirty="0">
              <a:latin typeface="Verdana"/>
              <a:ea typeface="+mj-ea"/>
              <a:cs typeface="+mj-cs"/>
              <a:sym typeface="Verdana"/>
            </a:endParaRPr>
          </a:p>
        </p:txBody>
      </p:sp>
      <p:sp>
        <p:nvSpPr>
          <p:cNvPr id="3" name="Title 2"/>
          <p:cNvSpPr>
            <a:spLocks noGrp="1"/>
          </p:cNvSpPr>
          <p:nvPr>
            <p:ph type="title"/>
          </p:nvPr>
        </p:nvSpPr>
        <p:spPr/>
        <p:txBody>
          <a:bodyPr/>
          <a:lstStyle/>
          <a:p>
            <a:r>
              <a:rPr lang="en-GB" sz="2000" dirty="0" smtClean="0"/>
              <a:t>RWE covers a wide range of studies </a:t>
            </a:r>
            <a:br>
              <a:rPr lang="en-GB" sz="2000" dirty="0" smtClean="0"/>
            </a:br>
            <a:r>
              <a:rPr lang="en-GB" sz="2000" dirty="0" smtClean="0"/>
              <a:t>based on a large toolbox of data sources</a:t>
            </a:r>
            <a:endParaRPr lang="en-GB" sz="2000" dirty="0"/>
          </a:p>
        </p:txBody>
      </p:sp>
      <p:sp>
        <p:nvSpPr>
          <p:cNvPr id="8" name="AutoShape 2"/>
          <p:cNvSpPr>
            <a:spLocks noChangeArrowheads="1"/>
          </p:cNvSpPr>
          <p:nvPr/>
        </p:nvSpPr>
        <p:spPr bwMode="auto">
          <a:xfrm>
            <a:off x="312738" y="1597926"/>
            <a:ext cx="8514462" cy="1518672"/>
          </a:xfrm>
          <a:prstGeom prst="leftRightArrow">
            <a:avLst/>
          </a:prstGeom>
          <a:gradFill rotWithShape="1">
            <a:gsLst>
              <a:gs pos="0">
                <a:srgbClr val="001965"/>
              </a:gs>
              <a:gs pos="100000">
                <a:srgbClr val="C2DEEA"/>
              </a:gs>
            </a:gsLst>
            <a:lin ang="0" scaled="1"/>
          </a:gradFill>
          <a:ln>
            <a:noFill/>
          </a:ln>
          <a:extLst/>
        </p:spPr>
        <p:txBody>
          <a:bodyPr wrap="none" anchor="ctr"/>
          <a:lstStyle>
            <a:lvl1pPr eaLnBrk="0" hangingPunct="0">
              <a:spcBef>
                <a:spcPct val="20000"/>
              </a:spcBef>
              <a:buClr>
                <a:schemeClr val="accent1"/>
              </a:buClr>
              <a:buFont typeface="Verdana" pitchFamily="34" charset="0"/>
              <a:buChar char="•"/>
              <a:defRPr>
                <a:solidFill>
                  <a:schemeClr val="accent2"/>
                </a:solidFill>
                <a:latin typeface="Verdana" pitchFamily="34" charset="0"/>
              </a:defRPr>
            </a:lvl1pPr>
            <a:lvl2pPr marL="742950" indent="-285750" eaLnBrk="0" hangingPunct="0">
              <a:spcBef>
                <a:spcPct val="20000"/>
              </a:spcBef>
              <a:buClr>
                <a:schemeClr val="tx2"/>
              </a:buClr>
              <a:buFont typeface="Verdana" pitchFamily="34" charset="0"/>
              <a:buChar char="•"/>
              <a:defRPr sz="1600">
                <a:solidFill>
                  <a:schemeClr val="accent2"/>
                </a:solidFill>
                <a:latin typeface="Verdana" pitchFamily="34" charset="0"/>
              </a:defRPr>
            </a:lvl2pPr>
            <a:lvl3pPr marL="1143000" indent="-228600" eaLnBrk="0" hangingPunct="0">
              <a:spcBef>
                <a:spcPct val="20000"/>
              </a:spcBef>
              <a:buClr>
                <a:srgbClr val="E64A0E"/>
              </a:buClr>
              <a:buFont typeface="Verdana" pitchFamily="34" charset="0"/>
              <a:buChar char="•"/>
              <a:defRPr sz="1400">
                <a:solidFill>
                  <a:schemeClr val="accent2"/>
                </a:solidFill>
                <a:latin typeface="Verdana" pitchFamily="34" charset="0"/>
              </a:defRPr>
            </a:lvl3pPr>
            <a:lvl4pPr marL="1600200" indent="-228600" eaLnBrk="0" hangingPunct="0">
              <a:spcBef>
                <a:spcPct val="20000"/>
              </a:spcBef>
              <a:buClr>
                <a:srgbClr val="82786F"/>
              </a:buClr>
              <a:buFont typeface="Verdana" pitchFamily="34" charset="0"/>
              <a:buChar char="•"/>
              <a:defRPr sz="1200">
                <a:solidFill>
                  <a:schemeClr val="accent2"/>
                </a:solidFill>
                <a:latin typeface="Verdana" pitchFamily="34" charset="0"/>
              </a:defRPr>
            </a:lvl4pPr>
            <a:lvl5pPr marL="2057400" indent="-228600" eaLnBrk="0" hangingPunct="0">
              <a:spcBef>
                <a:spcPct val="20000"/>
              </a:spcBef>
              <a:buClr>
                <a:srgbClr val="001423"/>
              </a:buClr>
              <a:buFont typeface="Verdana" pitchFamily="34" charset="0"/>
              <a:buChar char="•"/>
              <a:defRPr sz="1100">
                <a:solidFill>
                  <a:schemeClr val="accent2"/>
                </a:solidFill>
                <a:latin typeface="Verdana" pitchFamily="34" charset="0"/>
              </a:defRPr>
            </a:lvl5pPr>
            <a:lvl6pPr marL="25146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6pPr>
            <a:lvl7pPr marL="29718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7pPr>
            <a:lvl8pPr marL="34290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8pPr>
            <a:lvl9pPr marL="38862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9pPr>
          </a:lstStyle>
          <a:p>
            <a:pPr eaLnBrk="1" hangingPunct="1">
              <a:spcBef>
                <a:spcPct val="0"/>
              </a:spcBef>
              <a:buClrTx/>
              <a:buFontTx/>
              <a:buNone/>
            </a:pPr>
            <a:endParaRPr lang="en-GB" altLang="en-US" dirty="0">
              <a:solidFill>
                <a:schemeClr val="tx1"/>
              </a:solidFill>
            </a:endParaRPr>
          </a:p>
        </p:txBody>
      </p:sp>
      <p:sp>
        <p:nvSpPr>
          <p:cNvPr id="9" name="TextBox 8"/>
          <p:cNvSpPr txBox="1"/>
          <p:nvPr/>
        </p:nvSpPr>
        <p:spPr>
          <a:xfrm>
            <a:off x="557118" y="2103347"/>
            <a:ext cx="1254314" cy="507831"/>
          </a:xfrm>
          <a:prstGeom prst="rect">
            <a:avLst/>
          </a:prstGeom>
          <a:noFill/>
        </p:spPr>
        <p:txBody>
          <a:bodyPr wrap="square" rtlCol="0">
            <a:spAutoFit/>
          </a:bodyPr>
          <a:lstStyle/>
          <a:p>
            <a:pPr lvl="0">
              <a:lnSpc>
                <a:spcPct val="90000"/>
              </a:lnSpc>
              <a:spcBef>
                <a:spcPct val="45000"/>
              </a:spcBef>
            </a:pPr>
            <a:r>
              <a:rPr lang="en-GB" sz="1000" b="1" dirty="0" smtClean="0">
                <a:solidFill>
                  <a:srgbClr val="FFFFFF"/>
                </a:solidFill>
              </a:rPr>
              <a:t>Part of regulatory files</a:t>
            </a:r>
            <a:endParaRPr lang="en-GB" sz="1000" b="1" dirty="0">
              <a:solidFill>
                <a:srgbClr val="FFFFFF"/>
              </a:solidFill>
            </a:endParaRPr>
          </a:p>
        </p:txBody>
      </p:sp>
      <p:sp>
        <p:nvSpPr>
          <p:cNvPr id="10" name="TextBox 9"/>
          <p:cNvSpPr txBox="1"/>
          <p:nvPr/>
        </p:nvSpPr>
        <p:spPr>
          <a:xfrm>
            <a:off x="7566699" y="2103347"/>
            <a:ext cx="1031790" cy="507831"/>
          </a:xfrm>
          <a:prstGeom prst="rect">
            <a:avLst/>
          </a:prstGeom>
          <a:noFill/>
        </p:spPr>
        <p:txBody>
          <a:bodyPr wrap="square" rtlCol="0">
            <a:spAutoFit/>
          </a:bodyPr>
          <a:lstStyle/>
          <a:p>
            <a:pPr lvl="0">
              <a:lnSpc>
                <a:spcPct val="90000"/>
              </a:lnSpc>
              <a:spcBef>
                <a:spcPct val="45000"/>
              </a:spcBef>
            </a:pPr>
            <a:r>
              <a:rPr lang="en-GB" sz="1000" b="1" dirty="0" smtClean="0"/>
              <a:t>Not part of regulatory files</a:t>
            </a:r>
            <a:endParaRPr lang="en-GB" sz="1000" b="1" dirty="0"/>
          </a:p>
        </p:txBody>
      </p:sp>
      <p:sp>
        <p:nvSpPr>
          <p:cNvPr id="11" name="TextBox 10"/>
          <p:cNvSpPr txBox="1"/>
          <p:nvPr/>
        </p:nvSpPr>
        <p:spPr>
          <a:xfrm>
            <a:off x="2912749" y="2894388"/>
            <a:ext cx="1213159" cy="455008"/>
          </a:xfrm>
          <a:prstGeom prst="roundRect">
            <a:avLst/>
          </a:prstGeom>
          <a:noFill/>
          <a:ln w="28575">
            <a:solidFill>
              <a:srgbClr val="001965"/>
            </a:solidFill>
          </a:ln>
        </p:spPr>
        <p:txBody>
          <a:bodyPr wrap="square" lIns="0" tIns="36000" rIns="0" bIns="36000" rtlCol="0" anchor="ctr">
            <a:spAutoFit/>
          </a:bodyPr>
          <a:lstStyle/>
          <a:p>
            <a:pPr algn="ctr">
              <a:spcBef>
                <a:spcPts val="500"/>
              </a:spcBef>
            </a:pPr>
            <a:r>
              <a:rPr lang="en-GB" sz="1100" dirty="0" smtClean="0">
                <a:solidFill>
                  <a:srgbClr val="001965"/>
                </a:solidFill>
              </a:rPr>
              <a:t>Pragmatic clinical trials</a:t>
            </a:r>
            <a:endParaRPr lang="en-GB" sz="1100" dirty="0">
              <a:solidFill>
                <a:srgbClr val="001965"/>
              </a:solidFill>
            </a:endParaRPr>
          </a:p>
        </p:txBody>
      </p:sp>
      <p:sp>
        <p:nvSpPr>
          <p:cNvPr id="13" name="TextBox 12"/>
          <p:cNvSpPr txBox="1"/>
          <p:nvPr/>
        </p:nvSpPr>
        <p:spPr>
          <a:xfrm>
            <a:off x="5244176" y="2894388"/>
            <a:ext cx="1167861" cy="455008"/>
          </a:xfrm>
          <a:prstGeom prst="roundRect">
            <a:avLst/>
          </a:prstGeom>
          <a:noFill/>
          <a:ln w="28575">
            <a:solidFill>
              <a:srgbClr val="001965"/>
            </a:solidFill>
          </a:ln>
        </p:spPr>
        <p:txBody>
          <a:bodyPr wrap="square" lIns="0" tIns="36000" rIns="0" bIns="36000" rtlCol="0" anchor="ctr">
            <a:spAutoFit/>
          </a:bodyPr>
          <a:lstStyle/>
          <a:p>
            <a:pPr algn="ctr"/>
            <a:r>
              <a:rPr lang="en-GB" sz="1100" dirty="0" smtClean="0">
                <a:solidFill>
                  <a:srgbClr val="001965"/>
                </a:solidFill>
              </a:rPr>
              <a:t>Database studies</a:t>
            </a:r>
            <a:endParaRPr lang="en-GB" sz="1100" dirty="0">
              <a:solidFill>
                <a:srgbClr val="001965"/>
              </a:solidFill>
            </a:endParaRPr>
          </a:p>
        </p:txBody>
      </p:sp>
      <p:sp>
        <p:nvSpPr>
          <p:cNvPr id="15" name="TextBox 14"/>
          <p:cNvSpPr txBox="1"/>
          <p:nvPr/>
        </p:nvSpPr>
        <p:spPr>
          <a:xfrm>
            <a:off x="6262999" y="3466678"/>
            <a:ext cx="1303699" cy="455008"/>
          </a:xfrm>
          <a:prstGeom prst="roundRect">
            <a:avLst/>
          </a:prstGeom>
          <a:noFill/>
          <a:ln w="28575">
            <a:solidFill>
              <a:srgbClr val="001965"/>
            </a:solidFill>
          </a:ln>
        </p:spPr>
        <p:txBody>
          <a:bodyPr wrap="square" lIns="0" tIns="36000" rIns="0" bIns="36000" rtlCol="0" anchor="ctr">
            <a:spAutoFit/>
          </a:bodyPr>
          <a:lstStyle/>
          <a:p>
            <a:pPr algn="ctr"/>
            <a:r>
              <a:rPr lang="en-GB" sz="1100" dirty="0" smtClean="0">
                <a:solidFill>
                  <a:srgbClr val="001965"/>
                </a:solidFill>
              </a:rPr>
              <a:t>Surveys and chart reviews</a:t>
            </a:r>
            <a:endParaRPr lang="en-GB" sz="1100" dirty="0">
              <a:solidFill>
                <a:srgbClr val="001965"/>
              </a:solidFill>
            </a:endParaRPr>
          </a:p>
        </p:txBody>
      </p:sp>
      <p:cxnSp>
        <p:nvCxnSpPr>
          <p:cNvPr id="16" name="Straight Connector 15"/>
          <p:cNvCxnSpPr>
            <a:stCxn id="11" idx="0"/>
          </p:cNvCxnSpPr>
          <p:nvPr/>
        </p:nvCxnSpPr>
        <p:spPr>
          <a:xfrm flipV="1">
            <a:off x="3519329" y="2565291"/>
            <a:ext cx="0" cy="329097"/>
          </a:xfrm>
          <a:prstGeom prst="line">
            <a:avLst/>
          </a:prstGeom>
          <a:ln w="28575">
            <a:solidFill>
              <a:srgbClr val="001965"/>
            </a:solidFill>
            <a:tailEnd type="ova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976869" y="3466678"/>
            <a:ext cx="1416346" cy="455008"/>
          </a:xfrm>
          <a:prstGeom prst="roundRect">
            <a:avLst/>
          </a:prstGeom>
          <a:noFill/>
          <a:ln w="28575">
            <a:solidFill>
              <a:srgbClr val="001965"/>
            </a:solidFill>
          </a:ln>
        </p:spPr>
        <p:txBody>
          <a:bodyPr wrap="square" lIns="0" tIns="36000" rIns="0" bIns="36000" rtlCol="0" anchor="ctr">
            <a:spAutoFit/>
          </a:bodyPr>
          <a:lstStyle/>
          <a:p>
            <a:pPr algn="ctr">
              <a:spcBef>
                <a:spcPts val="500"/>
              </a:spcBef>
            </a:pPr>
            <a:r>
              <a:rPr lang="en-GB" sz="1100" dirty="0" smtClean="0">
                <a:solidFill>
                  <a:srgbClr val="001965"/>
                </a:solidFill>
              </a:rPr>
              <a:t>Non-interventional studies</a:t>
            </a:r>
            <a:endParaRPr lang="en-GB" sz="1100" dirty="0">
              <a:solidFill>
                <a:srgbClr val="001965"/>
              </a:solidFill>
            </a:endParaRPr>
          </a:p>
        </p:txBody>
      </p:sp>
      <p:cxnSp>
        <p:nvCxnSpPr>
          <p:cNvPr id="33" name="Straight Connector 32"/>
          <p:cNvCxnSpPr>
            <a:stCxn id="24" idx="0"/>
          </p:cNvCxnSpPr>
          <p:nvPr/>
        </p:nvCxnSpPr>
        <p:spPr>
          <a:xfrm flipV="1">
            <a:off x="4685042" y="2631953"/>
            <a:ext cx="0" cy="834725"/>
          </a:xfrm>
          <a:prstGeom prst="line">
            <a:avLst/>
          </a:prstGeom>
          <a:ln w="28575">
            <a:solidFill>
              <a:srgbClr val="001965"/>
            </a:solidFill>
            <a:tailEnd type="ova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5828106" y="2565291"/>
            <a:ext cx="0" cy="329097"/>
          </a:xfrm>
          <a:prstGeom prst="line">
            <a:avLst/>
          </a:prstGeom>
          <a:ln w="28575">
            <a:solidFill>
              <a:srgbClr val="001965"/>
            </a:solidFill>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5" idx="0"/>
          </p:cNvCxnSpPr>
          <p:nvPr/>
        </p:nvCxnSpPr>
        <p:spPr>
          <a:xfrm flipV="1">
            <a:off x="6914849" y="2565292"/>
            <a:ext cx="0" cy="901386"/>
          </a:xfrm>
          <a:prstGeom prst="line">
            <a:avLst/>
          </a:prstGeom>
          <a:ln w="28575">
            <a:solidFill>
              <a:srgbClr val="001965"/>
            </a:solidFill>
            <a:tailEnd type="oval"/>
          </a:ln>
        </p:spPr>
        <p:style>
          <a:lnRef idx="1">
            <a:schemeClr val="accent1"/>
          </a:lnRef>
          <a:fillRef idx="0">
            <a:schemeClr val="accent1"/>
          </a:fillRef>
          <a:effectRef idx="0">
            <a:schemeClr val="accent1"/>
          </a:effectRef>
          <a:fontRef idx="minor">
            <a:schemeClr val="tx1"/>
          </a:fontRef>
        </p:style>
      </p:cxnSp>
      <p:sp>
        <p:nvSpPr>
          <p:cNvPr id="39" name="AutoShape 2"/>
          <p:cNvSpPr>
            <a:spLocks noChangeArrowheads="1"/>
          </p:cNvSpPr>
          <p:nvPr/>
        </p:nvSpPr>
        <p:spPr bwMode="auto">
          <a:xfrm>
            <a:off x="312738" y="1597926"/>
            <a:ext cx="8514462" cy="1518672"/>
          </a:xfrm>
          <a:prstGeom prst="leftRightArrow">
            <a:avLst/>
          </a:prstGeom>
          <a:gradFill rotWithShape="1">
            <a:gsLst>
              <a:gs pos="0">
                <a:srgbClr val="001965"/>
              </a:gs>
              <a:gs pos="100000">
                <a:srgbClr val="C2DEEA"/>
              </a:gs>
            </a:gsLst>
            <a:lin ang="0" scaled="1"/>
          </a:gradFill>
          <a:ln>
            <a:noFill/>
          </a:ln>
          <a:extLst/>
        </p:spPr>
        <p:txBody>
          <a:bodyPr wrap="none" anchor="ctr"/>
          <a:lstStyle>
            <a:lvl1pPr eaLnBrk="0" hangingPunct="0">
              <a:spcBef>
                <a:spcPct val="20000"/>
              </a:spcBef>
              <a:buClr>
                <a:schemeClr val="accent1"/>
              </a:buClr>
              <a:buFont typeface="Verdana" pitchFamily="34" charset="0"/>
              <a:buChar char="•"/>
              <a:defRPr>
                <a:solidFill>
                  <a:schemeClr val="accent2"/>
                </a:solidFill>
                <a:latin typeface="Verdana" pitchFamily="34" charset="0"/>
              </a:defRPr>
            </a:lvl1pPr>
            <a:lvl2pPr marL="742950" indent="-285750" eaLnBrk="0" hangingPunct="0">
              <a:spcBef>
                <a:spcPct val="20000"/>
              </a:spcBef>
              <a:buClr>
                <a:schemeClr val="tx2"/>
              </a:buClr>
              <a:buFont typeface="Verdana" pitchFamily="34" charset="0"/>
              <a:buChar char="•"/>
              <a:defRPr sz="1600">
                <a:solidFill>
                  <a:schemeClr val="accent2"/>
                </a:solidFill>
                <a:latin typeface="Verdana" pitchFamily="34" charset="0"/>
              </a:defRPr>
            </a:lvl2pPr>
            <a:lvl3pPr marL="1143000" indent="-228600" eaLnBrk="0" hangingPunct="0">
              <a:spcBef>
                <a:spcPct val="20000"/>
              </a:spcBef>
              <a:buClr>
                <a:srgbClr val="E64A0E"/>
              </a:buClr>
              <a:buFont typeface="Verdana" pitchFamily="34" charset="0"/>
              <a:buChar char="•"/>
              <a:defRPr sz="1400">
                <a:solidFill>
                  <a:schemeClr val="accent2"/>
                </a:solidFill>
                <a:latin typeface="Verdana" pitchFamily="34" charset="0"/>
              </a:defRPr>
            </a:lvl3pPr>
            <a:lvl4pPr marL="1600200" indent="-228600" eaLnBrk="0" hangingPunct="0">
              <a:spcBef>
                <a:spcPct val="20000"/>
              </a:spcBef>
              <a:buClr>
                <a:srgbClr val="82786F"/>
              </a:buClr>
              <a:buFont typeface="Verdana" pitchFamily="34" charset="0"/>
              <a:buChar char="•"/>
              <a:defRPr sz="1200">
                <a:solidFill>
                  <a:schemeClr val="accent2"/>
                </a:solidFill>
                <a:latin typeface="Verdana" pitchFamily="34" charset="0"/>
              </a:defRPr>
            </a:lvl4pPr>
            <a:lvl5pPr marL="2057400" indent="-228600" eaLnBrk="0" hangingPunct="0">
              <a:spcBef>
                <a:spcPct val="20000"/>
              </a:spcBef>
              <a:buClr>
                <a:srgbClr val="001423"/>
              </a:buClr>
              <a:buFont typeface="Verdana" pitchFamily="34" charset="0"/>
              <a:buChar char="•"/>
              <a:defRPr sz="1100">
                <a:solidFill>
                  <a:schemeClr val="accent2"/>
                </a:solidFill>
                <a:latin typeface="Verdana" pitchFamily="34" charset="0"/>
              </a:defRPr>
            </a:lvl5pPr>
            <a:lvl6pPr marL="25146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6pPr>
            <a:lvl7pPr marL="29718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7pPr>
            <a:lvl8pPr marL="34290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8pPr>
            <a:lvl9pPr marL="3886200" indent="-228600" eaLnBrk="0" fontAlgn="base" hangingPunct="0">
              <a:spcBef>
                <a:spcPct val="20000"/>
              </a:spcBef>
              <a:spcAft>
                <a:spcPct val="0"/>
              </a:spcAft>
              <a:buClr>
                <a:srgbClr val="001423"/>
              </a:buClr>
              <a:buFont typeface="Verdana" pitchFamily="34" charset="0"/>
              <a:buChar char="•"/>
              <a:defRPr sz="1100">
                <a:solidFill>
                  <a:schemeClr val="accent2"/>
                </a:solidFill>
                <a:latin typeface="Verdana" pitchFamily="34" charset="0"/>
              </a:defRPr>
            </a:lvl9pPr>
          </a:lstStyle>
          <a:p>
            <a:pPr eaLnBrk="1" hangingPunct="1">
              <a:spcBef>
                <a:spcPct val="0"/>
              </a:spcBef>
              <a:buClrTx/>
              <a:buFontTx/>
              <a:buNone/>
            </a:pPr>
            <a:endParaRPr lang="en-GB" altLang="en-US" dirty="0">
              <a:solidFill>
                <a:schemeClr val="tx1"/>
              </a:solidFill>
            </a:endParaRPr>
          </a:p>
        </p:txBody>
      </p:sp>
      <p:sp>
        <p:nvSpPr>
          <p:cNvPr id="40" name="TextBox 39"/>
          <p:cNvSpPr txBox="1"/>
          <p:nvPr/>
        </p:nvSpPr>
        <p:spPr>
          <a:xfrm>
            <a:off x="557118" y="2103347"/>
            <a:ext cx="1254314" cy="507831"/>
          </a:xfrm>
          <a:prstGeom prst="rect">
            <a:avLst/>
          </a:prstGeom>
          <a:noFill/>
        </p:spPr>
        <p:txBody>
          <a:bodyPr wrap="square" rtlCol="0">
            <a:spAutoFit/>
          </a:bodyPr>
          <a:lstStyle/>
          <a:p>
            <a:pPr lvl="0">
              <a:lnSpc>
                <a:spcPct val="90000"/>
              </a:lnSpc>
              <a:spcBef>
                <a:spcPct val="45000"/>
              </a:spcBef>
            </a:pPr>
            <a:r>
              <a:rPr lang="en-GB" sz="1000" b="1" dirty="0">
                <a:solidFill>
                  <a:srgbClr val="FFFFFF"/>
                </a:solidFill>
              </a:rPr>
              <a:t>Part of regulatory files</a:t>
            </a:r>
          </a:p>
        </p:txBody>
      </p:sp>
      <p:sp>
        <p:nvSpPr>
          <p:cNvPr id="41" name="TextBox 40"/>
          <p:cNvSpPr txBox="1"/>
          <p:nvPr/>
        </p:nvSpPr>
        <p:spPr>
          <a:xfrm>
            <a:off x="7626079" y="2103347"/>
            <a:ext cx="1031790" cy="507831"/>
          </a:xfrm>
          <a:prstGeom prst="rect">
            <a:avLst/>
          </a:prstGeom>
          <a:noFill/>
        </p:spPr>
        <p:txBody>
          <a:bodyPr wrap="square" rtlCol="0">
            <a:spAutoFit/>
          </a:bodyPr>
          <a:lstStyle/>
          <a:p>
            <a:pPr lvl="0">
              <a:lnSpc>
                <a:spcPct val="90000"/>
              </a:lnSpc>
              <a:spcBef>
                <a:spcPct val="45000"/>
              </a:spcBef>
            </a:pPr>
            <a:r>
              <a:rPr lang="en-GB" sz="1000" b="1" dirty="0">
                <a:solidFill>
                  <a:srgbClr val="001965"/>
                </a:solidFill>
              </a:rPr>
              <a:t>Not part of regulatory files</a:t>
            </a:r>
          </a:p>
        </p:txBody>
      </p:sp>
      <p:sp>
        <p:nvSpPr>
          <p:cNvPr id="42" name="TextBox 41"/>
          <p:cNvSpPr txBox="1"/>
          <p:nvPr/>
        </p:nvSpPr>
        <p:spPr>
          <a:xfrm>
            <a:off x="2912749" y="2894388"/>
            <a:ext cx="1213159" cy="455008"/>
          </a:xfrm>
          <a:prstGeom prst="roundRect">
            <a:avLst/>
          </a:prstGeom>
          <a:noFill/>
          <a:ln w="28575">
            <a:solidFill>
              <a:srgbClr val="001965"/>
            </a:solidFill>
          </a:ln>
        </p:spPr>
        <p:txBody>
          <a:bodyPr wrap="square" lIns="0" tIns="36000" rIns="0" bIns="36000" rtlCol="0" anchor="ctr">
            <a:spAutoFit/>
          </a:bodyPr>
          <a:lstStyle/>
          <a:p>
            <a:pPr algn="ctr">
              <a:spcBef>
                <a:spcPts val="500"/>
              </a:spcBef>
            </a:pPr>
            <a:r>
              <a:rPr lang="en-GB" sz="1100" dirty="0">
                <a:solidFill>
                  <a:srgbClr val="001965"/>
                </a:solidFill>
              </a:rPr>
              <a:t>Pragmatic clinical trials</a:t>
            </a:r>
          </a:p>
        </p:txBody>
      </p:sp>
      <p:sp>
        <p:nvSpPr>
          <p:cNvPr id="43" name="TextBox 42"/>
          <p:cNvSpPr txBox="1"/>
          <p:nvPr/>
        </p:nvSpPr>
        <p:spPr>
          <a:xfrm>
            <a:off x="1320641" y="1441751"/>
            <a:ext cx="840576" cy="267723"/>
          </a:xfrm>
          <a:prstGeom prst="roundRect">
            <a:avLst/>
          </a:prstGeom>
          <a:noFill/>
          <a:ln w="28575">
            <a:solidFill>
              <a:srgbClr val="D47600"/>
            </a:solidFill>
          </a:ln>
        </p:spPr>
        <p:txBody>
          <a:bodyPr wrap="square" lIns="0" tIns="36000" rIns="0" bIns="36000" rtlCol="0" anchor="ctr">
            <a:spAutoFit/>
          </a:bodyPr>
          <a:lstStyle/>
          <a:p>
            <a:pPr algn="ctr"/>
            <a:r>
              <a:rPr lang="en-GB" sz="1100" b="1" dirty="0" smtClean="0">
                <a:solidFill>
                  <a:srgbClr val="D47600"/>
                </a:solidFill>
              </a:rPr>
              <a:t>RCTs</a:t>
            </a:r>
            <a:endParaRPr lang="en-GB" sz="1100" b="1" dirty="0">
              <a:solidFill>
                <a:srgbClr val="D47600"/>
              </a:solidFill>
            </a:endParaRPr>
          </a:p>
        </p:txBody>
      </p:sp>
      <p:sp>
        <p:nvSpPr>
          <p:cNvPr id="45" name="TextBox 44"/>
          <p:cNvSpPr txBox="1"/>
          <p:nvPr/>
        </p:nvSpPr>
        <p:spPr>
          <a:xfrm>
            <a:off x="5244176" y="2894388"/>
            <a:ext cx="1167861" cy="455008"/>
          </a:xfrm>
          <a:prstGeom prst="roundRect">
            <a:avLst/>
          </a:prstGeom>
          <a:noFill/>
          <a:ln w="28575">
            <a:solidFill>
              <a:srgbClr val="001965"/>
            </a:solidFill>
          </a:ln>
        </p:spPr>
        <p:txBody>
          <a:bodyPr wrap="square" lIns="0" tIns="36000" rIns="0" bIns="36000" rtlCol="0" anchor="ctr">
            <a:spAutoFit/>
          </a:bodyPr>
          <a:lstStyle/>
          <a:p>
            <a:pPr algn="ctr"/>
            <a:r>
              <a:rPr lang="en-GB" sz="1100" dirty="0" smtClean="0">
                <a:solidFill>
                  <a:srgbClr val="001965"/>
                </a:solidFill>
              </a:rPr>
              <a:t>Database studies</a:t>
            </a:r>
            <a:endParaRPr lang="en-GB" sz="1100" dirty="0">
              <a:solidFill>
                <a:srgbClr val="001965"/>
              </a:solidFill>
            </a:endParaRPr>
          </a:p>
        </p:txBody>
      </p:sp>
      <p:sp>
        <p:nvSpPr>
          <p:cNvPr id="46" name="TextBox 45"/>
          <p:cNvSpPr txBox="1"/>
          <p:nvPr/>
        </p:nvSpPr>
        <p:spPr>
          <a:xfrm>
            <a:off x="6262999" y="3466678"/>
            <a:ext cx="1303699" cy="455008"/>
          </a:xfrm>
          <a:prstGeom prst="roundRect">
            <a:avLst/>
          </a:prstGeom>
          <a:noFill/>
          <a:ln w="28575">
            <a:solidFill>
              <a:srgbClr val="001965"/>
            </a:solidFill>
          </a:ln>
        </p:spPr>
        <p:txBody>
          <a:bodyPr wrap="square" lIns="0" tIns="36000" rIns="0" bIns="36000" rtlCol="0" anchor="ctr">
            <a:spAutoFit/>
          </a:bodyPr>
          <a:lstStyle/>
          <a:p>
            <a:pPr algn="ctr"/>
            <a:r>
              <a:rPr lang="en-GB" sz="1100" dirty="0" smtClean="0">
                <a:solidFill>
                  <a:srgbClr val="001965"/>
                </a:solidFill>
              </a:rPr>
              <a:t>Surveys and chart reviews</a:t>
            </a:r>
            <a:endParaRPr lang="en-GB" sz="1100" dirty="0">
              <a:solidFill>
                <a:srgbClr val="001965"/>
              </a:solidFill>
            </a:endParaRPr>
          </a:p>
        </p:txBody>
      </p:sp>
      <p:cxnSp>
        <p:nvCxnSpPr>
          <p:cNvPr id="47" name="Straight Connector 46"/>
          <p:cNvCxnSpPr>
            <a:stCxn id="42" idx="0"/>
          </p:cNvCxnSpPr>
          <p:nvPr/>
        </p:nvCxnSpPr>
        <p:spPr>
          <a:xfrm flipV="1">
            <a:off x="3519329" y="2565291"/>
            <a:ext cx="0" cy="329097"/>
          </a:xfrm>
          <a:prstGeom prst="line">
            <a:avLst/>
          </a:prstGeom>
          <a:ln w="28575">
            <a:solidFill>
              <a:srgbClr val="001965"/>
            </a:solidFil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43" idx="2"/>
          </p:cNvCxnSpPr>
          <p:nvPr/>
        </p:nvCxnSpPr>
        <p:spPr>
          <a:xfrm>
            <a:off x="1740929" y="1709474"/>
            <a:ext cx="1" cy="386749"/>
          </a:xfrm>
          <a:prstGeom prst="line">
            <a:avLst/>
          </a:prstGeom>
          <a:ln w="28575">
            <a:solidFill>
              <a:srgbClr val="D47600"/>
            </a:solidFil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976869" y="3466678"/>
            <a:ext cx="1416346" cy="455008"/>
          </a:xfrm>
          <a:prstGeom prst="roundRect">
            <a:avLst/>
          </a:prstGeom>
          <a:noFill/>
          <a:ln w="28575">
            <a:solidFill>
              <a:srgbClr val="001965"/>
            </a:solidFill>
          </a:ln>
        </p:spPr>
        <p:txBody>
          <a:bodyPr wrap="square" lIns="0" tIns="36000" rIns="0" bIns="36000" rtlCol="0" anchor="ctr">
            <a:spAutoFit/>
          </a:bodyPr>
          <a:lstStyle/>
          <a:p>
            <a:pPr algn="ctr">
              <a:spcBef>
                <a:spcPts val="500"/>
              </a:spcBef>
            </a:pPr>
            <a:r>
              <a:rPr lang="en-GB" sz="1100" dirty="0" smtClean="0">
                <a:solidFill>
                  <a:srgbClr val="001965"/>
                </a:solidFill>
              </a:rPr>
              <a:t>Non-interventional </a:t>
            </a:r>
            <a:r>
              <a:rPr lang="en-GB" sz="1100" dirty="0">
                <a:solidFill>
                  <a:srgbClr val="001965"/>
                </a:solidFill>
              </a:rPr>
              <a:t>studies</a:t>
            </a:r>
          </a:p>
        </p:txBody>
      </p:sp>
      <p:cxnSp>
        <p:nvCxnSpPr>
          <p:cNvPr id="50" name="Straight Connector 49"/>
          <p:cNvCxnSpPr>
            <a:stCxn id="49" idx="0"/>
          </p:cNvCxnSpPr>
          <p:nvPr/>
        </p:nvCxnSpPr>
        <p:spPr>
          <a:xfrm flipV="1">
            <a:off x="4685042" y="2631953"/>
            <a:ext cx="0" cy="834725"/>
          </a:xfrm>
          <a:prstGeom prst="line">
            <a:avLst/>
          </a:prstGeom>
          <a:ln w="28575">
            <a:solidFill>
              <a:srgbClr val="001965"/>
            </a:solidFil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5828106" y="2565291"/>
            <a:ext cx="0" cy="329097"/>
          </a:xfrm>
          <a:prstGeom prst="line">
            <a:avLst/>
          </a:prstGeom>
          <a:ln w="28575">
            <a:solidFill>
              <a:srgbClr val="001965"/>
            </a:solidFill>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46" idx="0"/>
          </p:cNvCxnSpPr>
          <p:nvPr/>
        </p:nvCxnSpPr>
        <p:spPr>
          <a:xfrm flipV="1">
            <a:off x="6914849" y="2565292"/>
            <a:ext cx="0" cy="901386"/>
          </a:xfrm>
          <a:prstGeom prst="line">
            <a:avLst/>
          </a:prstGeom>
          <a:ln w="28575">
            <a:solidFill>
              <a:srgbClr val="001965"/>
            </a:solidFill>
            <a:tailEnd type="ova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2721745" y="1362696"/>
            <a:ext cx="4899545" cy="2690444"/>
          </a:xfrm>
          <a:prstGeom prst="roundRect">
            <a:avLst>
              <a:gd name="adj" fmla="val 8308"/>
            </a:avLst>
          </a:prstGeom>
          <a:noFill/>
          <a:ln w="28575">
            <a:solidFill>
              <a:srgbClr val="001965"/>
            </a:solidFill>
            <a:prstDash val="dash"/>
          </a:ln>
        </p:spPr>
        <p:txBody>
          <a:bodyPr wrap="none" lIns="0" tIns="36000" rIns="0" bIns="36000" rtlCol="0" anchor="ctr">
            <a:noAutofit/>
          </a:bodyPr>
          <a:lstStyle/>
          <a:p>
            <a:pPr algn="ctr"/>
            <a:endParaRPr lang="en-GB" sz="1100" b="1" dirty="0"/>
          </a:p>
        </p:txBody>
      </p:sp>
      <p:sp>
        <p:nvSpPr>
          <p:cNvPr id="54" name="TextBox 53"/>
          <p:cNvSpPr txBox="1"/>
          <p:nvPr/>
        </p:nvSpPr>
        <p:spPr>
          <a:xfrm>
            <a:off x="1511854" y="4288330"/>
            <a:ext cx="6120292" cy="338554"/>
          </a:xfrm>
          <a:prstGeom prst="rect">
            <a:avLst/>
          </a:prstGeom>
          <a:noFill/>
        </p:spPr>
        <p:txBody>
          <a:bodyPr wrap="square" rtlCol="0">
            <a:spAutoFit/>
          </a:bodyPr>
          <a:lstStyle/>
          <a:p>
            <a:pPr algn="ctr"/>
            <a:r>
              <a:rPr lang="en-GB" sz="1600" b="1" dirty="0">
                <a:solidFill>
                  <a:srgbClr val="001965"/>
                </a:solidFill>
              </a:rPr>
              <a:t>RCTs and RWE should be used complementarily</a:t>
            </a:r>
          </a:p>
        </p:txBody>
      </p:sp>
      <p:sp>
        <p:nvSpPr>
          <p:cNvPr id="2" name="Date Placeholder 1"/>
          <p:cNvSpPr>
            <a:spLocks noGrp="1"/>
          </p:cNvSpPr>
          <p:nvPr>
            <p:ph type="dt" sz="half" idx="2"/>
          </p:nvPr>
        </p:nvSpPr>
        <p:spPr/>
        <p:txBody>
          <a:bodyPr/>
          <a:lstStyle/>
          <a:p>
            <a:pPr>
              <a:defRPr/>
            </a:pPr>
            <a:r>
              <a:rPr lang="en-US" noProof="0" smtClean="0"/>
              <a:t>20 November 2018</a:t>
            </a:r>
            <a:endParaRPr lang="en-GB" noProof="0" dirty="0"/>
          </a:p>
        </p:txBody>
      </p:sp>
      <p:sp>
        <p:nvSpPr>
          <p:cNvPr id="6" name="Footer Placeholder 5"/>
          <p:cNvSpPr>
            <a:spLocks noGrp="1"/>
          </p:cNvSpPr>
          <p:nvPr>
            <p:ph type="ftr" sz="quarter" idx="3"/>
          </p:nvPr>
        </p:nvSpPr>
        <p:spPr/>
        <p:txBody>
          <a:bodyPr/>
          <a:lstStyle/>
          <a:p>
            <a:pPr>
              <a:defRPr/>
            </a:pPr>
            <a:r>
              <a:rPr lang="en-GB" noProof="0" smtClean="0"/>
              <a:t>Nove Nordisk Real World Evidence - an industry perspective</a:t>
            </a:r>
            <a:endParaRPr lang="en-GB" noProof="0" dirty="0"/>
          </a:p>
        </p:txBody>
      </p:sp>
      <p:sp>
        <p:nvSpPr>
          <p:cNvPr id="7" name="Slide Number Placeholder 6"/>
          <p:cNvSpPr>
            <a:spLocks noGrp="1"/>
          </p:cNvSpPr>
          <p:nvPr>
            <p:ph type="sldNum" sz="quarter" idx="4"/>
          </p:nvPr>
        </p:nvSpPr>
        <p:spPr/>
        <p:txBody>
          <a:bodyPr/>
          <a:lstStyle/>
          <a:p>
            <a:pPr>
              <a:defRPr/>
            </a:pPr>
            <a:fld id="{4B01E8EF-57E8-4F85-90EB-163CEE512F88}" type="slidenum">
              <a:rPr lang="en-GB" noProof="0" smtClean="0"/>
              <a:pPr>
                <a:defRPr/>
              </a:pPr>
              <a:t>3</a:t>
            </a:fld>
            <a:endParaRPr lang="en-GB" noProof="0" dirty="0"/>
          </a:p>
        </p:txBody>
      </p:sp>
    </p:spTree>
    <p:extLst>
      <p:ext uri="{BB962C8B-B14F-4D97-AF65-F5344CB8AC3E}">
        <p14:creationId xmlns:p14="http://schemas.microsoft.com/office/powerpoint/2010/main" val="2028642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2000" dirty="0" smtClean="0"/>
              <a:t>Industry is engaged in RWE studies</a:t>
            </a:r>
            <a:br>
              <a:rPr lang="en-GB" sz="2000" dirty="0" smtClean="0"/>
            </a:br>
            <a:r>
              <a:rPr lang="en-GB" sz="2000" dirty="0" smtClean="0"/>
              <a:t>&amp; RWEs are normally post-approval, with exceptions</a:t>
            </a:r>
            <a:endParaRPr lang="en-GB" sz="2000" dirty="0"/>
          </a:p>
        </p:txBody>
      </p:sp>
      <p:sp>
        <p:nvSpPr>
          <p:cNvPr id="4" name="Slide Number Placeholder 3"/>
          <p:cNvSpPr>
            <a:spLocks noGrp="1"/>
          </p:cNvSpPr>
          <p:nvPr>
            <p:ph type="sldNum" sz="quarter" idx="4294967295"/>
          </p:nvPr>
        </p:nvSpPr>
        <p:spPr>
          <a:xfrm>
            <a:off x="8515350" y="104775"/>
            <a:ext cx="311150" cy="101600"/>
          </a:xfrm>
          <a:prstGeom prst="rect">
            <a:avLst/>
          </a:prstGeom>
        </p:spPr>
        <p:txBody>
          <a:bodyPr/>
          <a:lstStyle/>
          <a:p>
            <a:pPr>
              <a:defRPr/>
            </a:pPr>
            <a:fld id="{CBE9FAB3-31B1-409E-92E4-4C0885D0CD84}" type="slidenum">
              <a:rPr lang="en-GB" smtClean="0"/>
              <a:pPr>
                <a:defRPr/>
              </a:pPr>
              <a:t>4</a:t>
            </a:fld>
            <a:endParaRPr lang="en-GB" dirty="0"/>
          </a:p>
        </p:txBody>
      </p:sp>
      <p:sp>
        <p:nvSpPr>
          <p:cNvPr id="6" name="Rounded Rectangle 5"/>
          <p:cNvSpPr/>
          <p:nvPr/>
        </p:nvSpPr>
        <p:spPr>
          <a:xfrm>
            <a:off x="302148" y="1208087"/>
            <a:ext cx="3970050" cy="3055817"/>
          </a:xfrm>
          <a:prstGeom prst="roundRect">
            <a:avLst>
              <a:gd name="adj" fmla="val 4712"/>
            </a:avLst>
          </a:prstGeom>
          <a:ln/>
        </p:spPr>
        <p:style>
          <a:lnRef idx="2">
            <a:schemeClr val="accent4"/>
          </a:lnRef>
          <a:fillRef idx="1">
            <a:schemeClr val="lt1"/>
          </a:fillRef>
          <a:effectRef idx="0">
            <a:schemeClr val="accent4"/>
          </a:effectRef>
          <a:fontRef idx="minor">
            <a:schemeClr val="dk1"/>
          </a:fontRef>
        </p:style>
        <p:txBody>
          <a:bodyPr rtlCol="0" anchor="t"/>
          <a:lstStyle/>
          <a:p>
            <a:pPr algn="ctr"/>
            <a:r>
              <a:rPr lang="en-GB" sz="1200" b="1" dirty="0">
                <a:solidFill>
                  <a:srgbClr val="001965"/>
                </a:solidFill>
              </a:rPr>
              <a:t>Pre-approval pragmatic </a:t>
            </a:r>
            <a:r>
              <a:rPr lang="en-GB" sz="1200" b="1" dirty="0" smtClean="0">
                <a:solidFill>
                  <a:srgbClr val="001965"/>
                </a:solidFill>
              </a:rPr>
              <a:t>RWE</a:t>
            </a:r>
          </a:p>
          <a:p>
            <a:pPr algn="ctr"/>
            <a:endParaRPr lang="en-GB" sz="1200" b="1" dirty="0">
              <a:solidFill>
                <a:srgbClr val="001965"/>
              </a:solidFill>
            </a:endParaRPr>
          </a:p>
          <a:p>
            <a:pPr lvl="0">
              <a:spcBef>
                <a:spcPts val="500"/>
              </a:spcBef>
            </a:pPr>
            <a:r>
              <a:rPr lang="en-GB" sz="1000" b="1" dirty="0">
                <a:solidFill>
                  <a:srgbClr val="009FDA"/>
                </a:solidFill>
              </a:rPr>
              <a:t>The Salford Lung Study (GlaxoSmithKline)</a:t>
            </a:r>
            <a:r>
              <a:rPr lang="en-GB" sz="1000" b="1" baseline="30000" dirty="0">
                <a:solidFill>
                  <a:srgbClr val="009FDA"/>
                </a:solidFill>
              </a:rPr>
              <a:t>1</a:t>
            </a:r>
          </a:p>
          <a:p>
            <a:pPr marL="171450" lvl="0" indent="-171450">
              <a:spcBef>
                <a:spcPts val="500"/>
              </a:spcBef>
              <a:buFont typeface="Arial" panose="020B0604020202020204" pitchFamily="34" charset="0"/>
              <a:buChar char="•"/>
            </a:pPr>
            <a:r>
              <a:rPr lang="en-GB" sz="1000" dirty="0">
                <a:solidFill>
                  <a:srgbClr val="001965"/>
                </a:solidFill>
              </a:rPr>
              <a:t>Population: Patients with chronic obstructive pulmonary disease</a:t>
            </a:r>
          </a:p>
          <a:p>
            <a:pPr marL="171450" lvl="0" indent="-171450">
              <a:spcBef>
                <a:spcPts val="500"/>
              </a:spcBef>
              <a:buFont typeface="Arial" panose="020B0604020202020204" pitchFamily="34" charset="0"/>
              <a:buChar char="•"/>
            </a:pPr>
            <a:r>
              <a:rPr lang="en-GB" sz="1000" dirty="0">
                <a:solidFill>
                  <a:srgbClr val="001965"/>
                </a:solidFill>
              </a:rPr>
              <a:t>Number of patients: </a:t>
            </a:r>
            <a:r>
              <a:rPr lang="en-GB" sz="1000" b="1" dirty="0">
                <a:solidFill>
                  <a:srgbClr val="001965"/>
                </a:solidFill>
              </a:rPr>
              <a:t>2,799</a:t>
            </a:r>
          </a:p>
          <a:p>
            <a:pPr marL="171450" lvl="0" indent="-171450">
              <a:spcBef>
                <a:spcPts val="500"/>
              </a:spcBef>
              <a:buFont typeface="Arial" panose="020B0604020202020204" pitchFamily="34" charset="0"/>
              <a:buChar char="•"/>
            </a:pPr>
            <a:r>
              <a:rPr lang="en-GB" sz="1000" dirty="0">
                <a:solidFill>
                  <a:srgbClr val="001965"/>
                </a:solidFill>
              </a:rPr>
              <a:t>Setting: 75 general practices</a:t>
            </a:r>
          </a:p>
          <a:p>
            <a:pPr marL="171450" lvl="0" indent="-171450">
              <a:spcBef>
                <a:spcPts val="500"/>
              </a:spcBef>
              <a:buFont typeface="Arial" panose="020B0604020202020204" pitchFamily="34" charset="0"/>
              <a:buChar char="•"/>
            </a:pPr>
            <a:r>
              <a:rPr lang="en-GB" sz="1000" dirty="0">
                <a:solidFill>
                  <a:srgbClr val="001965"/>
                </a:solidFill>
              </a:rPr>
              <a:t>Treatment: fluticasone </a:t>
            </a:r>
            <a:r>
              <a:rPr lang="en-GB" sz="1000" dirty="0" err="1">
                <a:solidFill>
                  <a:srgbClr val="001965"/>
                </a:solidFill>
              </a:rPr>
              <a:t>furoate</a:t>
            </a:r>
            <a:r>
              <a:rPr lang="en-GB" sz="1000" dirty="0">
                <a:solidFill>
                  <a:srgbClr val="001965"/>
                </a:solidFill>
              </a:rPr>
              <a:t>–</a:t>
            </a:r>
            <a:r>
              <a:rPr lang="en-GB" sz="1000" dirty="0" err="1">
                <a:solidFill>
                  <a:srgbClr val="001965"/>
                </a:solidFill>
              </a:rPr>
              <a:t>vilanterol</a:t>
            </a:r>
            <a:r>
              <a:rPr lang="en-GB" sz="1000" dirty="0">
                <a:solidFill>
                  <a:srgbClr val="001965"/>
                </a:solidFill>
              </a:rPr>
              <a:t> vs usual care</a:t>
            </a:r>
          </a:p>
          <a:p>
            <a:pPr marL="171450" lvl="0" indent="-171450">
              <a:spcBef>
                <a:spcPts val="500"/>
              </a:spcBef>
              <a:buFont typeface="Arial" panose="020B0604020202020204" pitchFamily="34" charset="0"/>
              <a:buChar char="•"/>
            </a:pPr>
            <a:r>
              <a:rPr lang="en-GB" sz="1000" dirty="0">
                <a:solidFill>
                  <a:srgbClr val="001965"/>
                </a:solidFill>
              </a:rPr>
              <a:t>Primary objective: rate of moderate or severe exacerbations</a:t>
            </a:r>
          </a:p>
          <a:p>
            <a:pPr marL="171450" lvl="0" indent="-171450">
              <a:spcBef>
                <a:spcPts val="500"/>
              </a:spcBef>
              <a:buFont typeface="Arial" panose="020B0604020202020204" pitchFamily="34" charset="0"/>
              <a:buChar char="•"/>
            </a:pPr>
            <a:r>
              <a:rPr lang="en-GB" sz="1000" dirty="0">
                <a:solidFill>
                  <a:srgbClr val="001965"/>
                </a:solidFill>
              </a:rPr>
              <a:t>Secondary objective: rate of primary care contact and secondary care contact</a:t>
            </a:r>
          </a:p>
          <a:p>
            <a:pPr marL="171450" lvl="0" indent="-171450">
              <a:spcBef>
                <a:spcPts val="500"/>
              </a:spcBef>
              <a:buFont typeface="Arial" panose="020B0604020202020204" pitchFamily="34" charset="0"/>
              <a:buChar char="•"/>
            </a:pPr>
            <a:r>
              <a:rPr lang="en-GB" sz="1000" dirty="0">
                <a:solidFill>
                  <a:srgbClr val="001965"/>
                </a:solidFill>
              </a:rPr>
              <a:t>Methods: electronic health records information and “undisturbed” routine clinical care</a:t>
            </a:r>
          </a:p>
          <a:p>
            <a:pPr algn="ctr"/>
            <a:endParaRPr lang="en-GB" sz="1200" b="1" dirty="0">
              <a:solidFill>
                <a:srgbClr val="001965"/>
              </a:solidFill>
            </a:endParaRPr>
          </a:p>
        </p:txBody>
      </p:sp>
      <p:sp>
        <p:nvSpPr>
          <p:cNvPr id="8" name="Rounded Rectangle 7"/>
          <p:cNvSpPr/>
          <p:nvPr/>
        </p:nvSpPr>
        <p:spPr>
          <a:xfrm>
            <a:off x="4512040" y="1208087"/>
            <a:ext cx="4369633" cy="3055817"/>
          </a:xfrm>
          <a:prstGeom prst="roundRect">
            <a:avLst>
              <a:gd name="adj" fmla="val 4712"/>
            </a:avLst>
          </a:prstGeom>
          <a:ln/>
        </p:spPr>
        <p:style>
          <a:lnRef idx="2">
            <a:schemeClr val="accent4"/>
          </a:lnRef>
          <a:fillRef idx="1">
            <a:schemeClr val="lt1"/>
          </a:fillRef>
          <a:effectRef idx="0">
            <a:schemeClr val="accent4"/>
          </a:effectRef>
          <a:fontRef idx="minor">
            <a:schemeClr val="dk1"/>
          </a:fontRef>
        </p:style>
        <p:txBody>
          <a:bodyPr rtlCol="0" anchor="t"/>
          <a:lstStyle/>
          <a:p>
            <a:pPr lvl="0" algn="ctr"/>
            <a:r>
              <a:rPr lang="en-GB" sz="1200" b="1" dirty="0">
                <a:solidFill>
                  <a:srgbClr val="001965"/>
                </a:solidFill>
              </a:rPr>
              <a:t>Post-approval large-scale CV </a:t>
            </a:r>
            <a:r>
              <a:rPr lang="en-GB" sz="1200" b="1" dirty="0" smtClean="0">
                <a:solidFill>
                  <a:srgbClr val="001965"/>
                </a:solidFill>
              </a:rPr>
              <a:t>RWEs</a:t>
            </a:r>
          </a:p>
          <a:p>
            <a:pPr lvl="0">
              <a:spcBef>
                <a:spcPts val="500"/>
              </a:spcBef>
            </a:pPr>
            <a:r>
              <a:rPr lang="en-GB" sz="1000" b="1" dirty="0">
                <a:solidFill>
                  <a:srgbClr val="009FDA"/>
                </a:solidFill>
              </a:rPr>
              <a:t>CVD-REAL (Astra Zeneca)</a:t>
            </a:r>
            <a:r>
              <a:rPr lang="en-GB" sz="1000" b="1" baseline="30000" dirty="0">
                <a:solidFill>
                  <a:srgbClr val="009FDA"/>
                </a:solidFill>
              </a:rPr>
              <a:t>1</a:t>
            </a:r>
          </a:p>
          <a:p>
            <a:pPr marL="171450" lvl="0" indent="-171450">
              <a:spcBef>
                <a:spcPts val="500"/>
              </a:spcBef>
              <a:buFont typeface="Arial" panose="020B0604020202020204" pitchFamily="34" charset="0"/>
              <a:buChar char="•"/>
            </a:pPr>
            <a:r>
              <a:rPr lang="en-GB" sz="1000" dirty="0">
                <a:solidFill>
                  <a:srgbClr val="001965"/>
                </a:solidFill>
              </a:rPr>
              <a:t>Population: T2D patients </a:t>
            </a:r>
          </a:p>
          <a:p>
            <a:pPr marL="171450" lvl="0" indent="-171450">
              <a:spcBef>
                <a:spcPts val="500"/>
              </a:spcBef>
              <a:buFont typeface="Arial" panose="020B0604020202020204" pitchFamily="34" charset="0"/>
              <a:buChar char="•"/>
            </a:pPr>
            <a:r>
              <a:rPr lang="en-GB" sz="1000" dirty="0">
                <a:solidFill>
                  <a:srgbClr val="001965"/>
                </a:solidFill>
              </a:rPr>
              <a:t>Number of patients: </a:t>
            </a:r>
            <a:r>
              <a:rPr lang="en-GB" sz="1000" b="1" dirty="0">
                <a:solidFill>
                  <a:srgbClr val="001965"/>
                </a:solidFill>
              </a:rPr>
              <a:t>309,056</a:t>
            </a:r>
          </a:p>
          <a:p>
            <a:pPr marL="171450" lvl="0" indent="-171450">
              <a:spcBef>
                <a:spcPts val="500"/>
              </a:spcBef>
              <a:buFont typeface="Arial" panose="020B0604020202020204" pitchFamily="34" charset="0"/>
              <a:buChar char="•"/>
            </a:pPr>
            <a:r>
              <a:rPr lang="en-GB" sz="1000" dirty="0">
                <a:solidFill>
                  <a:srgbClr val="001965"/>
                </a:solidFill>
              </a:rPr>
              <a:t>Treatment: New users of SGLT2 inhibitors</a:t>
            </a:r>
          </a:p>
          <a:p>
            <a:pPr marL="171450" lvl="0" indent="-171450">
              <a:spcBef>
                <a:spcPts val="500"/>
              </a:spcBef>
              <a:buFont typeface="Arial" panose="020B0604020202020204" pitchFamily="34" charset="0"/>
              <a:buChar char="•"/>
            </a:pPr>
            <a:r>
              <a:rPr lang="en-GB" sz="1000" dirty="0">
                <a:solidFill>
                  <a:srgbClr val="001965"/>
                </a:solidFill>
              </a:rPr>
              <a:t>Primary objective: hospitalization for heart failure and </a:t>
            </a:r>
            <a:r>
              <a:rPr lang="en-GB" sz="1000" dirty="0" smtClean="0">
                <a:solidFill>
                  <a:srgbClr val="001965"/>
                </a:solidFill>
              </a:rPr>
              <a:t>death</a:t>
            </a:r>
            <a:endParaRPr lang="en-GB" sz="1000" b="1" dirty="0" smtClean="0">
              <a:solidFill>
                <a:srgbClr val="001965"/>
              </a:solidFill>
            </a:endParaRPr>
          </a:p>
          <a:p>
            <a:pPr lvl="0" algn="ctr"/>
            <a:endParaRPr lang="en-GB" sz="1000" b="1" dirty="0">
              <a:solidFill>
                <a:srgbClr val="001965"/>
              </a:solidFill>
            </a:endParaRPr>
          </a:p>
          <a:p>
            <a:pPr lvl="0">
              <a:spcBef>
                <a:spcPts val="500"/>
              </a:spcBef>
            </a:pPr>
            <a:r>
              <a:rPr lang="en-GB" sz="1000" b="1" dirty="0">
                <a:solidFill>
                  <a:srgbClr val="009FDA"/>
                </a:solidFill>
              </a:rPr>
              <a:t>Comparative Effectiveness of </a:t>
            </a:r>
            <a:r>
              <a:rPr lang="en-GB" sz="1000" b="1" dirty="0" err="1">
                <a:solidFill>
                  <a:srgbClr val="009FDA"/>
                </a:solidFill>
              </a:rPr>
              <a:t>Empagliflozin</a:t>
            </a:r>
            <a:r>
              <a:rPr lang="en-GB" sz="1000" b="1" dirty="0">
                <a:solidFill>
                  <a:srgbClr val="009FDA"/>
                </a:solidFill>
              </a:rPr>
              <a:t> in the US (</a:t>
            </a:r>
            <a:r>
              <a:rPr lang="en-GB" sz="1000" b="1" dirty="0" err="1">
                <a:solidFill>
                  <a:srgbClr val="009FDA"/>
                </a:solidFill>
              </a:rPr>
              <a:t>Boehringer</a:t>
            </a:r>
            <a:r>
              <a:rPr lang="en-GB" sz="1000" b="1" dirty="0">
                <a:solidFill>
                  <a:srgbClr val="009FDA"/>
                </a:solidFill>
              </a:rPr>
              <a:t> </a:t>
            </a:r>
            <a:r>
              <a:rPr lang="en-GB" sz="1000" b="1" dirty="0" err="1">
                <a:solidFill>
                  <a:srgbClr val="009FDA"/>
                </a:solidFill>
              </a:rPr>
              <a:t>Ingelheim</a:t>
            </a:r>
            <a:r>
              <a:rPr lang="en-GB" sz="1000" b="1" dirty="0">
                <a:solidFill>
                  <a:srgbClr val="009FDA"/>
                </a:solidFill>
              </a:rPr>
              <a:t>)</a:t>
            </a:r>
            <a:r>
              <a:rPr lang="en-GB" sz="1000" b="1" baseline="30000" dirty="0">
                <a:solidFill>
                  <a:srgbClr val="009FDA"/>
                </a:solidFill>
              </a:rPr>
              <a:t>2</a:t>
            </a:r>
            <a:r>
              <a:rPr lang="en-GB" sz="1000" b="1" dirty="0">
                <a:solidFill>
                  <a:srgbClr val="009FDA"/>
                </a:solidFill>
              </a:rPr>
              <a:t> </a:t>
            </a:r>
          </a:p>
          <a:p>
            <a:pPr marL="171450" lvl="0" indent="-171450">
              <a:spcBef>
                <a:spcPts val="500"/>
              </a:spcBef>
              <a:buFont typeface="Arial" panose="020B0604020202020204" pitchFamily="34" charset="0"/>
              <a:buChar char="•"/>
            </a:pPr>
            <a:r>
              <a:rPr lang="en-GB" sz="1000" dirty="0">
                <a:solidFill>
                  <a:srgbClr val="001965"/>
                </a:solidFill>
              </a:rPr>
              <a:t>Population: T2D patients </a:t>
            </a:r>
          </a:p>
          <a:p>
            <a:pPr marL="171450" lvl="0" indent="-171450">
              <a:spcBef>
                <a:spcPts val="500"/>
              </a:spcBef>
              <a:buFont typeface="Arial" panose="020B0604020202020204" pitchFamily="34" charset="0"/>
              <a:buChar char="•"/>
            </a:pPr>
            <a:r>
              <a:rPr lang="en-GB" sz="1000" dirty="0">
                <a:solidFill>
                  <a:srgbClr val="001965"/>
                </a:solidFill>
              </a:rPr>
              <a:t>Estimated enrolment: </a:t>
            </a:r>
            <a:r>
              <a:rPr lang="en-GB" sz="1000" b="1" dirty="0">
                <a:solidFill>
                  <a:srgbClr val="001965"/>
                </a:solidFill>
              </a:rPr>
              <a:t>80,000</a:t>
            </a:r>
          </a:p>
          <a:p>
            <a:pPr marL="171450" lvl="0" indent="-171450">
              <a:spcBef>
                <a:spcPts val="500"/>
              </a:spcBef>
              <a:buFont typeface="Arial" panose="020B0604020202020204" pitchFamily="34" charset="0"/>
              <a:buChar char="•"/>
            </a:pPr>
            <a:r>
              <a:rPr lang="en-GB" sz="1000" dirty="0">
                <a:solidFill>
                  <a:srgbClr val="001965"/>
                </a:solidFill>
              </a:rPr>
              <a:t>Treatment: SGLT2 inhibitor </a:t>
            </a:r>
            <a:r>
              <a:rPr lang="en-GB" sz="1000" dirty="0" err="1">
                <a:solidFill>
                  <a:srgbClr val="001965"/>
                </a:solidFill>
              </a:rPr>
              <a:t>Empagliflozin</a:t>
            </a:r>
            <a:endParaRPr lang="en-GB" sz="1000" dirty="0">
              <a:solidFill>
                <a:srgbClr val="001965"/>
              </a:solidFill>
            </a:endParaRPr>
          </a:p>
          <a:p>
            <a:pPr marL="171450" lvl="0" indent="-171450">
              <a:spcBef>
                <a:spcPts val="500"/>
              </a:spcBef>
              <a:buFont typeface="Arial" panose="020B0604020202020204" pitchFamily="34" charset="0"/>
              <a:buChar char="•"/>
            </a:pPr>
            <a:r>
              <a:rPr lang="en-GB" sz="1000" dirty="0">
                <a:solidFill>
                  <a:srgbClr val="001965"/>
                </a:solidFill>
              </a:rPr>
              <a:t>Primary objective: all-cause mortality, heart failure, major cardiovascular events</a:t>
            </a:r>
          </a:p>
          <a:p>
            <a:pPr lvl="0" algn="ctr"/>
            <a:endParaRPr lang="en-GB" sz="1200" b="1" dirty="0">
              <a:solidFill>
                <a:srgbClr val="001965"/>
              </a:solidFill>
            </a:endParaRPr>
          </a:p>
        </p:txBody>
      </p:sp>
      <p:sp>
        <p:nvSpPr>
          <p:cNvPr id="12" name="TextBox 11"/>
          <p:cNvSpPr txBox="1"/>
          <p:nvPr/>
        </p:nvSpPr>
        <p:spPr>
          <a:xfrm>
            <a:off x="4770782" y="4893303"/>
            <a:ext cx="3187093" cy="153888"/>
          </a:xfrm>
          <a:prstGeom prst="rect">
            <a:avLst/>
          </a:prstGeom>
          <a:noFill/>
        </p:spPr>
        <p:txBody>
          <a:bodyPr wrap="square" lIns="0" tIns="0" rIns="0" bIns="0" rtlCol="0" anchor="b">
            <a:spAutoFit/>
          </a:bodyPr>
          <a:lstStyle/>
          <a:p>
            <a:r>
              <a:rPr lang="en-GB" sz="500" dirty="0" smtClean="0">
                <a:solidFill>
                  <a:srgbClr val="82786F"/>
                </a:solidFill>
              </a:rPr>
              <a:t>1) </a:t>
            </a:r>
            <a:r>
              <a:rPr lang="en-GB" sz="500" dirty="0" err="1" smtClean="0">
                <a:solidFill>
                  <a:srgbClr val="82786F"/>
                </a:solidFill>
              </a:rPr>
              <a:t>Kosiborod</a:t>
            </a:r>
            <a:r>
              <a:rPr lang="en-GB" sz="500" dirty="0" smtClean="0">
                <a:solidFill>
                  <a:srgbClr val="82786F"/>
                </a:solidFill>
              </a:rPr>
              <a:t> M et al. </a:t>
            </a:r>
            <a:r>
              <a:rPr lang="en-GB" sz="500" i="1" dirty="0" smtClean="0">
                <a:solidFill>
                  <a:srgbClr val="82786F"/>
                </a:solidFill>
              </a:rPr>
              <a:t>Circulation </a:t>
            </a:r>
            <a:r>
              <a:rPr lang="en-GB" sz="500" dirty="0" smtClean="0">
                <a:solidFill>
                  <a:srgbClr val="82786F"/>
                </a:solidFill>
              </a:rPr>
              <a:t>2017;136:249–259</a:t>
            </a:r>
          </a:p>
          <a:p>
            <a:r>
              <a:rPr lang="en-GB" sz="500" dirty="0" smtClean="0">
                <a:solidFill>
                  <a:srgbClr val="82786F"/>
                </a:solidFill>
              </a:rPr>
              <a:t>2) </a:t>
            </a:r>
            <a:r>
              <a:rPr lang="en-GB" sz="500" dirty="0">
                <a:solidFill>
                  <a:srgbClr val="82786F"/>
                </a:solidFill>
                <a:hlinkClick r:id="rId3"/>
              </a:rPr>
              <a:t>https://</a:t>
            </a:r>
            <a:r>
              <a:rPr lang="en-GB" sz="500" dirty="0" smtClean="0">
                <a:solidFill>
                  <a:srgbClr val="82786F"/>
                </a:solidFill>
                <a:hlinkClick r:id="rId3"/>
              </a:rPr>
              <a:t>clinicaltrials.gov/ct2/show/NCT03363464</a:t>
            </a:r>
            <a:r>
              <a:rPr lang="en-GB" sz="500" dirty="0" smtClean="0">
                <a:solidFill>
                  <a:srgbClr val="82786F"/>
                </a:solidFill>
              </a:rPr>
              <a:t>, accessed January 2018.</a:t>
            </a:r>
            <a:endParaRPr lang="en-GB" sz="500" dirty="0">
              <a:solidFill>
                <a:srgbClr val="82786F"/>
              </a:solidFill>
            </a:endParaRPr>
          </a:p>
        </p:txBody>
      </p:sp>
      <p:sp>
        <p:nvSpPr>
          <p:cNvPr id="15" name="TextBox 14"/>
          <p:cNvSpPr txBox="1"/>
          <p:nvPr/>
        </p:nvSpPr>
        <p:spPr>
          <a:xfrm>
            <a:off x="302147" y="4877914"/>
            <a:ext cx="3187093" cy="76944"/>
          </a:xfrm>
          <a:prstGeom prst="rect">
            <a:avLst/>
          </a:prstGeom>
          <a:noFill/>
        </p:spPr>
        <p:txBody>
          <a:bodyPr wrap="square" lIns="0" tIns="0" rIns="0" bIns="0" rtlCol="0" anchor="b">
            <a:spAutoFit/>
          </a:bodyPr>
          <a:lstStyle/>
          <a:p>
            <a:r>
              <a:rPr lang="en-GB" sz="500" dirty="0" smtClean="0">
                <a:solidFill>
                  <a:srgbClr val="82786F"/>
                </a:solidFill>
              </a:rPr>
              <a:t>1) </a:t>
            </a:r>
            <a:r>
              <a:rPr lang="en-GB" sz="500" dirty="0" err="1" smtClean="0">
                <a:solidFill>
                  <a:srgbClr val="82786F"/>
                </a:solidFill>
              </a:rPr>
              <a:t>Vestbo</a:t>
            </a:r>
            <a:r>
              <a:rPr lang="en-GB" sz="500" dirty="0" smtClean="0">
                <a:solidFill>
                  <a:srgbClr val="82786F"/>
                </a:solidFill>
              </a:rPr>
              <a:t> et al, NEJM, 2016, 375, 13.</a:t>
            </a:r>
            <a:endParaRPr lang="en-GB" sz="500" dirty="0">
              <a:solidFill>
                <a:srgbClr val="82786F"/>
              </a:solidFill>
            </a:endParaRPr>
          </a:p>
        </p:txBody>
      </p:sp>
      <p:sp>
        <p:nvSpPr>
          <p:cNvPr id="2" name="Date Placeholder 1"/>
          <p:cNvSpPr>
            <a:spLocks noGrp="1"/>
          </p:cNvSpPr>
          <p:nvPr>
            <p:ph type="dt" sz="half" idx="2"/>
          </p:nvPr>
        </p:nvSpPr>
        <p:spPr/>
        <p:txBody>
          <a:bodyPr/>
          <a:lstStyle/>
          <a:p>
            <a:pPr>
              <a:defRPr/>
            </a:pPr>
            <a:r>
              <a:rPr lang="en-US" noProof="0" smtClean="0"/>
              <a:t>20 November 2018</a:t>
            </a:r>
            <a:endParaRPr lang="en-GB" noProof="0" dirty="0"/>
          </a:p>
        </p:txBody>
      </p:sp>
      <p:sp>
        <p:nvSpPr>
          <p:cNvPr id="5" name="Footer Placeholder 4"/>
          <p:cNvSpPr>
            <a:spLocks noGrp="1"/>
          </p:cNvSpPr>
          <p:nvPr>
            <p:ph type="ftr" sz="quarter" idx="3"/>
          </p:nvPr>
        </p:nvSpPr>
        <p:spPr/>
        <p:txBody>
          <a:bodyPr/>
          <a:lstStyle/>
          <a:p>
            <a:pPr>
              <a:defRPr/>
            </a:pPr>
            <a:r>
              <a:rPr lang="en-GB" noProof="0" smtClean="0"/>
              <a:t>Nove Nordisk Real World Evidence - an industry perspective</a:t>
            </a:r>
            <a:endParaRPr lang="en-GB" noProof="0" dirty="0"/>
          </a:p>
        </p:txBody>
      </p:sp>
    </p:spTree>
    <p:extLst>
      <p:ext uri="{BB962C8B-B14F-4D97-AF65-F5344CB8AC3E}">
        <p14:creationId xmlns:p14="http://schemas.microsoft.com/office/powerpoint/2010/main" val="8723770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34115434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43"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GB" sz="2400" dirty="0">
              <a:latin typeface="Verdana"/>
              <a:ea typeface="+mj-ea"/>
              <a:cs typeface="+mj-cs"/>
              <a:sym typeface="Verdana"/>
            </a:endParaRPr>
          </a:p>
        </p:txBody>
      </p:sp>
      <p:sp>
        <p:nvSpPr>
          <p:cNvPr id="26" name="Title 2"/>
          <p:cNvSpPr>
            <a:spLocks noGrp="1"/>
          </p:cNvSpPr>
          <p:nvPr>
            <p:ph type="title"/>
          </p:nvPr>
        </p:nvSpPr>
        <p:spPr/>
        <p:txBody>
          <a:bodyPr/>
          <a:lstStyle/>
          <a:p>
            <a:r>
              <a:rPr lang="en-GB" sz="2000" dirty="0" smtClean="0"/>
              <a:t>Novo Nordisk uses different types of RWE studies</a:t>
            </a:r>
            <a:endParaRPr lang="en-GB" sz="2000" dirty="0"/>
          </a:p>
        </p:txBody>
      </p:sp>
      <p:sp>
        <p:nvSpPr>
          <p:cNvPr id="25" name="Text Placeholder 24"/>
          <p:cNvSpPr>
            <a:spLocks noGrp="1"/>
          </p:cNvSpPr>
          <p:nvPr>
            <p:ph type="body" sz="quarter" idx="4294967295"/>
          </p:nvPr>
        </p:nvSpPr>
        <p:spPr>
          <a:xfrm>
            <a:off x="304798" y="4800600"/>
            <a:ext cx="7986217" cy="173038"/>
          </a:xfrm>
        </p:spPr>
        <p:txBody>
          <a:bodyPr>
            <a:noAutofit/>
          </a:bodyPr>
          <a:lstStyle/>
          <a:p>
            <a:pPr marL="0" indent="0">
              <a:buNone/>
            </a:pPr>
            <a:r>
              <a:rPr lang="en-GB" sz="500" dirty="0">
                <a:solidFill>
                  <a:srgbClr val="82786F"/>
                </a:solidFill>
              </a:rPr>
              <a:t>RWE: real world evidence; IDegLira: Insulin degludec /liraglutide fixed combination</a:t>
            </a:r>
          </a:p>
          <a:p>
            <a:pPr marL="0" indent="0">
              <a:buNone/>
            </a:pPr>
            <a:r>
              <a:rPr lang="en-GB" sz="500" dirty="0">
                <a:solidFill>
                  <a:srgbClr val="82786F"/>
                </a:solidFill>
              </a:rPr>
              <a:t>1. </a:t>
            </a:r>
            <a:r>
              <a:rPr lang="en-GB" sz="500" dirty="0" err="1">
                <a:solidFill>
                  <a:srgbClr val="82786F"/>
                </a:solidFill>
              </a:rPr>
              <a:t>Harashima</a:t>
            </a:r>
            <a:r>
              <a:rPr lang="en-GB" sz="500" dirty="0">
                <a:solidFill>
                  <a:srgbClr val="82786F"/>
                </a:solidFill>
              </a:rPr>
              <a:t> et al. Expert opinion on Pharmacotherapy 2016,5-11; 2. </a:t>
            </a:r>
            <a:r>
              <a:rPr lang="en-GB" sz="500" dirty="0" err="1">
                <a:solidFill>
                  <a:srgbClr val="82786F"/>
                </a:solidFill>
              </a:rPr>
              <a:t>Siegmund</a:t>
            </a:r>
            <a:r>
              <a:rPr lang="en-GB" sz="500" dirty="0">
                <a:solidFill>
                  <a:srgbClr val="82786F"/>
                </a:solidFill>
              </a:rPr>
              <a:t> et al. Diabetes Obs. </a:t>
            </a:r>
            <a:r>
              <a:rPr lang="en-GB" sz="500" dirty="0" err="1">
                <a:solidFill>
                  <a:srgbClr val="82786F"/>
                </a:solidFill>
              </a:rPr>
              <a:t>Metab</a:t>
            </a:r>
            <a:r>
              <a:rPr lang="en-GB" sz="500" dirty="0">
                <a:solidFill>
                  <a:srgbClr val="82786F"/>
                </a:solidFill>
              </a:rPr>
              <a:t>. 2018, 20 (3): 689-697; 3. Price et al. Diabetes </a:t>
            </a:r>
            <a:r>
              <a:rPr lang="en-GB" sz="500" dirty="0" err="1">
                <a:solidFill>
                  <a:srgbClr val="82786F"/>
                </a:solidFill>
              </a:rPr>
              <a:t>Obes</a:t>
            </a:r>
            <a:r>
              <a:rPr lang="en-GB" sz="500" dirty="0">
                <a:solidFill>
                  <a:srgbClr val="82786F"/>
                </a:solidFill>
              </a:rPr>
              <a:t> </a:t>
            </a:r>
            <a:r>
              <a:rPr lang="en-GB" sz="500" dirty="0" err="1">
                <a:solidFill>
                  <a:srgbClr val="82786F"/>
                </a:solidFill>
              </a:rPr>
              <a:t>Metab</a:t>
            </a:r>
            <a:r>
              <a:rPr lang="en-GB" sz="500" dirty="0">
                <a:solidFill>
                  <a:srgbClr val="82786F"/>
                </a:solidFill>
              </a:rPr>
              <a:t>. 2018;20(4):954-962; 4. </a:t>
            </a:r>
            <a:r>
              <a:rPr lang="en-GB" sz="500" dirty="0" err="1">
                <a:solidFill>
                  <a:srgbClr val="82786F"/>
                </a:solidFill>
              </a:rPr>
              <a:t>Tibaldi</a:t>
            </a:r>
            <a:r>
              <a:rPr lang="en-GB" sz="500" dirty="0">
                <a:solidFill>
                  <a:srgbClr val="82786F"/>
                </a:solidFill>
              </a:rPr>
              <a:t> et al. Diabetes  2018, Jul; 67</a:t>
            </a:r>
          </a:p>
          <a:p>
            <a:pPr marL="0" indent="0">
              <a:buNone/>
            </a:pPr>
            <a:r>
              <a:rPr lang="en-GB" sz="500" dirty="0">
                <a:solidFill>
                  <a:srgbClr val="82786F"/>
                </a:solidFill>
              </a:rPr>
              <a:t>(Suppl. 1); 5. Cohen C et al. Diabetes </a:t>
            </a:r>
            <a:r>
              <a:rPr lang="en-GB" sz="500" dirty="0" err="1">
                <a:solidFill>
                  <a:srgbClr val="82786F"/>
                </a:solidFill>
              </a:rPr>
              <a:t>Ther</a:t>
            </a:r>
            <a:r>
              <a:rPr lang="en-GB" sz="500" dirty="0">
                <a:solidFill>
                  <a:srgbClr val="82786F"/>
                </a:solidFill>
              </a:rPr>
              <a:t>. 2017 Oct;8(5):1047-1055; 6. Data on file; 7. Gautier et al. </a:t>
            </a:r>
            <a:r>
              <a:rPr lang="en-GB" sz="500" dirty="0" err="1">
                <a:solidFill>
                  <a:srgbClr val="82786F"/>
                </a:solidFill>
              </a:rPr>
              <a:t>Adv</a:t>
            </a:r>
            <a:r>
              <a:rPr lang="en-GB" sz="500" dirty="0">
                <a:solidFill>
                  <a:srgbClr val="82786F"/>
                </a:solidFill>
              </a:rPr>
              <a:t> </a:t>
            </a:r>
            <a:r>
              <a:rPr lang="en-GB" sz="500" dirty="0" err="1">
                <a:solidFill>
                  <a:srgbClr val="82786F"/>
                </a:solidFill>
              </a:rPr>
              <a:t>Ther</a:t>
            </a:r>
            <a:r>
              <a:rPr lang="en-GB" sz="500" dirty="0">
                <a:solidFill>
                  <a:srgbClr val="82786F"/>
                </a:solidFill>
              </a:rPr>
              <a:t>. 2015 Sep;32(9):838-53 ; 8. Unger et al. Diabetes  2018 Jul; 67(Suppl. 1); 9. https://clinicaltrials.gov/ct2/show/NCT02501161</a:t>
            </a:r>
          </a:p>
        </p:txBody>
      </p:sp>
      <p:sp>
        <p:nvSpPr>
          <p:cNvPr id="28" name="Rectangle: Rounded Corners 58"/>
          <p:cNvSpPr/>
          <p:nvPr/>
        </p:nvSpPr>
        <p:spPr>
          <a:xfrm>
            <a:off x="3775176" y="2303025"/>
            <a:ext cx="1505446" cy="1540756"/>
          </a:xfrm>
          <a:prstGeom prst="roundRect">
            <a:avLst>
              <a:gd name="adj" fmla="val 9537"/>
            </a:avLst>
          </a:prstGeom>
          <a:noFill/>
          <a:ln w="12700">
            <a:solidFill>
              <a:srgbClr val="001965"/>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spcBef>
                <a:spcPts val="300"/>
              </a:spcBef>
              <a:buClr>
                <a:srgbClr val="009FDA"/>
              </a:buClr>
            </a:pPr>
            <a:endParaRPr lang="en-GB" sz="1050" dirty="0">
              <a:solidFill>
                <a:srgbClr val="001965"/>
              </a:solidFill>
            </a:endParaRPr>
          </a:p>
        </p:txBody>
      </p:sp>
      <p:sp>
        <p:nvSpPr>
          <p:cNvPr id="29" name="Left-Right Arrow 19"/>
          <p:cNvSpPr/>
          <p:nvPr/>
        </p:nvSpPr>
        <p:spPr bwMode="gray">
          <a:xfrm>
            <a:off x="315913" y="1255317"/>
            <a:ext cx="4976710" cy="457200"/>
          </a:xfrm>
          <a:prstGeom prst="roundRect">
            <a:avLst/>
          </a:prstGeom>
          <a:solidFill>
            <a:srgbClr val="E0DED8"/>
          </a:solidFill>
          <a:ln w="9525"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sz="1400" b="1" dirty="0" smtClean="0">
                <a:solidFill>
                  <a:srgbClr val="001965"/>
                </a:solidFill>
              </a:rPr>
              <a:t>Retrospective studies</a:t>
            </a:r>
            <a:endParaRPr lang="en-GB" sz="1400" b="1" dirty="0">
              <a:solidFill>
                <a:srgbClr val="001965"/>
              </a:solidFill>
            </a:endParaRPr>
          </a:p>
        </p:txBody>
      </p:sp>
      <p:sp>
        <p:nvSpPr>
          <p:cNvPr id="30" name="Left-Right Arrow 19"/>
          <p:cNvSpPr/>
          <p:nvPr/>
        </p:nvSpPr>
        <p:spPr bwMode="gray">
          <a:xfrm>
            <a:off x="5510363" y="1248242"/>
            <a:ext cx="3316837" cy="457200"/>
          </a:xfrm>
          <a:prstGeom prst="roundRect">
            <a:avLst/>
          </a:prstGeom>
          <a:solidFill>
            <a:srgbClr val="E0DED8"/>
          </a:solidFill>
          <a:ln w="9525"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sz="1400" b="1" dirty="0" smtClean="0">
                <a:solidFill>
                  <a:srgbClr val="009FDA"/>
                </a:solidFill>
              </a:rPr>
              <a:t>Prospective studies</a:t>
            </a:r>
            <a:endParaRPr lang="en-GB" sz="1400" b="1" dirty="0">
              <a:solidFill>
                <a:srgbClr val="009FDA"/>
              </a:solidFill>
            </a:endParaRPr>
          </a:p>
        </p:txBody>
      </p:sp>
      <p:sp>
        <p:nvSpPr>
          <p:cNvPr id="31" name="Rounded Rectangle 7"/>
          <p:cNvSpPr/>
          <p:nvPr/>
        </p:nvSpPr>
        <p:spPr>
          <a:xfrm>
            <a:off x="304799" y="1936535"/>
            <a:ext cx="1517447" cy="594360"/>
          </a:xfrm>
          <a:prstGeom prst="roundRect">
            <a:avLst>
              <a:gd name="adj" fmla="val 23529"/>
            </a:avLst>
          </a:prstGeom>
          <a:solidFill>
            <a:srgbClr val="002060"/>
          </a:solidFill>
          <a:ln w="12700" cap="flat" cmpd="sng" algn="ctr">
            <a:solidFill>
              <a:schemeClr val="accent2"/>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oAutofit/>
          </a:bodyPr>
          <a:lstStyle/>
          <a:p>
            <a:pPr algn="ctr"/>
            <a:r>
              <a:rPr lang="en-GB" sz="1200" b="1" dirty="0" smtClean="0">
                <a:solidFill>
                  <a:srgbClr val="FFFFFF"/>
                </a:solidFill>
                <a:sym typeface="Verdana"/>
              </a:rPr>
              <a:t>Survey</a:t>
            </a:r>
            <a:endParaRPr lang="en-GB" sz="1200" b="1" dirty="0">
              <a:solidFill>
                <a:srgbClr val="FFFFFF"/>
              </a:solidFill>
              <a:sym typeface="Verdana"/>
            </a:endParaRPr>
          </a:p>
        </p:txBody>
      </p:sp>
      <p:sp>
        <p:nvSpPr>
          <p:cNvPr id="32" name="Rounded Rectangle 7"/>
          <p:cNvSpPr/>
          <p:nvPr/>
        </p:nvSpPr>
        <p:spPr>
          <a:xfrm>
            <a:off x="2039988" y="1936535"/>
            <a:ext cx="1517447" cy="594360"/>
          </a:xfrm>
          <a:prstGeom prst="roundRect">
            <a:avLst>
              <a:gd name="adj" fmla="val 23529"/>
            </a:avLst>
          </a:prstGeom>
          <a:solidFill>
            <a:srgbClr val="002060"/>
          </a:solidFill>
          <a:ln w="12700" cap="flat" cmpd="sng" algn="ctr">
            <a:solidFill>
              <a:schemeClr val="accent2"/>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oAutofit/>
          </a:bodyPr>
          <a:lstStyle/>
          <a:p>
            <a:pPr algn="ctr"/>
            <a:r>
              <a:rPr lang="en-GB" sz="1200" b="1" dirty="0" smtClean="0">
                <a:solidFill>
                  <a:srgbClr val="FFFFFF"/>
                </a:solidFill>
                <a:sym typeface="Verdana"/>
              </a:rPr>
              <a:t>Chart review</a:t>
            </a:r>
            <a:endParaRPr lang="en-GB" sz="1200" b="1" dirty="0">
              <a:solidFill>
                <a:srgbClr val="FFFFFF"/>
              </a:solidFill>
              <a:sym typeface="Verdana"/>
            </a:endParaRPr>
          </a:p>
        </p:txBody>
      </p:sp>
      <p:sp>
        <p:nvSpPr>
          <p:cNvPr id="33" name="Rounded Rectangle 7"/>
          <p:cNvSpPr/>
          <p:nvPr/>
        </p:nvSpPr>
        <p:spPr>
          <a:xfrm>
            <a:off x="3775176" y="1936535"/>
            <a:ext cx="1517447" cy="594360"/>
          </a:xfrm>
          <a:prstGeom prst="roundRect">
            <a:avLst>
              <a:gd name="adj" fmla="val 23529"/>
            </a:avLst>
          </a:prstGeom>
          <a:solidFill>
            <a:srgbClr val="002060"/>
          </a:solidFill>
          <a:ln w="12700" cap="flat" cmpd="sng" algn="ctr">
            <a:solidFill>
              <a:schemeClr val="accent2"/>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oAutofit/>
          </a:bodyPr>
          <a:lstStyle/>
          <a:p>
            <a:pPr algn="ctr"/>
            <a:r>
              <a:rPr lang="en-GB" sz="1200" b="1" dirty="0" smtClean="0">
                <a:solidFill>
                  <a:srgbClr val="FFFFFF"/>
                </a:solidFill>
                <a:sym typeface="Verdana"/>
              </a:rPr>
              <a:t>Database study</a:t>
            </a:r>
            <a:endParaRPr lang="en-GB" sz="1200" b="1" dirty="0">
              <a:solidFill>
                <a:srgbClr val="FFFFFF"/>
              </a:solidFill>
              <a:sym typeface="Verdana"/>
            </a:endParaRPr>
          </a:p>
        </p:txBody>
      </p:sp>
      <p:sp>
        <p:nvSpPr>
          <p:cNvPr id="34" name="Rectangle: Rounded Corners 38"/>
          <p:cNvSpPr/>
          <p:nvPr/>
        </p:nvSpPr>
        <p:spPr>
          <a:xfrm>
            <a:off x="316800" y="2302920"/>
            <a:ext cx="1505446" cy="1540756"/>
          </a:xfrm>
          <a:prstGeom prst="roundRect">
            <a:avLst>
              <a:gd name="adj" fmla="val 9537"/>
            </a:avLst>
          </a:prstGeom>
          <a:noFill/>
          <a:ln w="12700">
            <a:solidFill>
              <a:srgbClr val="001965"/>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spcBef>
                <a:spcPts val="300"/>
              </a:spcBef>
              <a:buClr>
                <a:srgbClr val="009FDA"/>
              </a:buClr>
            </a:pPr>
            <a:endParaRPr lang="en-GB" sz="1050" dirty="0">
              <a:solidFill>
                <a:srgbClr val="001965"/>
              </a:solidFill>
            </a:endParaRPr>
          </a:p>
        </p:txBody>
      </p:sp>
      <p:sp>
        <p:nvSpPr>
          <p:cNvPr id="35" name="Rectangle 34"/>
          <p:cNvSpPr/>
          <p:nvPr/>
        </p:nvSpPr>
        <p:spPr>
          <a:xfrm>
            <a:off x="316800" y="2698467"/>
            <a:ext cx="1505446" cy="469359"/>
          </a:xfrm>
          <a:prstGeom prst="rect">
            <a:avLst/>
          </a:prstGeom>
        </p:spPr>
        <p:txBody>
          <a:bodyPr wrap="square" lIns="45720" rIns="45720">
            <a:spAutoFit/>
          </a:bodyPr>
          <a:lstStyle/>
          <a:p>
            <a:pPr algn="ctr">
              <a:spcBef>
                <a:spcPts val="300"/>
              </a:spcBef>
              <a:buClr>
                <a:srgbClr val="009FDA"/>
              </a:buClr>
            </a:pPr>
            <a:r>
              <a:rPr lang="en-GB" sz="1100" dirty="0" smtClean="0">
                <a:solidFill>
                  <a:srgbClr val="001965"/>
                </a:solidFill>
              </a:rPr>
              <a:t>Physician survey</a:t>
            </a:r>
            <a:r>
              <a:rPr lang="en-GB" sz="1100" baseline="30000" dirty="0" smtClean="0">
                <a:solidFill>
                  <a:srgbClr val="001965"/>
                </a:solidFill>
              </a:rPr>
              <a:t>1</a:t>
            </a:r>
            <a:endParaRPr lang="en-GB" sz="1100" dirty="0" smtClean="0">
              <a:solidFill>
                <a:srgbClr val="001965"/>
              </a:solidFill>
            </a:endParaRPr>
          </a:p>
          <a:p>
            <a:pPr algn="ctr">
              <a:spcBef>
                <a:spcPts val="300"/>
              </a:spcBef>
              <a:buClr>
                <a:srgbClr val="009FDA"/>
              </a:buClr>
            </a:pPr>
            <a:r>
              <a:rPr lang="en-GB" sz="1100" dirty="0" smtClean="0">
                <a:solidFill>
                  <a:srgbClr val="001965"/>
                </a:solidFill>
              </a:rPr>
              <a:t>(Insulin </a:t>
            </a:r>
            <a:r>
              <a:rPr lang="en-GB" sz="1100" dirty="0" err="1" smtClean="0">
                <a:solidFill>
                  <a:srgbClr val="001965"/>
                </a:solidFill>
              </a:rPr>
              <a:t>degludec</a:t>
            </a:r>
            <a:r>
              <a:rPr lang="en-GB" sz="1100" dirty="0" smtClean="0">
                <a:solidFill>
                  <a:srgbClr val="001965"/>
                </a:solidFill>
              </a:rPr>
              <a:t>)</a:t>
            </a:r>
            <a:endParaRPr lang="en-GB" sz="1100" dirty="0">
              <a:solidFill>
                <a:srgbClr val="001965"/>
              </a:solidFill>
            </a:endParaRPr>
          </a:p>
        </p:txBody>
      </p:sp>
      <p:sp>
        <p:nvSpPr>
          <p:cNvPr id="36" name="Rectangle: Rounded Corners 56"/>
          <p:cNvSpPr/>
          <p:nvPr/>
        </p:nvSpPr>
        <p:spPr>
          <a:xfrm>
            <a:off x="2039988" y="2303025"/>
            <a:ext cx="1505446" cy="1540756"/>
          </a:xfrm>
          <a:prstGeom prst="roundRect">
            <a:avLst>
              <a:gd name="adj" fmla="val 9537"/>
            </a:avLst>
          </a:prstGeom>
          <a:noFill/>
          <a:ln w="12700">
            <a:solidFill>
              <a:srgbClr val="001965"/>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spcBef>
                <a:spcPts val="300"/>
              </a:spcBef>
              <a:buClr>
                <a:srgbClr val="009FDA"/>
              </a:buClr>
            </a:pPr>
            <a:endParaRPr lang="en-GB" sz="1050" dirty="0">
              <a:solidFill>
                <a:srgbClr val="001965"/>
              </a:solidFill>
            </a:endParaRPr>
          </a:p>
        </p:txBody>
      </p:sp>
      <p:sp>
        <p:nvSpPr>
          <p:cNvPr id="37" name="Rectangle 36"/>
          <p:cNvSpPr/>
          <p:nvPr/>
        </p:nvSpPr>
        <p:spPr>
          <a:xfrm>
            <a:off x="2039988" y="2698467"/>
            <a:ext cx="1505446" cy="677108"/>
          </a:xfrm>
          <a:prstGeom prst="rect">
            <a:avLst/>
          </a:prstGeom>
        </p:spPr>
        <p:txBody>
          <a:bodyPr wrap="square" lIns="45720" rIns="45720">
            <a:spAutoFit/>
          </a:bodyPr>
          <a:lstStyle/>
          <a:p>
            <a:pPr algn="ctr">
              <a:spcBef>
                <a:spcPts val="300"/>
              </a:spcBef>
              <a:buClr>
                <a:srgbClr val="009FDA"/>
              </a:buClr>
            </a:pPr>
            <a:r>
              <a:rPr lang="en-GB" sz="1100" dirty="0" smtClean="0">
                <a:solidFill>
                  <a:srgbClr val="001965"/>
                </a:solidFill>
              </a:rPr>
              <a:t>EU-TREAT </a:t>
            </a:r>
          </a:p>
          <a:p>
            <a:pPr algn="ctr">
              <a:spcBef>
                <a:spcPts val="300"/>
              </a:spcBef>
              <a:buClr>
                <a:srgbClr val="009FDA"/>
              </a:buClr>
            </a:pPr>
            <a:r>
              <a:rPr lang="en-GB" sz="1100" dirty="0" smtClean="0">
                <a:solidFill>
                  <a:srgbClr val="001965"/>
                </a:solidFill>
              </a:rPr>
              <a:t>(Insulin </a:t>
            </a:r>
            <a:r>
              <a:rPr lang="en-GB" sz="1100" dirty="0" err="1" smtClean="0">
                <a:solidFill>
                  <a:srgbClr val="001965"/>
                </a:solidFill>
              </a:rPr>
              <a:t>degludec</a:t>
            </a:r>
            <a:r>
              <a:rPr lang="en-GB" sz="1100" dirty="0" smtClean="0">
                <a:solidFill>
                  <a:srgbClr val="001965"/>
                </a:solidFill>
              </a:rPr>
              <a:t>)</a:t>
            </a:r>
            <a:r>
              <a:rPr lang="en-GB" sz="1100" baseline="30000" dirty="0" smtClean="0">
                <a:solidFill>
                  <a:srgbClr val="001965"/>
                </a:solidFill>
              </a:rPr>
              <a:t>2</a:t>
            </a:r>
            <a:r>
              <a:rPr lang="en-GB" sz="1100" dirty="0" smtClean="0">
                <a:solidFill>
                  <a:srgbClr val="001965"/>
                </a:solidFill>
              </a:rPr>
              <a:t> </a:t>
            </a:r>
          </a:p>
          <a:p>
            <a:pPr algn="ctr">
              <a:spcBef>
                <a:spcPts val="300"/>
              </a:spcBef>
              <a:buClr>
                <a:srgbClr val="009FDA"/>
              </a:buClr>
            </a:pPr>
            <a:r>
              <a:rPr lang="en-GB" sz="1100" dirty="0" smtClean="0">
                <a:solidFill>
                  <a:srgbClr val="001965"/>
                </a:solidFill>
              </a:rPr>
              <a:t>EXTRA (</a:t>
            </a:r>
            <a:r>
              <a:rPr lang="en-GB" sz="1100" dirty="0" err="1" smtClean="0">
                <a:solidFill>
                  <a:srgbClr val="001965"/>
                </a:solidFill>
              </a:rPr>
              <a:t>IDegLira</a:t>
            </a:r>
            <a:r>
              <a:rPr lang="en-GB" sz="1100" dirty="0" smtClean="0">
                <a:solidFill>
                  <a:srgbClr val="001965"/>
                </a:solidFill>
              </a:rPr>
              <a:t>)</a:t>
            </a:r>
            <a:r>
              <a:rPr lang="en-GB" sz="1100" baseline="30000" dirty="0" smtClean="0">
                <a:solidFill>
                  <a:srgbClr val="001965"/>
                </a:solidFill>
              </a:rPr>
              <a:t>3</a:t>
            </a:r>
            <a:endParaRPr lang="en-GB" sz="1100" baseline="30000" dirty="0">
              <a:solidFill>
                <a:srgbClr val="001965"/>
              </a:solidFill>
            </a:endParaRPr>
          </a:p>
        </p:txBody>
      </p:sp>
      <p:sp>
        <p:nvSpPr>
          <p:cNvPr id="38" name="Rectangle 37"/>
          <p:cNvSpPr/>
          <p:nvPr/>
        </p:nvSpPr>
        <p:spPr>
          <a:xfrm>
            <a:off x="3775176" y="2698467"/>
            <a:ext cx="1505446" cy="807913"/>
          </a:xfrm>
          <a:prstGeom prst="rect">
            <a:avLst/>
          </a:prstGeom>
        </p:spPr>
        <p:txBody>
          <a:bodyPr wrap="square" lIns="45720" rIns="45720">
            <a:spAutoFit/>
          </a:bodyPr>
          <a:lstStyle/>
          <a:p>
            <a:pPr algn="ctr">
              <a:spcBef>
                <a:spcPts val="300"/>
              </a:spcBef>
              <a:buClr>
                <a:srgbClr val="009FDA"/>
              </a:buClr>
            </a:pPr>
            <a:r>
              <a:rPr lang="en-GB" sz="1100" dirty="0" smtClean="0">
                <a:solidFill>
                  <a:srgbClr val="001965"/>
                </a:solidFill>
              </a:rPr>
              <a:t>EXPLORYS, US (Insulin </a:t>
            </a:r>
            <a:r>
              <a:rPr lang="en-GB" sz="1100" dirty="0" err="1" smtClean="0">
                <a:solidFill>
                  <a:srgbClr val="001965"/>
                </a:solidFill>
              </a:rPr>
              <a:t>degludec</a:t>
            </a:r>
            <a:r>
              <a:rPr lang="en-GB" sz="1100" dirty="0" smtClean="0">
                <a:solidFill>
                  <a:srgbClr val="001965"/>
                </a:solidFill>
              </a:rPr>
              <a:t>)</a:t>
            </a:r>
            <a:r>
              <a:rPr lang="en-GB" sz="1100" baseline="30000" dirty="0" smtClean="0">
                <a:solidFill>
                  <a:srgbClr val="001965"/>
                </a:solidFill>
              </a:rPr>
              <a:t>4</a:t>
            </a:r>
            <a:endParaRPr lang="en-GB" sz="1100" dirty="0" smtClean="0">
              <a:solidFill>
                <a:srgbClr val="001965"/>
              </a:solidFill>
            </a:endParaRPr>
          </a:p>
          <a:p>
            <a:pPr algn="ctr">
              <a:spcBef>
                <a:spcPts val="300"/>
              </a:spcBef>
              <a:buClr>
                <a:srgbClr val="009FDA"/>
              </a:buClr>
            </a:pPr>
            <a:r>
              <a:rPr lang="en-GB" sz="1100" dirty="0" smtClean="0">
                <a:solidFill>
                  <a:srgbClr val="001965"/>
                </a:solidFill>
              </a:rPr>
              <a:t>Maccabi, IL </a:t>
            </a:r>
            <a:br>
              <a:rPr lang="en-GB" sz="1100" dirty="0" smtClean="0">
                <a:solidFill>
                  <a:srgbClr val="001965"/>
                </a:solidFill>
              </a:rPr>
            </a:br>
            <a:r>
              <a:rPr lang="en-GB" sz="1100" dirty="0" smtClean="0">
                <a:solidFill>
                  <a:srgbClr val="001965"/>
                </a:solidFill>
              </a:rPr>
              <a:t>(Insulin </a:t>
            </a:r>
            <a:r>
              <a:rPr lang="en-GB" sz="1100" dirty="0" err="1" smtClean="0">
                <a:solidFill>
                  <a:srgbClr val="001965"/>
                </a:solidFill>
              </a:rPr>
              <a:t>degludec</a:t>
            </a:r>
            <a:r>
              <a:rPr lang="en-GB" sz="1100" dirty="0" smtClean="0">
                <a:solidFill>
                  <a:srgbClr val="001965"/>
                </a:solidFill>
              </a:rPr>
              <a:t>)</a:t>
            </a:r>
            <a:r>
              <a:rPr lang="en-GB" sz="1100" baseline="30000" dirty="0" smtClean="0">
                <a:solidFill>
                  <a:srgbClr val="001965"/>
                </a:solidFill>
              </a:rPr>
              <a:t>5</a:t>
            </a:r>
            <a:endParaRPr lang="en-GB" sz="1100" dirty="0">
              <a:solidFill>
                <a:srgbClr val="001965"/>
              </a:solidFill>
            </a:endParaRPr>
          </a:p>
        </p:txBody>
      </p:sp>
      <p:sp>
        <p:nvSpPr>
          <p:cNvPr id="40" name="Rectangle: Rounded Corners 60"/>
          <p:cNvSpPr/>
          <p:nvPr/>
        </p:nvSpPr>
        <p:spPr>
          <a:xfrm>
            <a:off x="5537605" y="2293082"/>
            <a:ext cx="1505446" cy="1540756"/>
          </a:xfrm>
          <a:prstGeom prst="roundRect">
            <a:avLst>
              <a:gd name="adj" fmla="val 9537"/>
            </a:avLst>
          </a:prstGeom>
          <a:noFill/>
          <a:ln w="12700">
            <a:solidFill>
              <a:srgbClr val="009FDA"/>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spcBef>
                <a:spcPts val="300"/>
              </a:spcBef>
              <a:buClr>
                <a:srgbClr val="009FDA"/>
              </a:buClr>
            </a:pPr>
            <a:endParaRPr lang="en-GB" sz="1050" dirty="0">
              <a:solidFill>
                <a:srgbClr val="001965"/>
              </a:solidFill>
            </a:endParaRPr>
          </a:p>
        </p:txBody>
      </p:sp>
      <p:sp>
        <p:nvSpPr>
          <p:cNvPr id="41" name="Rectangle 40"/>
          <p:cNvSpPr/>
          <p:nvPr/>
        </p:nvSpPr>
        <p:spPr>
          <a:xfrm>
            <a:off x="5537605" y="2698467"/>
            <a:ext cx="1505446" cy="807913"/>
          </a:xfrm>
          <a:prstGeom prst="rect">
            <a:avLst/>
          </a:prstGeom>
        </p:spPr>
        <p:txBody>
          <a:bodyPr wrap="square" lIns="45720" rIns="45720">
            <a:spAutoFit/>
          </a:bodyPr>
          <a:lstStyle/>
          <a:p>
            <a:pPr algn="ctr">
              <a:spcBef>
                <a:spcPts val="300"/>
              </a:spcBef>
              <a:buClr>
                <a:srgbClr val="009FDA"/>
              </a:buClr>
            </a:pPr>
            <a:r>
              <a:rPr lang="en-GB" sz="1100" dirty="0" smtClean="0">
                <a:solidFill>
                  <a:srgbClr val="001965"/>
                </a:solidFill>
              </a:rPr>
              <a:t>REFLECT</a:t>
            </a:r>
            <a:r>
              <a:rPr lang="en-GB" sz="1100" baseline="30000" dirty="0" smtClean="0">
                <a:solidFill>
                  <a:srgbClr val="001965"/>
                </a:solidFill>
              </a:rPr>
              <a:t>®</a:t>
            </a:r>
            <a:r>
              <a:rPr lang="en-GB" sz="1100" dirty="0" smtClean="0">
                <a:solidFill>
                  <a:srgbClr val="001965"/>
                </a:solidFill>
              </a:rPr>
              <a:t> </a:t>
            </a:r>
            <a:br>
              <a:rPr lang="en-GB" sz="1100" dirty="0" smtClean="0">
                <a:solidFill>
                  <a:srgbClr val="001965"/>
                </a:solidFill>
              </a:rPr>
            </a:br>
            <a:r>
              <a:rPr lang="en-GB" sz="1100" dirty="0" smtClean="0">
                <a:solidFill>
                  <a:srgbClr val="001965"/>
                </a:solidFill>
              </a:rPr>
              <a:t>(Insulin </a:t>
            </a:r>
            <a:r>
              <a:rPr lang="en-GB" sz="1100" dirty="0" err="1" smtClean="0">
                <a:solidFill>
                  <a:srgbClr val="001965"/>
                </a:solidFill>
              </a:rPr>
              <a:t>degludec</a:t>
            </a:r>
            <a:r>
              <a:rPr lang="en-GB" sz="1100" dirty="0" smtClean="0">
                <a:solidFill>
                  <a:srgbClr val="001965"/>
                </a:solidFill>
              </a:rPr>
              <a:t>)</a:t>
            </a:r>
            <a:r>
              <a:rPr lang="en-GB" sz="1100" baseline="30000" dirty="0" smtClean="0">
                <a:solidFill>
                  <a:srgbClr val="001965"/>
                </a:solidFill>
              </a:rPr>
              <a:t>6</a:t>
            </a:r>
            <a:endParaRPr lang="en-GB" sz="1100" dirty="0" smtClean="0">
              <a:solidFill>
                <a:srgbClr val="001965"/>
              </a:solidFill>
            </a:endParaRPr>
          </a:p>
          <a:p>
            <a:pPr algn="ctr">
              <a:spcBef>
                <a:spcPts val="300"/>
              </a:spcBef>
              <a:buClr>
                <a:srgbClr val="009FDA"/>
              </a:buClr>
            </a:pPr>
            <a:r>
              <a:rPr lang="en-GB" sz="1100" dirty="0" smtClean="0">
                <a:solidFill>
                  <a:srgbClr val="001965"/>
                </a:solidFill>
              </a:rPr>
              <a:t>EVIDENCE</a:t>
            </a:r>
            <a:r>
              <a:rPr lang="en-GB" sz="1100" baseline="30000" dirty="0" smtClean="0">
                <a:solidFill>
                  <a:srgbClr val="001965"/>
                </a:solidFill>
              </a:rPr>
              <a:t>®</a:t>
            </a:r>
            <a:r>
              <a:rPr lang="en-GB" sz="1100" dirty="0" smtClean="0">
                <a:solidFill>
                  <a:srgbClr val="001965"/>
                </a:solidFill>
              </a:rPr>
              <a:t> (</a:t>
            </a:r>
            <a:r>
              <a:rPr lang="en-GB" sz="1100" dirty="0" err="1" smtClean="0">
                <a:solidFill>
                  <a:srgbClr val="001965"/>
                </a:solidFill>
              </a:rPr>
              <a:t>Liraglutide</a:t>
            </a:r>
            <a:r>
              <a:rPr lang="en-GB" sz="1100" dirty="0" smtClean="0">
                <a:solidFill>
                  <a:srgbClr val="001965"/>
                </a:solidFill>
              </a:rPr>
              <a:t>)</a:t>
            </a:r>
            <a:r>
              <a:rPr lang="en-GB" sz="1100" baseline="30000" dirty="0" smtClean="0">
                <a:solidFill>
                  <a:srgbClr val="001965"/>
                </a:solidFill>
              </a:rPr>
              <a:t>7</a:t>
            </a:r>
            <a:endParaRPr lang="en-GB" sz="1100" baseline="30000" dirty="0">
              <a:solidFill>
                <a:srgbClr val="001965"/>
              </a:solidFill>
            </a:endParaRPr>
          </a:p>
        </p:txBody>
      </p:sp>
      <p:sp>
        <p:nvSpPr>
          <p:cNvPr id="42" name="Rectangle: Rounded Corners 62"/>
          <p:cNvSpPr/>
          <p:nvPr/>
        </p:nvSpPr>
        <p:spPr>
          <a:xfrm>
            <a:off x="7283652" y="2293082"/>
            <a:ext cx="1505446" cy="1540756"/>
          </a:xfrm>
          <a:prstGeom prst="roundRect">
            <a:avLst>
              <a:gd name="adj" fmla="val 9537"/>
            </a:avLst>
          </a:prstGeom>
          <a:noFill/>
          <a:ln w="12700">
            <a:solidFill>
              <a:srgbClr val="009FDA"/>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spcBef>
                <a:spcPts val="300"/>
              </a:spcBef>
              <a:buClr>
                <a:srgbClr val="009FDA"/>
              </a:buClr>
            </a:pPr>
            <a:endParaRPr lang="en-GB" sz="1050" dirty="0">
              <a:solidFill>
                <a:srgbClr val="001965"/>
              </a:solidFill>
            </a:endParaRPr>
          </a:p>
        </p:txBody>
      </p:sp>
      <p:sp>
        <p:nvSpPr>
          <p:cNvPr id="43" name="Rectangle 42"/>
          <p:cNvSpPr/>
          <p:nvPr/>
        </p:nvSpPr>
        <p:spPr>
          <a:xfrm>
            <a:off x="7283652" y="2698467"/>
            <a:ext cx="1505446" cy="807913"/>
          </a:xfrm>
          <a:prstGeom prst="rect">
            <a:avLst/>
          </a:prstGeom>
        </p:spPr>
        <p:txBody>
          <a:bodyPr wrap="square" lIns="45720" rIns="45720">
            <a:spAutoFit/>
          </a:bodyPr>
          <a:lstStyle/>
          <a:p>
            <a:pPr algn="ctr">
              <a:spcBef>
                <a:spcPts val="300"/>
              </a:spcBef>
              <a:buClr>
                <a:srgbClr val="009FDA"/>
              </a:buClr>
            </a:pPr>
            <a:r>
              <a:rPr lang="en-GB" sz="1100" dirty="0" smtClean="0">
                <a:solidFill>
                  <a:srgbClr val="001965"/>
                </a:solidFill>
              </a:rPr>
              <a:t>LIRA PRIME  (</a:t>
            </a:r>
            <a:r>
              <a:rPr lang="en-GB" sz="1100" dirty="0" err="1" smtClean="0">
                <a:solidFill>
                  <a:srgbClr val="001965"/>
                </a:solidFill>
              </a:rPr>
              <a:t>Liraglutide</a:t>
            </a:r>
            <a:r>
              <a:rPr lang="en-GB" sz="1100" dirty="0" smtClean="0">
                <a:solidFill>
                  <a:srgbClr val="001965"/>
                </a:solidFill>
              </a:rPr>
              <a:t>)</a:t>
            </a:r>
            <a:r>
              <a:rPr lang="en-GB" sz="1100" baseline="30000" dirty="0" smtClean="0">
                <a:solidFill>
                  <a:srgbClr val="001965"/>
                </a:solidFill>
              </a:rPr>
              <a:t>8</a:t>
            </a:r>
            <a:r>
              <a:rPr lang="en-GB" sz="1100" b="1" dirty="0" smtClean="0">
                <a:solidFill>
                  <a:srgbClr val="001965"/>
                </a:solidFill>
              </a:rPr>
              <a:t> </a:t>
            </a:r>
          </a:p>
          <a:p>
            <a:pPr algn="ctr">
              <a:spcBef>
                <a:spcPts val="300"/>
              </a:spcBef>
              <a:buClr>
                <a:srgbClr val="009FDA"/>
              </a:buClr>
            </a:pPr>
            <a:r>
              <a:rPr lang="en-GB" sz="1100" dirty="0" smtClean="0">
                <a:solidFill>
                  <a:srgbClr val="001965"/>
                </a:solidFill>
              </a:rPr>
              <a:t>DUAL VIII (</a:t>
            </a:r>
            <a:r>
              <a:rPr lang="en-GB" sz="1100" dirty="0" err="1" smtClean="0">
                <a:solidFill>
                  <a:srgbClr val="001965"/>
                </a:solidFill>
              </a:rPr>
              <a:t>IDegLira</a:t>
            </a:r>
            <a:r>
              <a:rPr lang="en-GB" sz="1100" dirty="0" smtClean="0">
                <a:solidFill>
                  <a:srgbClr val="001965"/>
                </a:solidFill>
              </a:rPr>
              <a:t>)</a:t>
            </a:r>
            <a:r>
              <a:rPr lang="en-GB" sz="1100" baseline="30000" dirty="0" smtClean="0">
                <a:solidFill>
                  <a:srgbClr val="001965"/>
                </a:solidFill>
              </a:rPr>
              <a:t>9</a:t>
            </a:r>
            <a:endParaRPr lang="en-GB" sz="1100" baseline="30000" dirty="0">
              <a:solidFill>
                <a:srgbClr val="001965"/>
              </a:solidFill>
            </a:endParaRPr>
          </a:p>
        </p:txBody>
      </p:sp>
      <p:sp>
        <p:nvSpPr>
          <p:cNvPr id="50" name="Rounded Rectangle 7"/>
          <p:cNvSpPr/>
          <p:nvPr/>
        </p:nvSpPr>
        <p:spPr>
          <a:xfrm>
            <a:off x="5525604" y="1936535"/>
            <a:ext cx="1517447" cy="594360"/>
          </a:xfrm>
          <a:prstGeom prst="roundRect">
            <a:avLst>
              <a:gd name="adj" fmla="val 23529"/>
            </a:avLst>
          </a:prstGeom>
          <a:solidFill>
            <a:srgbClr val="009FDA"/>
          </a:solidFill>
          <a:ln w="127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oAutofit/>
          </a:bodyPr>
          <a:lstStyle/>
          <a:p>
            <a:pPr algn="ctr"/>
            <a:r>
              <a:rPr lang="en-GB" sz="1200" b="1" dirty="0" smtClean="0">
                <a:solidFill>
                  <a:srgbClr val="FFFFFF"/>
                </a:solidFill>
                <a:sym typeface="Verdana"/>
              </a:rPr>
              <a:t>Non-</a:t>
            </a:r>
          </a:p>
          <a:p>
            <a:pPr algn="ctr"/>
            <a:r>
              <a:rPr lang="en-GB" sz="1200" b="1" dirty="0" smtClean="0">
                <a:solidFill>
                  <a:srgbClr val="FFFFFF"/>
                </a:solidFill>
                <a:sym typeface="Verdana"/>
              </a:rPr>
              <a:t>interventional study</a:t>
            </a:r>
            <a:endParaRPr lang="en-GB" sz="1200" b="1" dirty="0">
              <a:solidFill>
                <a:srgbClr val="FFFFFF"/>
              </a:solidFill>
              <a:sym typeface="Verdana"/>
            </a:endParaRPr>
          </a:p>
        </p:txBody>
      </p:sp>
      <p:sp>
        <p:nvSpPr>
          <p:cNvPr id="51" name="Rounded Rectangle 7"/>
          <p:cNvSpPr/>
          <p:nvPr/>
        </p:nvSpPr>
        <p:spPr>
          <a:xfrm>
            <a:off x="7283653" y="1936535"/>
            <a:ext cx="1517447" cy="594360"/>
          </a:xfrm>
          <a:prstGeom prst="roundRect">
            <a:avLst>
              <a:gd name="adj" fmla="val 23529"/>
            </a:avLst>
          </a:prstGeom>
          <a:solidFill>
            <a:srgbClr val="009FDA"/>
          </a:solidFill>
          <a:ln w="127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oAutofit/>
          </a:bodyPr>
          <a:lstStyle/>
          <a:p>
            <a:pPr algn="ctr"/>
            <a:r>
              <a:rPr lang="en-GB" sz="1200" b="1" dirty="0" smtClean="0">
                <a:solidFill>
                  <a:srgbClr val="FFFFFF"/>
                </a:solidFill>
                <a:sym typeface="Verdana"/>
              </a:rPr>
              <a:t>Pragmatic trial</a:t>
            </a:r>
            <a:endParaRPr lang="en-GB" sz="1200" b="1" dirty="0">
              <a:solidFill>
                <a:srgbClr val="FFFFFF"/>
              </a:solidFill>
              <a:sym typeface="Verdana"/>
            </a:endParaRPr>
          </a:p>
        </p:txBody>
      </p:sp>
      <p:sp>
        <p:nvSpPr>
          <p:cNvPr id="27" name="Slide Number Placeholder 3"/>
          <p:cNvSpPr txBox="1">
            <a:spLocks/>
          </p:cNvSpPr>
          <p:nvPr/>
        </p:nvSpPr>
        <p:spPr bwMode="auto">
          <a:xfrm>
            <a:off x="8515350" y="104775"/>
            <a:ext cx="311150"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US"/>
            </a:defPPr>
            <a:lvl1pPr marL="0" algn="r" defTabSz="877888" rtl="0" eaLnBrk="1" latinLnBrk="0" hangingPunct="1">
              <a:defRPr sz="600" b="0" kern="1200" smtClean="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BE9FAB3-31B1-409E-92E4-4C0885D0CD84}" type="slidenum">
              <a:rPr lang="en-GB" smtClean="0"/>
              <a:pPr>
                <a:defRPr/>
              </a:pPr>
              <a:t>5</a:t>
            </a:fld>
            <a:endParaRPr lang="en-GB" dirty="0"/>
          </a:p>
        </p:txBody>
      </p:sp>
      <p:sp>
        <p:nvSpPr>
          <p:cNvPr id="10" name="Date Placeholder 9"/>
          <p:cNvSpPr>
            <a:spLocks noGrp="1"/>
          </p:cNvSpPr>
          <p:nvPr>
            <p:ph type="dt" sz="half" idx="12"/>
          </p:nvPr>
        </p:nvSpPr>
        <p:spPr/>
        <p:txBody>
          <a:bodyPr/>
          <a:lstStyle/>
          <a:p>
            <a:pPr>
              <a:defRPr/>
            </a:pPr>
            <a:r>
              <a:rPr lang="en-US" noProof="0" smtClean="0"/>
              <a:t>20 November 2018</a:t>
            </a:r>
            <a:endParaRPr lang="en-GB" noProof="0" dirty="0"/>
          </a:p>
        </p:txBody>
      </p:sp>
      <p:sp>
        <p:nvSpPr>
          <p:cNvPr id="11" name="Footer Placeholder 10"/>
          <p:cNvSpPr>
            <a:spLocks noGrp="1"/>
          </p:cNvSpPr>
          <p:nvPr>
            <p:ph type="ftr" sz="quarter" idx="11"/>
          </p:nvPr>
        </p:nvSpPr>
        <p:spPr/>
        <p:txBody>
          <a:bodyPr/>
          <a:lstStyle/>
          <a:p>
            <a:pPr>
              <a:defRPr/>
            </a:pPr>
            <a:r>
              <a:rPr lang="en-GB" noProof="0" smtClean="0"/>
              <a:t>Nove Nordisk Real World Evidence - an industry perspective</a:t>
            </a:r>
            <a:endParaRPr lang="en-GB" noProof="0" dirty="0"/>
          </a:p>
        </p:txBody>
      </p:sp>
      <p:sp>
        <p:nvSpPr>
          <p:cNvPr id="12" name="Slide Number Placeholder 11"/>
          <p:cNvSpPr>
            <a:spLocks noGrp="1"/>
          </p:cNvSpPr>
          <p:nvPr>
            <p:ph type="sldNum" sz="quarter" idx="10"/>
          </p:nvPr>
        </p:nvSpPr>
        <p:spPr/>
        <p:txBody>
          <a:bodyPr/>
          <a:lstStyle/>
          <a:p>
            <a:pPr>
              <a:defRPr/>
            </a:pPr>
            <a:fld id="{4B01E8EF-57E8-4F85-90EB-163CEE512F88}" type="slidenum">
              <a:rPr lang="en-GB" noProof="0" smtClean="0"/>
              <a:pPr>
                <a:defRPr/>
              </a:pPr>
              <a:t>5</a:t>
            </a:fld>
            <a:endParaRPr lang="en-GB" noProof="0" dirty="0"/>
          </a:p>
        </p:txBody>
      </p:sp>
    </p:spTree>
    <p:extLst>
      <p:ext uri="{BB962C8B-B14F-4D97-AF65-F5344CB8AC3E}">
        <p14:creationId xmlns:p14="http://schemas.microsoft.com/office/powerpoint/2010/main" val="15440293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84245" y="1071065"/>
            <a:ext cx="9673553" cy="3276000"/>
            <a:chOff x="-11877" y="1222581"/>
            <a:chExt cx="9501185" cy="3109584"/>
          </a:xfrm>
        </p:grpSpPr>
        <p:pic>
          <p:nvPicPr>
            <p:cNvPr id="19" name="Picture 18">
              <a:extLst>
                <a:ext uri="{FF2B5EF4-FFF2-40B4-BE49-F238E27FC236}">
                  <a16:creationId xmlns="" xmlns:a16="http://schemas.microsoft.com/office/drawing/2014/main" id="{209D20E2-FF23-4C42-AE70-FE6E6E0D6D8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639" t="2410" r="-3639"/>
            <a:stretch/>
          </p:blipFill>
          <p:spPr>
            <a:xfrm>
              <a:off x="0" y="1248489"/>
              <a:ext cx="9489308" cy="3057525"/>
            </a:xfrm>
            <a:prstGeom prst="rect">
              <a:avLst/>
            </a:prstGeom>
          </p:spPr>
        </p:pic>
        <p:sp>
          <p:nvSpPr>
            <p:cNvPr id="20" name="Rectangle 19"/>
            <p:cNvSpPr/>
            <p:nvPr/>
          </p:nvSpPr>
          <p:spPr>
            <a:xfrm>
              <a:off x="-11877" y="1222581"/>
              <a:ext cx="9399319" cy="3109584"/>
            </a:xfrm>
            <a:prstGeom prst="rect">
              <a:avLst/>
            </a:prstGeom>
            <a:solidFill>
              <a:srgbClr val="FFFFFF">
                <a:alpha val="69804"/>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Title 2"/>
          <p:cNvSpPr>
            <a:spLocks noGrp="1"/>
          </p:cNvSpPr>
          <p:nvPr>
            <p:ph type="title"/>
          </p:nvPr>
        </p:nvSpPr>
        <p:spPr/>
        <p:txBody>
          <a:bodyPr/>
          <a:lstStyle/>
          <a:p>
            <a:r>
              <a:rPr lang="en-GB" sz="2000" dirty="0" smtClean="0"/>
              <a:t>Novo Nordisk </a:t>
            </a:r>
            <a:r>
              <a:rPr lang="en-GB" sz="2000" dirty="0"/>
              <a:t>e</a:t>
            </a:r>
            <a:r>
              <a:rPr lang="en-GB" sz="2000" dirty="0" smtClean="0"/>
              <a:t>xamples of RWE use in </a:t>
            </a:r>
            <a:br>
              <a:rPr lang="en-GB" sz="2000" dirty="0" smtClean="0"/>
            </a:br>
            <a:r>
              <a:rPr lang="en-GB" sz="2000" dirty="0" smtClean="0"/>
              <a:t>regulatory decision making</a:t>
            </a:r>
            <a:endParaRPr lang="en-GB" sz="2000" dirty="0"/>
          </a:p>
        </p:txBody>
      </p:sp>
      <p:sp>
        <p:nvSpPr>
          <p:cNvPr id="2" name="Rounded Rectangle 1"/>
          <p:cNvSpPr/>
          <p:nvPr/>
        </p:nvSpPr>
        <p:spPr>
          <a:xfrm>
            <a:off x="706851" y="1180333"/>
            <a:ext cx="5580000" cy="972000"/>
          </a:xfrm>
          <a:prstGeom prst="roundRect">
            <a:avLst/>
          </a:prstGeom>
          <a:solidFill>
            <a:srgbClr val="E0DED8"/>
          </a:solidFill>
          <a:ln>
            <a:noFill/>
          </a:ln>
        </p:spPr>
        <p:style>
          <a:lnRef idx="2">
            <a:schemeClr val="accent1"/>
          </a:lnRef>
          <a:fillRef idx="1">
            <a:schemeClr val="lt1"/>
          </a:fillRef>
          <a:effectRef idx="0">
            <a:schemeClr val="accent1"/>
          </a:effectRef>
          <a:fontRef idx="minor">
            <a:schemeClr val="dk1"/>
          </a:fontRef>
        </p:style>
        <p:txBody>
          <a:bodyPr lIns="180000" rtlCol="0" anchor="t"/>
          <a:lstStyle/>
          <a:p>
            <a:r>
              <a:rPr lang="en-GB" sz="1600" dirty="0">
                <a:solidFill>
                  <a:schemeClr val="accent1"/>
                </a:solidFill>
              </a:rPr>
              <a:t>Rare </a:t>
            </a:r>
            <a:r>
              <a:rPr lang="en-GB" sz="1600" dirty="0" smtClean="0">
                <a:solidFill>
                  <a:schemeClr val="accent1"/>
                </a:solidFill>
              </a:rPr>
              <a:t>disease</a:t>
            </a:r>
          </a:p>
          <a:p>
            <a:r>
              <a:rPr lang="en-GB" sz="1200" dirty="0" smtClean="0"/>
              <a:t>Used </a:t>
            </a:r>
            <a:r>
              <a:rPr lang="en-GB" sz="1200" dirty="0"/>
              <a:t>patient registry to collect safety and efficacy information to support new indication and label update</a:t>
            </a:r>
          </a:p>
        </p:txBody>
      </p:sp>
      <p:sp>
        <p:nvSpPr>
          <p:cNvPr id="5" name="Rounded Rectangle 4"/>
          <p:cNvSpPr/>
          <p:nvPr/>
        </p:nvSpPr>
        <p:spPr>
          <a:xfrm>
            <a:off x="706849" y="2205052"/>
            <a:ext cx="5580000" cy="972000"/>
          </a:xfrm>
          <a:prstGeom prst="roundRect">
            <a:avLst/>
          </a:prstGeom>
          <a:solidFill>
            <a:srgbClr val="C2DEEA"/>
          </a:solidFill>
          <a:ln>
            <a:noFill/>
          </a:ln>
        </p:spPr>
        <p:style>
          <a:lnRef idx="2">
            <a:schemeClr val="accent1"/>
          </a:lnRef>
          <a:fillRef idx="1">
            <a:schemeClr val="lt1"/>
          </a:fillRef>
          <a:effectRef idx="0">
            <a:schemeClr val="accent1"/>
          </a:effectRef>
          <a:fontRef idx="minor">
            <a:schemeClr val="dk1"/>
          </a:fontRef>
        </p:style>
        <p:txBody>
          <a:bodyPr lIns="180000" rtlCol="0" anchor="t"/>
          <a:lstStyle/>
          <a:p>
            <a:r>
              <a:rPr lang="en-GB" sz="1600" dirty="0">
                <a:solidFill>
                  <a:schemeClr val="accent1"/>
                </a:solidFill>
              </a:rPr>
              <a:t>Diabetes product</a:t>
            </a:r>
          </a:p>
          <a:p>
            <a:r>
              <a:rPr lang="en-GB" sz="1200" dirty="0" smtClean="0"/>
              <a:t>Use </a:t>
            </a:r>
            <a:r>
              <a:rPr lang="en-GB" sz="1200" dirty="0"/>
              <a:t>in combination with other products; RCT evidence combined with RWE evidence to demonstrate safety and used in combination with a boarder use of concomitant medications </a:t>
            </a:r>
          </a:p>
        </p:txBody>
      </p:sp>
      <p:sp>
        <p:nvSpPr>
          <p:cNvPr id="6" name="Rounded Rectangle 5"/>
          <p:cNvSpPr/>
          <p:nvPr/>
        </p:nvSpPr>
        <p:spPr>
          <a:xfrm>
            <a:off x="706851" y="3229772"/>
            <a:ext cx="5580000" cy="972000"/>
          </a:xfrm>
          <a:prstGeom prst="roundRect">
            <a:avLst/>
          </a:prstGeom>
          <a:solidFill>
            <a:srgbClr val="001965"/>
          </a:solidFill>
          <a:ln>
            <a:noFill/>
          </a:ln>
        </p:spPr>
        <p:style>
          <a:lnRef idx="2">
            <a:schemeClr val="accent1"/>
          </a:lnRef>
          <a:fillRef idx="1">
            <a:schemeClr val="lt1"/>
          </a:fillRef>
          <a:effectRef idx="0">
            <a:schemeClr val="accent1"/>
          </a:effectRef>
          <a:fontRef idx="minor">
            <a:schemeClr val="dk1"/>
          </a:fontRef>
        </p:style>
        <p:txBody>
          <a:bodyPr lIns="180000" rtlCol="0" anchor="t"/>
          <a:lstStyle/>
          <a:p>
            <a:r>
              <a:rPr lang="en-GB" sz="1600" dirty="0">
                <a:solidFill>
                  <a:schemeClr val="accent1"/>
                </a:solidFill>
              </a:rPr>
              <a:t>Diabetes product</a:t>
            </a:r>
          </a:p>
          <a:p>
            <a:r>
              <a:rPr lang="en-GB" sz="1200" dirty="0" smtClean="0">
                <a:solidFill>
                  <a:schemeClr val="bg1"/>
                </a:solidFill>
              </a:rPr>
              <a:t>Evidence </a:t>
            </a:r>
            <a:r>
              <a:rPr lang="en-GB" sz="1200" dirty="0">
                <a:solidFill>
                  <a:schemeClr val="bg1"/>
                </a:solidFill>
              </a:rPr>
              <a:t>from RCTs, Electronic Medical Records (EMR) and </a:t>
            </a:r>
            <a:r>
              <a:rPr lang="en-GB" sz="1200" dirty="0" smtClean="0">
                <a:solidFill>
                  <a:schemeClr val="bg1"/>
                </a:solidFill>
              </a:rPr>
              <a:t>RWE </a:t>
            </a:r>
            <a:r>
              <a:rPr lang="en-GB" sz="1200" dirty="0">
                <a:solidFill>
                  <a:schemeClr val="bg1"/>
                </a:solidFill>
              </a:rPr>
              <a:t>study supported use of new product in an earlier line of treatment</a:t>
            </a:r>
          </a:p>
        </p:txBody>
      </p:sp>
      <p:sp>
        <p:nvSpPr>
          <p:cNvPr id="21" name="Oval 20"/>
          <p:cNvSpPr/>
          <p:nvPr/>
        </p:nvSpPr>
        <p:spPr>
          <a:xfrm>
            <a:off x="614595" y="1180333"/>
            <a:ext cx="252000" cy="252000"/>
          </a:xfrm>
          <a:prstGeom prst="ellipse">
            <a:avLst/>
          </a:prstGeom>
          <a:solidFill>
            <a:schemeClr val="accent4"/>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1</a:t>
            </a:r>
            <a:endParaRPr lang="en-GB" sz="1200" dirty="0">
              <a:solidFill>
                <a:schemeClr val="tx1"/>
              </a:solidFill>
            </a:endParaRPr>
          </a:p>
        </p:txBody>
      </p:sp>
      <p:sp>
        <p:nvSpPr>
          <p:cNvPr id="24" name="Oval 23"/>
          <p:cNvSpPr/>
          <p:nvPr/>
        </p:nvSpPr>
        <p:spPr>
          <a:xfrm>
            <a:off x="614595" y="2205052"/>
            <a:ext cx="252000" cy="252000"/>
          </a:xfrm>
          <a:prstGeom prst="ellipse">
            <a:avLst/>
          </a:prstGeom>
          <a:solidFill>
            <a:srgbClr val="C2DEEA"/>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2</a:t>
            </a:r>
            <a:endParaRPr lang="en-GB" sz="1200" dirty="0">
              <a:solidFill>
                <a:schemeClr val="tx1"/>
              </a:solidFill>
            </a:endParaRPr>
          </a:p>
        </p:txBody>
      </p:sp>
      <p:sp>
        <p:nvSpPr>
          <p:cNvPr id="25" name="Oval 24"/>
          <p:cNvSpPr/>
          <p:nvPr/>
        </p:nvSpPr>
        <p:spPr>
          <a:xfrm>
            <a:off x="614595" y="3229772"/>
            <a:ext cx="252000" cy="252000"/>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rPr>
              <a:t>3</a:t>
            </a:r>
          </a:p>
        </p:txBody>
      </p:sp>
      <p:sp>
        <p:nvSpPr>
          <p:cNvPr id="26" name="Date Placeholder 25"/>
          <p:cNvSpPr>
            <a:spLocks noGrp="1"/>
          </p:cNvSpPr>
          <p:nvPr>
            <p:ph type="dt" sz="half" idx="2"/>
          </p:nvPr>
        </p:nvSpPr>
        <p:spPr/>
        <p:txBody>
          <a:bodyPr/>
          <a:lstStyle/>
          <a:p>
            <a:pPr>
              <a:defRPr/>
            </a:pPr>
            <a:r>
              <a:rPr lang="en-US" noProof="0" smtClean="0"/>
              <a:t>20 November 2018</a:t>
            </a:r>
            <a:endParaRPr lang="en-GB" noProof="0" dirty="0"/>
          </a:p>
        </p:txBody>
      </p:sp>
      <p:sp>
        <p:nvSpPr>
          <p:cNvPr id="27" name="Footer Placeholder 26"/>
          <p:cNvSpPr>
            <a:spLocks noGrp="1"/>
          </p:cNvSpPr>
          <p:nvPr>
            <p:ph type="ftr" sz="quarter" idx="3"/>
          </p:nvPr>
        </p:nvSpPr>
        <p:spPr/>
        <p:txBody>
          <a:bodyPr/>
          <a:lstStyle/>
          <a:p>
            <a:pPr>
              <a:defRPr/>
            </a:pPr>
            <a:r>
              <a:rPr lang="en-GB" noProof="0" smtClean="0"/>
              <a:t>Nove Nordisk Real World Evidence - an industry perspective</a:t>
            </a:r>
            <a:endParaRPr lang="en-GB" noProof="0" dirty="0"/>
          </a:p>
        </p:txBody>
      </p:sp>
      <p:sp>
        <p:nvSpPr>
          <p:cNvPr id="28" name="Slide Number Placeholder 27"/>
          <p:cNvSpPr>
            <a:spLocks noGrp="1"/>
          </p:cNvSpPr>
          <p:nvPr>
            <p:ph type="sldNum" sz="quarter" idx="4"/>
          </p:nvPr>
        </p:nvSpPr>
        <p:spPr/>
        <p:txBody>
          <a:bodyPr/>
          <a:lstStyle/>
          <a:p>
            <a:pPr>
              <a:defRPr/>
            </a:pPr>
            <a:fld id="{4B01E8EF-57E8-4F85-90EB-163CEE512F88}" type="slidenum">
              <a:rPr lang="en-GB" noProof="0" smtClean="0"/>
              <a:pPr>
                <a:defRPr/>
              </a:pPr>
              <a:t>6</a:t>
            </a:fld>
            <a:endParaRPr lang="en-GB" noProof="0" dirty="0"/>
          </a:p>
        </p:txBody>
      </p:sp>
    </p:spTree>
    <p:extLst>
      <p:ext uri="{BB962C8B-B14F-4D97-AF65-F5344CB8AC3E}">
        <p14:creationId xmlns:p14="http://schemas.microsoft.com/office/powerpoint/2010/main" val="10559636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3"/>
          <p:cNvSpPr>
            <a:spLocks noChangeAspect="1" noChangeArrowheads="1" noTextEdit="1"/>
          </p:cNvSpPr>
          <p:nvPr/>
        </p:nvSpPr>
        <p:spPr bwMode="auto">
          <a:xfrm>
            <a:off x="376036" y="1664449"/>
            <a:ext cx="2090001" cy="208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3" name="Freeform 6"/>
          <p:cNvSpPr>
            <a:spLocks/>
          </p:cNvSpPr>
          <p:nvPr/>
        </p:nvSpPr>
        <p:spPr bwMode="auto">
          <a:xfrm>
            <a:off x="517010" y="3089769"/>
            <a:ext cx="1809384" cy="843845"/>
          </a:xfrm>
          <a:custGeom>
            <a:avLst/>
            <a:gdLst>
              <a:gd name="T0" fmla="*/ 2361 w 2721"/>
              <a:gd name="T1" fmla="*/ 292 h 1269"/>
              <a:gd name="T2" fmla="*/ 2327 w 2721"/>
              <a:gd name="T3" fmla="*/ 300 h 1269"/>
              <a:gd name="T4" fmla="*/ 2311 w 2721"/>
              <a:gd name="T5" fmla="*/ 326 h 1269"/>
              <a:gd name="T6" fmla="*/ 2315 w 2721"/>
              <a:gd name="T7" fmla="*/ 376 h 1269"/>
              <a:gd name="T8" fmla="*/ 2305 w 2721"/>
              <a:gd name="T9" fmla="*/ 446 h 1269"/>
              <a:gd name="T10" fmla="*/ 2243 w 2721"/>
              <a:gd name="T11" fmla="*/ 485 h 1269"/>
              <a:gd name="T12" fmla="*/ 2187 w 2721"/>
              <a:gd name="T13" fmla="*/ 482 h 1269"/>
              <a:gd name="T14" fmla="*/ 2131 w 2721"/>
              <a:gd name="T15" fmla="*/ 434 h 1269"/>
              <a:gd name="T16" fmla="*/ 2119 w 2721"/>
              <a:gd name="T17" fmla="*/ 380 h 1269"/>
              <a:gd name="T18" fmla="*/ 2149 w 2721"/>
              <a:gd name="T19" fmla="*/ 318 h 1269"/>
              <a:gd name="T20" fmla="*/ 2199 w 2721"/>
              <a:gd name="T21" fmla="*/ 292 h 1269"/>
              <a:gd name="T22" fmla="*/ 2237 w 2721"/>
              <a:gd name="T23" fmla="*/ 266 h 1269"/>
              <a:gd name="T24" fmla="*/ 2237 w 2721"/>
              <a:gd name="T25" fmla="*/ 234 h 1269"/>
              <a:gd name="T26" fmla="*/ 2217 w 2721"/>
              <a:gd name="T27" fmla="*/ 198 h 1269"/>
              <a:gd name="T28" fmla="*/ 1901 w 2721"/>
              <a:gd name="T29" fmla="*/ 60 h 1269"/>
              <a:gd name="T30" fmla="*/ 1791 w 2721"/>
              <a:gd name="T31" fmla="*/ 186 h 1269"/>
              <a:gd name="T32" fmla="*/ 1653 w 2721"/>
              <a:gd name="T33" fmla="*/ 280 h 1269"/>
              <a:gd name="T34" fmla="*/ 1493 w 2721"/>
              <a:gd name="T35" fmla="*/ 336 h 1269"/>
              <a:gd name="T36" fmla="*/ 1361 w 2721"/>
              <a:gd name="T37" fmla="*/ 350 h 1269"/>
              <a:gd name="T38" fmla="*/ 1186 w 2721"/>
              <a:gd name="T39" fmla="*/ 326 h 1269"/>
              <a:gd name="T40" fmla="*/ 1030 w 2721"/>
              <a:gd name="T41" fmla="*/ 260 h 1269"/>
              <a:gd name="T42" fmla="*/ 898 w 2721"/>
              <a:gd name="T43" fmla="*/ 158 h 1269"/>
              <a:gd name="T44" fmla="*/ 796 w 2721"/>
              <a:gd name="T45" fmla="*/ 24 h 1269"/>
              <a:gd name="T46" fmla="*/ 490 w 2721"/>
              <a:gd name="T47" fmla="*/ 194 h 1269"/>
              <a:gd name="T48" fmla="*/ 446 w 2721"/>
              <a:gd name="T49" fmla="*/ 190 h 1269"/>
              <a:gd name="T50" fmla="*/ 424 w 2721"/>
              <a:gd name="T51" fmla="*/ 168 h 1269"/>
              <a:gd name="T52" fmla="*/ 428 w 2721"/>
              <a:gd name="T53" fmla="*/ 112 h 1269"/>
              <a:gd name="T54" fmla="*/ 422 w 2721"/>
              <a:gd name="T55" fmla="*/ 58 h 1269"/>
              <a:gd name="T56" fmla="*/ 372 w 2721"/>
              <a:gd name="T57" fmla="*/ 8 h 1269"/>
              <a:gd name="T58" fmla="*/ 316 w 2721"/>
              <a:gd name="T59" fmla="*/ 2 h 1269"/>
              <a:gd name="T60" fmla="*/ 252 w 2721"/>
              <a:gd name="T61" fmla="*/ 38 h 1269"/>
              <a:gd name="T62" fmla="*/ 230 w 2721"/>
              <a:gd name="T63" fmla="*/ 90 h 1269"/>
              <a:gd name="T64" fmla="*/ 248 w 2721"/>
              <a:gd name="T65" fmla="*/ 160 h 1269"/>
              <a:gd name="T66" fmla="*/ 292 w 2721"/>
              <a:gd name="T67" fmla="*/ 190 h 1269"/>
              <a:gd name="T68" fmla="*/ 346 w 2721"/>
              <a:gd name="T69" fmla="*/ 218 h 1269"/>
              <a:gd name="T70" fmla="*/ 352 w 2721"/>
              <a:gd name="T71" fmla="*/ 246 h 1269"/>
              <a:gd name="T72" fmla="*/ 334 w 2721"/>
              <a:gd name="T73" fmla="*/ 282 h 1269"/>
              <a:gd name="T74" fmla="*/ 26 w 2721"/>
              <a:gd name="T75" fmla="*/ 529 h 1269"/>
              <a:gd name="T76" fmla="*/ 146 w 2721"/>
              <a:gd name="T77" fmla="*/ 699 h 1269"/>
              <a:gd name="T78" fmla="*/ 282 w 2721"/>
              <a:gd name="T79" fmla="*/ 845 h 1269"/>
              <a:gd name="T80" fmla="*/ 440 w 2721"/>
              <a:gd name="T81" fmla="*/ 973 h 1269"/>
              <a:gd name="T82" fmla="*/ 574 w 2721"/>
              <a:gd name="T83" fmla="*/ 1059 h 1269"/>
              <a:gd name="T84" fmla="*/ 864 w 2721"/>
              <a:gd name="T85" fmla="*/ 1189 h 1269"/>
              <a:gd name="T86" fmla="*/ 1166 w 2721"/>
              <a:gd name="T87" fmla="*/ 1257 h 1269"/>
              <a:gd name="T88" fmla="*/ 1469 w 2721"/>
              <a:gd name="T89" fmla="*/ 1265 h 1269"/>
              <a:gd name="T90" fmla="*/ 1767 w 2721"/>
              <a:gd name="T91" fmla="*/ 1215 h 1269"/>
              <a:gd name="T92" fmla="*/ 2049 w 2721"/>
              <a:gd name="T93" fmla="*/ 1111 h 1269"/>
              <a:gd name="T94" fmla="*/ 2309 w 2721"/>
              <a:gd name="T95" fmla="*/ 951 h 1269"/>
              <a:gd name="T96" fmla="*/ 2535 w 2721"/>
              <a:gd name="T97" fmla="*/ 741 h 1269"/>
              <a:gd name="T98" fmla="*/ 2721 w 2721"/>
              <a:gd name="T99" fmla="*/ 484 h 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21" h="1269">
                <a:moveTo>
                  <a:pt x="2401" y="300"/>
                </a:moveTo>
                <a:lnTo>
                  <a:pt x="2401" y="300"/>
                </a:lnTo>
                <a:lnTo>
                  <a:pt x="2373" y="294"/>
                </a:lnTo>
                <a:lnTo>
                  <a:pt x="2361" y="292"/>
                </a:lnTo>
                <a:lnTo>
                  <a:pt x="2351" y="292"/>
                </a:lnTo>
                <a:lnTo>
                  <a:pt x="2341" y="294"/>
                </a:lnTo>
                <a:lnTo>
                  <a:pt x="2333" y="296"/>
                </a:lnTo>
                <a:lnTo>
                  <a:pt x="2327" y="300"/>
                </a:lnTo>
                <a:lnTo>
                  <a:pt x="2321" y="306"/>
                </a:lnTo>
                <a:lnTo>
                  <a:pt x="2317" y="310"/>
                </a:lnTo>
                <a:lnTo>
                  <a:pt x="2313" y="318"/>
                </a:lnTo>
                <a:lnTo>
                  <a:pt x="2311" y="326"/>
                </a:lnTo>
                <a:lnTo>
                  <a:pt x="2309" y="334"/>
                </a:lnTo>
                <a:lnTo>
                  <a:pt x="2309" y="354"/>
                </a:lnTo>
                <a:lnTo>
                  <a:pt x="2315" y="376"/>
                </a:lnTo>
                <a:lnTo>
                  <a:pt x="2315" y="376"/>
                </a:lnTo>
                <a:lnTo>
                  <a:pt x="2319" y="396"/>
                </a:lnTo>
                <a:lnTo>
                  <a:pt x="2317" y="414"/>
                </a:lnTo>
                <a:lnTo>
                  <a:pt x="2313" y="430"/>
                </a:lnTo>
                <a:lnTo>
                  <a:pt x="2305" y="446"/>
                </a:lnTo>
                <a:lnTo>
                  <a:pt x="2293" y="460"/>
                </a:lnTo>
                <a:lnTo>
                  <a:pt x="2279" y="472"/>
                </a:lnTo>
                <a:lnTo>
                  <a:pt x="2261" y="480"/>
                </a:lnTo>
                <a:lnTo>
                  <a:pt x="2243" y="485"/>
                </a:lnTo>
                <a:lnTo>
                  <a:pt x="2243" y="485"/>
                </a:lnTo>
                <a:lnTo>
                  <a:pt x="2223" y="487"/>
                </a:lnTo>
                <a:lnTo>
                  <a:pt x="2205" y="485"/>
                </a:lnTo>
                <a:lnTo>
                  <a:pt x="2187" y="482"/>
                </a:lnTo>
                <a:lnTo>
                  <a:pt x="2169" y="474"/>
                </a:lnTo>
                <a:lnTo>
                  <a:pt x="2155" y="464"/>
                </a:lnTo>
                <a:lnTo>
                  <a:pt x="2141" y="450"/>
                </a:lnTo>
                <a:lnTo>
                  <a:pt x="2131" y="434"/>
                </a:lnTo>
                <a:lnTo>
                  <a:pt x="2123" y="418"/>
                </a:lnTo>
                <a:lnTo>
                  <a:pt x="2123" y="418"/>
                </a:lnTo>
                <a:lnTo>
                  <a:pt x="2119" y="398"/>
                </a:lnTo>
                <a:lnTo>
                  <a:pt x="2119" y="380"/>
                </a:lnTo>
                <a:lnTo>
                  <a:pt x="2121" y="362"/>
                </a:lnTo>
                <a:lnTo>
                  <a:pt x="2127" y="346"/>
                </a:lnTo>
                <a:lnTo>
                  <a:pt x="2137" y="330"/>
                </a:lnTo>
                <a:lnTo>
                  <a:pt x="2149" y="318"/>
                </a:lnTo>
                <a:lnTo>
                  <a:pt x="2163" y="306"/>
                </a:lnTo>
                <a:lnTo>
                  <a:pt x="2181" y="298"/>
                </a:lnTo>
                <a:lnTo>
                  <a:pt x="2181" y="298"/>
                </a:lnTo>
                <a:lnTo>
                  <a:pt x="2199" y="292"/>
                </a:lnTo>
                <a:lnTo>
                  <a:pt x="2217" y="286"/>
                </a:lnTo>
                <a:lnTo>
                  <a:pt x="2225" y="280"/>
                </a:lnTo>
                <a:lnTo>
                  <a:pt x="2231" y="274"/>
                </a:lnTo>
                <a:lnTo>
                  <a:pt x="2237" y="266"/>
                </a:lnTo>
                <a:lnTo>
                  <a:pt x="2239" y="256"/>
                </a:lnTo>
                <a:lnTo>
                  <a:pt x="2239" y="256"/>
                </a:lnTo>
                <a:lnTo>
                  <a:pt x="2239" y="244"/>
                </a:lnTo>
                <a:lnTo>
                  <a:pt x="2237" y="234"/>
                </a:lnTo>
                <a:lnTo>
                  <a:pt x="2235" y="224"/>
                </a:lnTo>
                <a:lnTo>
                  <a:pt x="2229" y="216"/>
                </a:lnTo>
                <a:lnTo>
                  <a:pt x="2223" y="206"/>
                </a:lnTo>
                <a:lnTo>
                  <a:pt x="2217" y="198"/>
                </a:lnTo>
                <a:lnTo>
                  <a:pt x="2201" y="184"/>
                </a:lnTo>
                <a:lnTo>
                  <a:pt x="1923" y="24"/>
                </a:lnTo>
                <a:lnTo>
                  <a:pt x="1923" y="24"/>
                </a:lnTo>
                <a:lnTo>
                  <a:pt x="1901" y="60"/>
                </a:lnTo>
                <a:lnTo>
                  <a:pt x="1877" y="94"/>
                </a:lnTo>
                <a:lnTo>
                  <a:pt x="1851" y="126"/>
                </a:lnTo>
                <a:lnTo>
                  <a:pt x="1823" y="158"/>
                </a:lnTo>
                <a:lnTo>
                  <a:pt x="1791" y="186"/>
                </a:lnTo>
                <a:lnTo>
                  <a:pt x="1759" y="212"/>
                </a:lnTo>
                <a:lnTo>
                  <a:pt x="1725" y="238"/>
                </a:lnTo>
                <a:lnTo>
                  <a:pt x="1691" y="260"/>
                </a:lnTo>
                <a:lnTo>
                  <a:pt x="1653" y="280"/>
                </a:lnTo>
                <a:lnTo>
                  <a:pt x="1615" y="298"/>
                </a:lnTo>
                <a:lnTo>
                  <a:pt x="1575" y="314"/>
                </a:lnTo>
                <a:lnTo>
                  <a:pt x="1535" y="326"/>
                </a:lnTo>
                <a:lnTo>
                  <a:pt x="1493" y="336"/>
                </a:lnTo>
                <a:lnTo>
                  <a:pt x="1449" y="344"/>
                </a:lnTo>
                <a:lnTo>
                  <a:pt x="1405" y="348"/>
                </a:lnTo>
                <a:lnTo>
                  <a:pt x="1361" y="350"/>
                </a:lnTo>
                <a:lnTo>
                  <a:pt x="1361" y="350"/>
                </a:lnTo>
                <a:lnTo>
                  <a:pt x="1314" y="348"/>
                </a:lnTo>
                <a:lnTo>
                  <a:pt x="1270" y="344"/>
                </a:lnTo>
                <a:lnTo>
                  <a:pt x="1228" y="336"/>
                </a:lnTo>
                <a:lnTo>
                  <a:pt x="1186" y="326"/>
                </a:lnTo>
                <a:lnTo>
                  <a:pt x="1144" y="314"/>
                </a:lnTo>
                <a:lnTo>
                  <a:pt x="1106" y="298"/>
                </a:lnTo>
                <a:lnTo>
                  <a:pt x="1066" y="280"/>
                </a:lnTo>
                <a:lnTo>
                  <a:pt x="1030" y="260"/>
                </a:lnTo>
                <a:lnTo>
                  <a:pt x="994" y="238"/>
                </a:lnTo>
                <a:lnTo>
                  <a:pt x="960" y="212"/>
                </a:lnTo>
                <a:lnTo>
                  <a:pt x="928" y="186"/>
                </a:lnTo>
                <a:lnTo>
                  <a:pt x="898" y="158"/>
                </a:lnTo>
                <a:lnTo>
                  <a:pt x="870" y="126"/>
                </a:lnTo>
                <a:lnTo>
                  <a:pt x="844" y="94"/>
                </a:lnTo>
                <a:lnTo>
                  <a:pt x="818" y="60"/>
                </a:lnTo>
                <a:lnTo>
                  <a:pt x="796" y="24"/>
                </a:lnTo>
                <a:lnTo>
                  <a:pt x="522" y="182"/>
                </a:lnTo>
                <a:lnTo>
                  <a:pt x="522" y="182"/>
                </a:lnTo>
                <a:lnTo>
                  <a:pt x="502" y="192"/>
                </a:lnTo>
                <a:lnTo>
                  <a:pt x="490" y="194"/>
                </a:lnTo>
                <a:lnTo>
                  <a:pt x="480" y="196"/>
                </a:lnTo>
                <a:lnTo>
                  <a:pt x="468" y="196"/>
                </a:lnTo>
                <a:lnTo>
                  <a:pt x="458" y="194"/>
                </a:lnTo>
                <a:lnTo>
                  <a:pt x="446" y="190"/>
                </a:lnTo>
                <a:lnTo>
                  <a:pt x="436" y="184"/>
                </a:lnTo>
                <a:lnTo>
                  <a:pt x="436" y="184"/>
                </a:lnTo>
                <a:lnTo>
                  <a:pt x="428" y="176"/>
                </a:lnTo>
                <a:lnTo>
                  <a:pt x="424" y="168"/>
                </a:lnTo>
                <a:lnTo>
                  <a:pt x="422" y="160"/>
                </a:lnTo>
                <a:lnTo>
                  <a:pt x="420" y="150"/>
                </a:lnTo>
                <a:lnTo>
                  <a:pt x="424" y="130"/>
                </a:lnTo>
                <a:lnTo>
                  <a:pt x="428" y="112"/>
                </a:lnTo>
                <a:lnTo>
                  <a:pt x="428" y="112"/>
                </a:lnTo>
                <a:lnTo>
                  <a:pt x="430" y="92"/>
                </a:lnTo>
                <a:lnTo>
                  <a:pt x="428" y="74"/>
                </a:lnTo>
                <a:lnTo>
                  <a:pt x="422" y="58"/>
                </a:lnTo>
                <a:lnTo>
                  <a:pt x="414" y="42"/>
                </a:lnTo>
                <a:lnTo>
                  <a:pt x="402" y="28"/>
                </a:lnTo>
                <a:lnTo>
                  <a:pt x="388" y="18"/>
                </a:lnTo>
                <a:lnTo>
                  <a:pt x="372" y="8"/>
                </a:lnTo>
                <a:lnTo>
                  <a:pt x="354" y="2"/>
                </a:lnTo>
                <a:lnTo>
                  <a:pt x="354" y="2"/>
                </a:lnTo>
                <a:lnTo>
                  <a:pt x="334" y="0"/>
                </a:lnTo>
                <a:lnTo>
                  <a:pt x="316" y="2"/>
                </a:lnTo>
                <a:lnTo>
                  <a:pt x="298" y="6"/>
                </a:lnTo>
                <a:lnTo>
                  <a:pt x="282" y="14"/>
                </a:lnTo>
                <a:lnTo>
                  <a:pt x="266" y="26"/>
                </a:lnTo>
                <a:lnTo>
                  <a:pt x="252" y="38"/>
                </a:lnTo>
                <a:lnTo>
                  <a:pt x="242" y="54"/>
                </a:lnTo>
                <a:lnTo>
                  <a:pt x="234" y="72"/>
                </a:lnTo>
                <a:lnTo>
                  <a:pt x="234" y="72"/>
                </a:lnTo>
                <a:lnTo>
                  <a:pt x="230" y="90"/>
                </a:lnTo>
                <a:lnTo>
                  <a:pt x="230" y="110"/>
                </a:lnTo>
                <a:lnTo>
                  <a:pt x="232" y="128"/>
                </a:lnTo>
                <a:lnTo>
                  <a:pt x="238" y="146"/>
                </a:lnTo>
                <a:lnTo>
                  <a:pt x="248" y="160"/>
                </a:lnTo>
                <a:lnTo>
                  <a:pt x="260" y="172"/>
                </a:lnTo>
                <a:lnTo>
                  <a:pt x="274" y="182"/>
                </a:lnTo>
                <a:lnTo>
                  <a:pt x="292" y="190"/>
                </a:lnTo>
                <a:lnTo>
                  <a:pt x="292" y="190"/>
                </a:lnTo>
                <a:lnTo>
                  <a:pt x="316" y="196"/>
                </a:lnTo>
                <a:lnTo>
                  <a:pt x="334" y="206"/>
                </a:lnTo>
                <a:lnTo>
                  <a:pt x="340" y="210"/>
                </a:lnTo>
                <a:lnTo>
                  <a:pt x="346" y="218"/>
                </a:lnTo>
                <a:lnTo>
                  <a:pt x="350" y="224"/>
                </a:lnTo>
                <a:lnTo>
                  <a:pt x="352" y="230"/>
                </a:lnTo>
                <a:lnTo>
                  <a:pt x="354" y="238"/>
                </a:lnTo>
                <a:lnTo>
                  <a:pt x="352" y="246"/>
                </a:lnTo>
                <a:lnTo>
                  <a:pt x="350" y="254"/>
                </a:lnTo>
                <a:lnTo>
                  <a:pt x="346" y="264"/>
                </a:lnTo>
                <a:lnTo>
                  <a:pt x="340" y="274"/>
                </a:lnTo>
                <a:lnTo>
                  <a:pt x="334" y="282"/>
                </a:lnTo>
                <a:lnTo>
                  <a:pt x="312" y="304"/>
                </a:lnTo>
                <a:lnTo>
                  <a:pt x="0" y="484"/>
                </a:lnTo>
                <a:lnTo>
                  <a:pt x="0" y="484"/>
                </a:lnTo>
                <a:lnTo>
                  <a:pt x="26" y="529"/>
                </a:lnTo>
                <a:lnTo>
                  <a:pt x="54" y="575"/>
                </a:lnTo>
                <a:lnTo>
                  <a:pt x="84" y="617"/>
                </a:lnTo>
                <a:lnTo>
                  <a:pt x="114" y="659"/>
                </a:lnTo>
                <a:lnTo>
                  <a:pt x="146" y="699"/>
                </a:lnTo>
                <a:lnTo>
                  <a:pt x="178" y="737"/>
                </a:lnTo>
                <a:lnTo>
                  <a:pt x="212" y="775"/>
                </a:lnTo>
                <a:lnTo>
                  <a:pt x="246" y="811"/>
                </a:lnTo>
                <a:lnTo>
                  <a:pt x="282" y="845"/>
                </a:lnTo>
                <a:lnTo>
                  <a:pt x="320" y="879"/>
                </a:lnTo>
                <a:lnTo>
                  <a:pt x="358" y="911"/>
                </a:lnTo>
                <a:lnTo>
                  <a:pt x="398" y="943"/>
                </a:lnTo>
                <a:lnTo>
                  <a:pt x="440" y="973"/>
                </a:lnTo>
                <a:lnTo>
                  <a:pt x="484" y="1003"/>
                </a:lnTo>
                <a:lnTo>
                  <a:pt x="528" y="1031"/>
                </a:lnTo>
                <a:lnTo>
                  <a:pt x="574" y="1059"/>
                </a:lnTo>
                <a:lnTo>
                  <a:pt x="574" y="1059"/>
                </a:lnTo>
                <a:lnTo>
                  <a:pt x="646" y="1097"/>
                </a:lnTo>
                <a:lnTo>
                  <a:pt x="718" y="1133"/>
                </a:lnTo>
                <a:lnTo>
                  <a:pt x="790" y="1163"/>
                </a:lnTo>
                <a:lnTo>
                  <a:pt x="864" y="1189"/>
                </a:lnTo>
                <a:lnTo>
                  <a:pt x="938" y="1213"/>
                </a:lnTo>
                <a:lnTo>
                  <a:pt x="1014" y="1231"/>
                </a:lnTo>
                <a:lnTo>
                  <a:pt x="1090" y="1247"/>
                </a:lnTo>
                <a:lnTo>
                  <a:pt x="1166" y="1257"/>
                </a:lnTo>
                <a:lnTo>
                  <a:pt x="1242" y="1265"/>
                </a:lnTo>
                <a:lnTo>
                  <a:pt x="1318" y="1269"/>
                </a:lnTo>
                <a:lnTo>
                  <a:pt x="1395" y="1269"/>
                </a:lnTo>
                <a:lnTo>
                  <a:pt x="1469" y="1265"/>
                </a:lnTo>
                <a:lnTo>
                  <a:pt x="1545" y="1259"/>
                </a:lnTo>
                <a:lnTo>
                  <a:pt x="1619" y="1247"/>
                </a:lnTo>
                <a:lnTo>
                  <a:pt x="1693" y="1233"/>
                </a:lnTo>
                <a:lnTo>
                  <a:pt x="1767" y="1215"/>
                </a:lnTo>
                <a:lnTo>
                  <a:pt x="1839" y="1195"/>
                </a:lnTo>
                <a:lnTo>
                  <a:pt x="1911" y="1169"/>
                </a:lnTo>
                <a:lnTo>
                  <a:pt x="1981" y="1141"/>
                </a:lnTo>
                <a:lnTo>
                  <a:pt x="2049" y="1111"/>
                </a:lnTo>
                <a:lnTo>
                  <a:pt x="2117" y="1075"/>
                </a:lnTo>
                <a:lnTo>
                  <a:pt x="2183" y="1037"/>
                </a:lnTo>
                <a:lnTo>
                  <a:pt x="2247" y="997"/>
                </a:lnTo>
                <a:lnTo>
                  <a:pt x="2309" y="951"/>
                </a:lnTo>
                <a:lnTo>
                  <a:pt x="2369" y="903"/>
                </a:lnTo>
                <a:lnTo>
                  <a:pt x="2427" y="853"/>
                </a:lnTo>
                <a:lnTo>
                  <a:pt x="2481" y="799"/>
                </a:lnTo>
                <a:lnTo>
                  <a:pt x="2535" y="741"/>
                </a:lnTo>
                <a:lnTo>
                  <a:pt x="2585" y="681"/>
                </a:lnTo>
                <a:lnTo>
                  <a:pt x="2633" y="619"/>
                </a:lnTo>
                <a:lnTo>
                  <a:pt x="2679" y="553"/>
                </a:lnTo>
                <a:lnTo>
                  <a:pt x="2721" y="484"/>
                </a:lnTo>
                <a:lnTo>
                  <a:pt x="2401" y="300"/>
                </a:lnTo>
                <a:close/>
              </a:path>
            </a:pathLst>
          </a:custGeom>
          <a:solidFill>
            <a:srgbClr val="A3C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nvGrpSpPr>
          <p:cNvPr id="25" name="Group 24"/>
          <p:cNvGrpSpPr/>
          <p:nvPr/>
        </p:nvGrpSpPr>
        <p:grpSpPr>
          <a:xfrm>
            <a:off x="376036" y="1654289"/>
            <a:ext cx="2158747" cy="1567996"/>
            <a:chOff x="376036" y="1659369"/>
            <a:chExt cx="2158747" cy="1567996"/>
          </a:xfrm>
        </p:grpSpPr>
        <p:grpSp>
          <p:nvGrpSpPr>
            <p:cNvPr id="24" name="Group 23"/>
            <p:cNvGrpSpPr/>
            <p:nvPr/>
          </p:nvGrpSpPr>
          <p:grpSpPr>
            <a:xfrm>
              <a:off x="376036" y="1659369"/>
              <a:ext cx="2158747" cy="1567996"/>
              <a:chOff x="376036" y="1664449"/>
              <a:chExt cx="2158747" cy="1567996"/>
            </a:xfrm>
          </p:grpSpPr>
          <p:sp>
            <p:nvSpPr>
              <p:cNvPr id="62" name="Freeform 5"/>
              <p:cNvSpPr>
                <a:spLocks/>
              </p:cNvSpPr>
              <p:nvPr/>
            </p:nvSpPr>
            <p:spPr bwMode="auto">
              <a:xfrm>
                <a:off x="1422034" y="1664449"/>
                <a:ext cx="1044003" cy="1567996"/>
              </a:xfrm>
              <a:custGeom>
                <a:avLst/>
                <a:gdLst>
                  <a:gd name="T0" fmla="*/ 1562 w 1570"/>
                  <a:gd name="T1" fmla="*/ 1409 h 2358"/>
                  <a:gd name="T2" fmla="*/ 1500 w 1570"/>
                  <a:gd name="T3" fmla="*/ 1103 h 2358"/>
                  <a:gd name="T4" fmla="*/ 1380 w 1570"/>
                  <a:gd name="T5" fmla="*/ 821 h 2358"/>
                  <a:gd name="T6" fmla="*/ 1212 w 1570"/>
                  <a:gd name="T7" fmla="*/ 572 h 2358"/>
                  <a:gd name="T8" fmla="*/ 998 w 1570"/>
                  <a:gd name="T9" fmla="*/ 360 h 2358"/>
                  <a:gd name="T10" fmla="*/ 748 w 1570"/>
                  <a:gd name="T11" fmla="*/ 190 h 2358"/>
                  <a:gd name="T12" fmla="*/ 466 w 1570"/>
                  <a:gd name="T13" fmla="*/ 70 h 2358"/>
                  <a:gd name="T14" fmla="*/ 160 w 1570"/>
                  <a:gd name="T15" fmla="*/ 8 h 2358"/>
                  <a:gd name="T16" fmla="*/ 0 w 1570"/>
                  <a:gd name="T17" fmla="*/ 348 h 2358"/>
                  <a:gd name="T18" fmla="*/ 22 w 1570"/>
                  <a:gd name="T19" fmla="*/ 404 h 2358"/>
                  <a:gd name="T20" fmla="*/ 50 w 1570"/>
                  <a:gd name="T21" fmla="*/ 420 h 2358"/>
                  <a:gd name="T22" fmla="*/ 92 w 1570"/>
                  <a:gd name="T23" fmla="*/ 404 h 2358"/>
                  <a:gd name="T24" fmla="*/ 140 w 1570"/>
                  <a:gd name="T25" fmla="*/ 366 h 2358"/>
                  <a:gd name="T26" fmla="*/ 208 w 1570"/>
                  <a:gd name="T27" fmla="*/ 372 h 2358"/>
                  <a:gd name="T28" fmla="*/ 250 w 1570"/>
                  <a:gd name="T29" fmla="*/ 410 h 2358"/>
                  <a:gd name="T30" fmla="*/ 264 w 1570"/>
                  <a:gd name="T31" fmla="*/ 482 h 2358"/>
                  <a:gd name="T32" fmla="*/ 240 w 1570"/>
                  <a:gd name="T33" fmla="*/ 532 h 2358"/>
                  <a:gd name="T34" fmla="*/ 176 w 1570"/>
                  <a:gd name="T35" fmla="*/ 566 h 2358"/>
                  <a:gd name="T36" fmla="*/ 108 w 1570"/>
                  <a:gd name="T37" fmla="*/ 542 h 2358"/>
                  <a:gd name="T38" fmla="*/ 70 w 1570"/>
                  <a:gd name="T39" fmla="*/ 512 h 2358"/>
                  <a:gd name="T40" fmla="*/ 42 w 1570"/>
                  <a:gd name="T41" fmla="*/ 514 h 2358"/>
                  <a:gd name="T42" fmla="*/ 10 w 1570"/>
                  <a:gd name="T43" fmla="*/ 546 h 2358"/>
                  <a:gd name="T44" fmla="*/ 0 w 1570"/>
                  <a:gd name="T45" fmla="*/ 584 h 2358"/>
                  <a:gd name="T46" fmla="*/ 66 w 1570"/>
                  <a:gd name="T47" fmla="*/ 923 h 2358"/>
                  <a:gd name="T48" fmla="*/ 192 w 1570"/>
                  <a:gd name="T49" fmla="*/ 949 h 2358"/>
                  <a:gd name="T50" fmla="*/ 310 w 1570"/>
                  <a:gd name="T51" fmla="*/ 999 h 2358"/>
                  <a:gd name="T52" fmla="*/ 414 w 1570"/>
                  <a:gd name="T53" fmla="*/ 1069 h 2358"/>
                  <a:gd name="T54" fmla="*/ 502 w 1570"/>
                  <a:gd name="T55" fmla="*/ 1157 h 2358"/>
                  <a:gd name="T56" fmla="*/ 572 w 1570"/>
                  <a:gd name="T57" fmla="*/ 1261 h 2358"/>
                  <a:gd name="T58" fmla="*/ 620 w 1570"/>
                  <a:gd name="T59" fmla="*/ 1377 h 2358"/>
                  <a:gd name="T60" fmla="*/ 646 w 1570"/>
                  <a:gd name="T61" fmla="*/ 1503 h 2358"/>
                  <a:gd name="T62" fmla="*/ 648 w 1570"/>
                  <a:gd name="T63" fmla="*/ 1615 h 2358"/>
                  <a:gd name="T64" fmla="*/ 614 w 1570"/>
                  <a:gd name="T65" fmla="*/ 1781 h 2358"/>
                  <a:gd name="T66" fmla="*/ 840 w 1570"/>
                  <a:gd name="T67" fmla="*/ 2055 h 2358"/>
                  <a:gd name="T68" fmla="*/ 868 w 1570"/>
                  <a:gd name="T69" fmla="*/ 2085 h 2358"/>
                  <a:gd name="T70" fmla="*/ 878 w 1570"/>
                  <a:gd name="T71" fmla="*/ 2125 h 2358"/>
                  <a:gd name="T72" fmla="*/ 864 w 1570"/>
                  <a:gd name="T73" fmla="*/ 2151 h 2358"/>
                  <a:gd name="T74" fmla="*/ 820 w 1570"/>
                  <a:gd name="T75" fmla="*/ 2169 h 2358"/>
                  <a:gd name="T76" fmla="*/ 766 w 1570"/>
                  <a:gd name="T77" fmla="*/ 2215 h 2358"/>
                  <a:gd name="T78" fmla="*/ 762 w 1570"/>
                  <a:gd name="T79" fmla="*/ 2287 h 2358"/>
                  <a:gd name="T80" fmla="*/ 794 w 1570"/>
                  <a:gd name="T81" fmla="*/ 2333 h 2358"/>
                  <a:gd name="T82" fmla="*/ 862 w 1570"/>
                  <a:gd name="T83" fmla="*/ 2358 h 2358"/>
                  <a:gd name="T84" fmla="*/ 918 w 1570"/>
                  <a:gd name="T85" fmla="*/ 2341 h 2358"/>
                  <a:gd name="T86" fmla="*/ 956 w 1570"/>
                  <a:gd name="T87" fmla="*/ 2283 h 2358"/>
                  <a:gd name="T88" fmla="*/ 948 w 1570"/>
                  <a:gd name="T89" fmla="*/ 2223 h 2358"/>
                  <a:gd name="T90" fmla="*/ 956 w 1570"/>
                  <a:gd name="T91" fmla="*/ 2181 h 2358"/>
                  <a:gd name="T92" fmla="*/ 982 w 1570"/>
                  <a:gd name="T93" fmla="*/ 2165 h 2358"/>
                  <a:gd name="T94" fmla="*/ 1042 w 1570"/>
                  <a:gd name="T95" fmla="*/ 2171 h 2358"/>
                  <a:gd name="T96" fmla="*/ 1410 w 1570"/>
                  <a:gd name="T97" fmla="*/ 2263 h 2358"/>
                  <a:gd name="T98" fmla="*/ 1490 w 1570"/>
                  <a:gd name="T99" fmla="*/ 2073 h 2358"/>
                  <a:gd name="T100" fmla="*/ 1542 w 1570"/>
                  <a:gd name="T101" fmla="*/ 1879 h 2358"/>
                  <a:gd name="T102" fmla="*/ 1568 w 1570"/>
                  <a:gd name="T103" fmla="*/ 1677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70" h="2358">
                    <a:moveTo>
                      <a:pt x="1570" y="1571"/>
                    </a:moveTo>
                    <a:lnTo>
                      <a:pt x="1570" y="1571"/>
                    </a:lnTo>
                    <a:lnTo>
                      <a:pt x="1568" y="1489"/>
                    </a:lnTo>
                    <a:lnTo>
                      <a:pt x="1562" y="1409"/>
                    </a:lnTo>
                    <a:lnTo>
                      <a:pt x="1552" y="1331"/>
                    </a:lnTo>
                    <a:lnTo>
                      <a:pt x="1538" y="1253"/>
                    </a:lnTo>
                    <a:lnTo>
                      <a:pt x="1522" y="1177"/>
                    </a:lnTo>
                    <a:lnTo>
                      <a:pt x="1500" y="1103"/>
                    </a:lnTo>
                    <a:lnTo>
                      <a:pt x="1476" y="1031"/>
                    </a:lnTo>
                    <a:lnTo>
                      <a:pt x="1448" y="959"/>
                    </a:lnTo>
                    <a:lnTo>
                      <a:pt x="1416" y="889"/>
                    </a:lnTo>
                    <a:lnTo>
                      <a:pt x="1380" y="821"/>
                    </a:lnTo>
                    <a:lnTo>
                      <a:pt x="1344" y="756"/>
                    </a:lnTo>
                    <a:lnTo>
                      <a:pt x="1302" y="692"/>
                    </a:lnTo>
                    <a:lnTo>
                      <a:pt x="1258" y="632"/>
                    </a:lnTo>
                    <a:lnTo>
                      <a:pt x="1212" y="572"/>
                    </a:lnTo>
                    <a:lnTo>
                      <a:pt x="1162" y="516"/>
                    </a:lnTo>
                    <a:lnTo>
                      <a:pt x="1110" y="460"/>
                    </a:lnTo>
                    <a:lnTo>
                      <a:pt x="1056" y="408"/>
                    </a:lnTo>
                    <a:lnTo>
                      <a:pt x="998" y="360"/>
                    </a:lnTo>
                    <a:lnTo>
                      <a:pt x="940" y="312"/>
                    </a:lnTo>
                    <a:lnTo>
                      <a:pt x="878" y="268"/>
                    </a:lnTo>
                    <a:lnTo>
                      <a:pt x="814" y="228"/>
                    </a:lnTo>
                    <a:lnTo>
                      <a:pt x="748" y="190"/>
                    </a:lnTo>
                    <a:lnTo>
                      <a:pt x="680" y="156"/>
                    </a:lnTo>
                    <a:lnTo>
                      <a:pt x="612" y="124"/>
                    </a:lnTo>
                    <a:lnTo>
                      <a:pt x="540" y="96"/>
                    </a:lnTo>
                    <a:lnTo>
                      <a:pt x="466" y="70"/>
                    </a:lnTo>
                    <a:lnTo>
                      <a:pt x="392" y="50"/>
                    </a:lnTo>
                    <a:lnTo>
                      <a:pt x="316" y="32"/>
                    </a:lnTo>
                    <a:lnTo>
                      <a:pt x="238" y="18"/>
                    </a:lnTo>
                    <a:lnTo>
                      <a:pt x="160" y="8"/>
                    </a:lnTo>
                    <a:lnTo>
                      <a:pt x="80" y="2"/>
                    </a:lnTo>
                    <a:lnTo>
                      <a:pt x="0" y="0"/>
                    </a:lnTo>
                    <a:lnTo>
                      <a:pt x="0" y="348"/>
                    </a:lnTo>
                    <a:lnTo>
                      <a:pt x="0" y="348"/>
                    </a:lnTo>
                    <a:lnTo>
                      <a:pt x="8" y="376"/>
                    </a:lnTo>
                    <a:lnTo>
                      <a:pt x="12" y="386"/>
                    </a:lnTo>
                    <a:lnTo>
                      <a:pt x="18" y="396"/>
                    </a:lnTo>
                    <a:lnTo>
                      <a:pt x="22" y="404"/>
                    </a:lnTo>
                    <a:lnTo>
                      <a:pt x="30" y="410"/>
                    </a:lnTo>
                    <a:lnTo>
                      <a:pt x="36" y="414"/>
                    </a:lnTo>
                    <a:lnTo>
                      <a:pt x="42" y="418"/>
                    </a:lnTo>
                    <a:lnTo>
                      <a:pt x="50" y="420"/>
                    </a:lnTo>
                    <a:lnTo>
                      <a:pt x="58" y="418"/>
                    </a:lnTo>
                    <a:lnTo>
                      <a:pt x="66" y="418"/>
                    </a:lnTo>
                    <a:lnTo>
                      <a:pt x="74" y="414"/>
                    </a:lnTo>
                    <a:lnTo>
                      <a:pt x="92" y="404"/>
                    </a:lnTo>
                    <a:lnTo>
                      <a:pt x="108" y="386"/>
                    </a:lnTo>
                    <a:lnTo>
                      <a:pt x="108" y="386"/>
                    </a:lnTo>
                    <a:lnTo>
                      <a:pt x="124" y="374"/>
                    </a:lnTo>
                    <a:lnTo>
                      <a:pt x="140" y="366"/>
                    </a:lnTo>
                    <a:lnTo>
                      <a:pt x="156" y="362"/>
                    </a:lnTo>
                    <a:lnTo>
                      <a:pt x="174" y="362"/>
                    </a:lnTo>
                    <a:lnTo>
                      <a:pt x="192" y="364"/>
                    </a:lnTo>
                    <a:lnTo>
                      <a:pt x="208" y="372"/>
                    </a:lnTo>
                    <a:lnTo>
                      <a:pt x="224" y="382"/>
                    </a:lnTo>
                    <a:lnTo>
                      <a:pt x="240" y="396"/>
                    </a:lnTo>
                    <a:lnTo>
                      <a:pt x="240" y="396"/>
                    </a:lnTo>
                    <a:lnTo>
                      <a:pt x="250" y="410"/>
                    </a:lnTo>
                    <a:lnTo>
                      <a:pt x="260" y="428"/>
                    </a:lnTo>
                    <a:lnTo>
                      <a:pt x="264" y="446"/>
                    </a:lnTo>
                    <a:lnTo>
                      <a:pt x="266" y="464"/>
                    </a:lnTo>
                    <a:lnTo>
                      <a:pt x="264" y="482"/>
                    </a:lnTo>
                    <a:lnTo>
                      <a:pt x="260" y="500"/>
                    </a:lnTo>
                    <a:lnTo>
                      <a:pt x="252" y="518"/>
                    </a:lnTo>
                    <a:lnTo>
                      <a:pt x="240" y="532"/>
                    </a:lnTo>
                    <a:lnTo>
                      <a:pt x="240" y="532"/>
                    </a:lnTo>
                    <a:lnTo>
                      <a:pt x="226" y="546"/>
                    </a:lnTo>
                    <a:lnTo>
                      <a:pt x="210" y="556"/>
                    </a:lnTo>
                    <a:lnTo>
                      <a:pt x="194" y="562"/>
                    </a:lnTo>
                    <a:lnTo>
                      <a:pt x="176" y="566"/>
                    </a:lnTo>
                    <a:lnTo>
                      <a:pt x="158" y="564"/>
                    </a:lnTo>
                    <a:lnTo>
                      <a:pt x="140" y="560"/>
                    </a:lnTo>
                    <a:lnTo>
                      <a:pt x="124" y="554"/>
                    </a:lnTo>
                    <a:lnTo>
                      <a:pt x="108" y="542"/>
                    </a:lnTo>
                    <a:lnTo>
                      <a:pt x="108" y="542"/>
                    </a:lnTo>
                    <a:lnTo>
                      <a:pt x="94" y="530"/>
                    </a:lnTo>
                    <a:lnTo>
                      <a:pt x="78" y="518"/>
                    </a:lnTo>
                    <a:lnTo>
                      <a:pt x="70" y="512"/>
                    </a:lnTo>
                    <a:lnTo>
                      <a:pt x="62" y="510"/>
                    </a:lnTo>
                    <a:lnTo>
                      <a:pt x="52" y="510"/>
                    </a:lnTo>
                    <a:lnTo>
                      <a:pt x="42" y="514"/>
                    </a:lnTo>
                    <a:lnTo>
                      <a:pt x="42" y="514"/>
                    </a:lnTo>
                    <a:lnTo>
                      <a:pt x="30" y="520"/>
                    </a:lnTo>
                    <a:lnTo>
                      <a:pt x="22" y="528"/>
                    </a:lnTo>
                    <a:lnTo>
                      <a:pt x="14" y="536"/>
                    </a:lnTo>
                    <a:lnTo>
                      <a:pt x="10" y="546"/>
                    </a:lnTo>
                    <a:lnTo>
                      <a:pt x="6" y="558"/>
                    </a:lnTo>
                    <a:lnTo>
                      <a:pt x="2" y="570"/>
                    </a:lnTo>
                    <a:lnTo>
                      <a:pt x="0" y="592"/>
                    </a:lnTo>
                    <a:lnTo>
                      <a:pt x="0" y="584"/>
                    </a:lnTo>
                    <a:lnTo>
                      <a:pt x="0" y="919"/>
                    </a:lnTo>
                    <a:lnTo>
                      <a:pt x="0" y="919"/>
                    </a:lnTo>
                    <a:lnTo>
                      <a:pt x="34" y="921"/>
                    </a:lnTo>
                    <a:lnTo>
                      <a:pt x="66" y="923"/>
                    </a:lnTo>
                    <a:lnTo>
                      <a:pt x="98" y="927"/>
                    </a:lnTo>
                    <a:lnTo>
                      <a:pt x="130" y="933"/>
                    </a:lnTo>
                    <a:lnTo>
                      <a:pt x="162" y="941"/>
                    </a:lnTo>
                    <a:lnTo>
                      <a:pt x="192" y="949"/>
                    </a:lnTo>
                    <a:lnTo>
                      <a:pt x="224" y="959"/>
                    </a:lnTo>
                    <a:lnTo>
                      <a:pt x="252" y="971"/>
                    </a:lnTo>
                    <a:lnTo>
                      <a:pt x="282" y="985"/>
                    </a:lnTo>
                    <a:lnTo>
                      <a:pt x="310" y="999"/>
                    </a:lnTo>
                    <a:lnTo>
                      <a:pt x="336" y="1015"/>
                    </a:lnTo>
                    <a:lnTo>
                      <a:pt x="364" y="1031"/>
                    </a:lnTo>
                    <a:lnTo>
                      <a:pt x="388" y="1049"/>
                    </a:lnTo>
                    <a:lnTo>
                      <a:pt x="414" y="1069"/>
                    </a:lnTo>
                    <a:lnTo>
                      <a:pt x="436" y="1089"/>
                    </a:lnTo>
                    <a:lnTo>
                      <a:pt x="460" y="1111"/>
                    </a:lnTo>
                    <a:lnTo>
                      <a:pt x="480" y="1133"/>
                    </a:lnTo>
                    <a:lnTo>
                      <a:pt x="502" y="1157"/>
                    </a:lnTo>
                    <a:lnTo>
                      <a:pt x="520" y="1181"/>
                    </a:lnTo>
                    <a:lnTo>
                      <a:pt x="538" y="1207"/>
                    </a:lnTo>
                    <a:lnTo>
                      <a:pt x="556" y="1233"/>
                    </a:lnTo>
                    <a:lnTo>
                      <a:pt x="572" y="1261"/>
                    </a:lnTo>
                    <a:lnTo>
                      <a:pt x="586" y="1289"/>
                    </a:lnTo>
                    <a:lnTo>
                      <a:pt x="598" y="1317"/>
                    </a:lnTo>
                    <a:lnTo>
                      <a:pt x="610" y="1347"/>
                    </a:lnTo>
                    <a:lnTo>
                      <a:pt x="620" y="1377"/>
                    </a:lnTo>
                    <a:lnTo>
                      <a:pt x="630" y="1407"/>
                    </a:lnTo>
                    <a:lnTo>
                      <a:pt x="636" y="1439"/>
                    </a:lnTo>
                    <a:lnTo>
                      <a:pt x="642" y="1471"/>
                    </a:lnTo>
                    <a:lnTo>
                      <a:pt x="646" y="1503"/>
                    </a:lnTo>
                    <a:lnTo>
                      <a:pt x="650" y="1537"/>
                    </a:lnTo>
                    <a:lnTo>
                      <a:pt x="650" y="1571"/>
                    </a:lnTo>
                    <a:lnTo>
                      <a:pt x="650" y="1571"/>
                    </a:lnTo>
                    <a:lnTo>
                      <a:pt x="648" y="1615"/>
                    </a:lnTo>
                    <a:lnTo>
                      <a:pt x="644" y="1657"/>
                    </a:lnTo>
                    <a:lnTo>
                      <a:pt x="636" y="1701"/>
                    </a:lnTo>
                    <a:lnTo>
                      <a:pt x="628" y="1741"/>
                    </a:lnTo>
                    <a:lnTo>
                      <a:pt x="614" y="1781"/>
                    </a:lnTo>
                    <a:lnTo>
                      <a:pt x="600" y="1821"/>
                    </a:lnTo>
                    <a:lnTo>
                      <a:pt x="582" y="1859"/>
                    </a:lnTo>
                    <a:lnTo>
                      <a:pt x="562" y="1895"/>
                    </a:lnTo>
                    <a:lnTo>
                      <a:pt x="840" y="2055"/>
                    </a:lnTo>
                    <a:lnTo>
                      <a:pt x="840" y="2055"/>
                    </a:lnTo>
                    <a:lnTo>
                      <a:pt x="856" y="2069"/>
                    </a:lnTo>
                    <a:lnTo>
                      <a:pt x="862" y="2077"/>
                    </a:lnTo>
                    <a:lnTo>
                      <a:pt x="868" y="2085"/>
                    </a:lnTo>
                    <a:lnTo>
                      <a:pt x="874" y="2093"/>
                    </a:lnTo>
                    <a:lnTo>
                      <a:pt x="876" y="2103"/>
                    </a:lnTo>
                    <a:lnTo>
                      <a:pt x="878" y="2115"/>
                    </a:lnTo>
                    <a:lnTo>
                      <a:pt x="878" y="2125"/>
                    </a:lnTo>
                    <a:lnTo>
                      <a:pt x="878" y="2125"/>
                    </a:lnTo>
                    <a:lnTo>
                      <a:pt x="876" y="2137"/>
                    </a:lnTo>
                    <a:lnTo>
                      <a:pt x="870" y="2145"/>
                    </a:lnTo>
                    <a:lnTo>
                      <a:pt x="864" y="2151"/>
                    </a:lnTo>
                    <a:lnTo>
                      <a:pt x="856" y="2155"/>
                    </a:lnTo>
                    <a:lnTo>
                      <a:pt x="838" y="2163"/>
                    </a:lnTo>
                    <a:lnTo>
                      <a:pt x="820" y="2169"/>
                    </a:lnTo>
                    <a:lnTo>
                      <a:pt x="820" y="2169"/>
                    </a:lnTo>
                    <a:lnTo>
                      <a:pt x="802" y="2177"/>
                    </a:lnTo>
                    <a:lnTo>
                      <a:pt x="788" y="2187"/>
                    </a:lnTo>
                    <a:lnTo>
                      <a:pt x="776" y="2201"/>
                    </a:lnTo>
                    <a:lnTo>
                      <a:pt x="766" y="2215"/>
                    </a:lnTo>
                    <a:lnTo>
                      <a:pt x="760" y="2233"/>
                    </a:lnTo>
                    <a:lnTo>
                      <a:pt x="758" y="2249"/>
                    </a:lnTo>
                    <a:lnTo>
                      <a:pt x="758" y="2269"/>
                    </a:lnTo>
                    <a:lnTo>
                      <a:pt x="762" y="2287"/>
                    </a:lnTo>
                    <a:lnTo>
                      <a:pt x="762" y="2287"/>
                    </a:lnTo>
                    <a:lnTo>
                      <a:pt x="770" y="2305"/>
                    </a:lnTo>
                    <a:lnTo>
                      <a:pt x="780" y="2321"/>
                    </a:lnTo>
                    <a:lnTo>
                      <a:pt x="794" y="2333"/>
                    </a:lnTo>
                    <a:lnTo>
                      <a:pt x="808" y="2345"/>
                    </a:lnTo>
                    <a:lnTo>
                      <a:pt x="826" y="2353"/>
                    </a:lnTo>
                    <a:lnTo>
                      <a:pt x="844" y="2356"/>
                    </a:lnTo>
                    <a:lnTo>
                      <a:pt x="862" y="2358"/>
                    </a:lnTo>
                    <a:lnTo>
                      <a:pt x="882" y="2355"/>
                    </a:lnTo>
                    <a:lnTo>
                      <a:pt x="882" y="2355"/>
                    </a:lnTo>
                    <a:lnTo>
                      <a:pt x="900" y="2349"/>
                    </a:lnTo>
                    <a:lnTo>
                      <a:pt x="918" y="2341"/>
                    </a:lnTo>
                    <a:lnTo>
                      <a:pt x="932" y="2329"/>
                    </a:lnTo>
                    <a:lnTo>
                      <a:pt x="944" y="2315"/>
                    </a:lnTo>
                    <a:lnTo>
                      <a:pt x="952" y="2301"/>
                    </a:lnTo>
                    <a:lnTo>
                      <a:pt x="956" y="2283"/>
                    </a:lnTo>
                    <a:lnTo>
                      <a:pt x="958" y="2265"/>
                    </a:lnTo>
                    <a:lnTo>
                      <a:pt x="954" y="2247"/>
                    </a:lnTo>
                    <a:lnTo>
                      <a:pt x="954" y="2247"/>
                    </a:lnTo>
                    <a:lnTo>
                      <a:pt x="948" y="2223"/>
                    </a:lnTo>
                    <a:lnTo>
                      <a:pt x="948" y="2203"/>
                    </a:lnTo>
                    <a:lnTo>
                      <a:pt x="950" y="2195"/>
                    </a:lnTo>
                    <a:lnTo>
                      <a:pt x="952" y="2187"/>
                    </a:lnTo>
                    <a:lnTo>
                      <a:pt x="956" y="2181"/>
                    </a:lnTo>
                    <a:lnTo>
                      <a:pt x="960" y="2175"/>
                    </a:lnTo>
                    <a:lnTo>
                      <a:pt x="966" y="2171"/>
                    </a:lnTo>
                    <a:lnTo>
                      <a:pt x="974" y="2167"/>
                    </a:lnTo>
                    <a:lnTo>
                      <a:pt x="982" y="2165"/>
                    </a:lnTo>
                    <a:lnTo>
                      <a:pt x="990" y="2163"/>
                    </a:lnTo>
                    <a:lnTo>
                      <a:pt x="1002" y="2163"/>
                    </a:lnTo>
                    <a:lnTo>
                      <a:pt x="1014" y="2165"/>
                    </a:lnTo>
                    <a:lnTo>
                      <a:pt x="1042" y="2171"/>
                    </a:lnTo>
                    <a:lnTo>
                      <a:pt x="1360" y="2355"/>
                    </a:lnTo>
                    <a:lnTo>
                      <a:pt x="1360" y="2355"/>
                    </a:lnTo>
                    <a:lnTo>
                      <a:pt x="1386" y="2309"/>
                    </a:lnTo>
                    <a:lnTo>
                      <a:pt x="1410" y="2263"/>
                    </a:lnTo>
                    <a:lnTo>
                      <a:pt x="1434" y="2215"/>
                    </a:lnTo>
                    <a:lnTo>
                      <a:pt x="1454" y="2169"/>
                    </a:lnTo>
                    <a:lnTo>
                      <a:pt x="1472" y="2121"/>
                    </a:lnTo>
                    <a:lnTo>
                      <a:pt x="1490" y="2073"/>
                    </a:lnTo>
                    <a:lnTo>
                      <a:pt x="1506" y="2025"/>
                    </a:lnTo>
                    <a:lnTo>
                      <a:pt x="1520" y="1977"/>
                    </a:lnTo>
                    <a:lnTo>
                      <a:pt x="1532" y="1929"/>
                    </a:lnTo>
                    <a:lnTo>
                      <a:pt x="1542" y="1879"/>
                    </a:lnTo>
                    <a:lnTo>
                      <a:pt x="1550" y="1831"/>
                    </a:lnTo>
                    <a:lnTo>
                      <a:pt x="1558" y="1779"/>
                    </a:lnTo>
                    <a:lnTo>
                      <a:pt x="1564" y="1729"/>
                    </a:lnTo>
                    <a:lnTo>
                      <a:pt x="1568" y="1677"/>
                    </a:lnTo>
                    <a:lnTo>
                      <a:pt x="1570" y="1623"/>
                    </a:lnTo>
                    <a:lnTo>
                      <a:pt x="1570" y="1571"/>
                    </a:lnTo>
                    <a:lnTo>
                      <a:pt x="1570" y="1571"/>
                    </a:lnTo>
                    <a:close/>
                  </a:path>
                </a:pathLst>
              </a:custGeom>
              <a:solidFill>
                <a:srgbClr val="AEA7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7"/>
              <p:cNvSpPr>
                <a:spLocks/>
              </p:cNvSpPr>
              <p:nvPr/>
            </p:nvSpPr>
            <p:spPr bwMode="auto">
              <a:xfrm>
                <a:off x="376036" y="1664449"/>
                <a:ext cx="1222880" cy="1566001"/>
              </a:xfrm>
              <a:custGeom>
                <a:avLst/>
                <a:gdLst>
                  <a:gd name="T0" fmla="*/ 1781 w 1839"/>
                  <a:gd name="T1" fmla="*/ 372 h 2355"/>
                  <a:gd name="T2" fmla="*/ 1713 w 1839"/>
                  <a:gd name="T3" fmla="*/ 366 h 2355"/>
                  <a:gd name="T4" fmla="*/ 1665 w 1839"/>
                  <a:gd name="T5" fmla="*/ 404 h 2355"/>
                  <a:gd name="T6" fmla="*/ 1623 w 1839"/>
                  <a:gd name="T7" fmla="*/ 420 h 2355"/>
                  <a:gd name="T8" fmla="*/ 1595 w 1839"/>
                  <a:gd name="T9" fmla="*/ 404 h 2355"/>
                  <a:gd name="T10" fmla="*/ 1573 w 1839"/>
                  <a:gd name="T11" fmla="*/ 348 h 2355"/>
                  <a:gd name="T12" fmla="*/ 1466 w 1839"/>
                  <a:gd name="T13" fmla="*/ 4 h 2355"/>
                  <a:gd name="T14" fmla="*/ 1262 w 1839"/>
                  <a:gd name="T15" fmla="*/ 28 h 2355"/>
                  <a:gd name="T16" fmla="*/ 1068 w 1839"/>
                  <a:gd name="T17" fmla="*/ 80 h 2355"/>
                  <a:gd name="T18" fmla="*/ 880 w 1839"/>
                  <a:gd name="T19" fmla="*/ 160 h 2355"/>
                  <a:gd name="T20" fmla="*/ 718 w 1839"/>
                  <a:gd name="T21" fmla="*/ 252 h 2355"/>
                  <a:gd name="T22" fmla="*/ 470 w 1839"/>
                  <a:gd name="T23" fmla="*/ 450 h 2355"/>
                  <a:gd name="T24" fmla="*/ 274 w 1839"/>
                  <a:gd name="T25" fmla="*/ 686 h 2355"/>
                  <a:gd name="T26" fmla="*/ 128 w 1839"/>
                  <a:gd name="T27" fmla="*/ 951 h 2355"/>
                  <a:gd name="T28" fmla="*/ 36 w 1839"/>
                  <a:gd name="T29" fmla="*/ 1237 h 2355"/>
                  <a:gd name="T30" fmla="*/ 0 w 1839"/>
                  <a:gd name="T31" fmla="*/ 1537 h 2355"/>
                  <a:gd name="T32" fmla="*/ 24 w 1839"/>
                  <a:gd name="T33" fmla="*/ 1841 h 2355"/>
                  <a:gd name="T34" fmla="*/ 108 w 1839"/>
                  <a:gd name="T35" fmla="*/ 2139 h 2355"/>
                  <a:gd name="T36" fmla="*/ 524 w 1839"/>
                  <a:gd name="T37" fmla="*/ 2175 h 2355"/>
                  <a:gd name="T38" fmla="*/ 558 w 1839"/>
                  <a:gd name="T39" fmla="*/ 2135 h 2355"/>
                  <a:gd name="T40" fmla="*/ 564 w 1839"/>
                  <a:gd name="T41" fmla="*/ 2101 h 2355"/>
                  <a:gd name="T42" fmla="*/ 546 w 1839"/>
                  <a:gd name="T43" fmla="*/ 2077 h 2355"/>
                  <a:gd name="T44" fmla="*/ 486 w 1839"/>
                  <a:gd name="T45" fmla="*/ 2053 h 2355"/>
                  <a:gd name="T46" fmla="*/ 444 w 1839"/>
                  <a:gd name="T47" fmla="*/ 1999 h 2355"/>
                  <a:gd name="T48" fmla="*/ 446 w 1839"/>
                  <a:gd name="T49" fmla="*/ 1943 h 2355"/>
                  <a:gd name="T50" fmla="*/ 494 w 1839"/>
                  <a:gd name="T51" fmla="*/ 1885 h 2355"/>
                  <a:gd name="T52" fmla="*/ 566 w 1839"/>
                  <a:gd name="T53" fmla="*/ 1873 h 2355"/>
                  <a:gd name="T54" fmla="*/ 614 w 1839"/>
                  <a:gd name="T55" fmla="*/ 1899 h 2355"/>
                  <a:gd name="T56" fmla="*/ 642 w 1839"/>
                  <a:gd name="T57" fmla="*/ 1963 h 2355"/>
                  <a:gd name="T58" fmla="*/ 632 w 1839"/>
                  <a:gd name="T59" fmla="*/ 2021 h 2355"/>
                  <a:gd name="T60" fmla="*/ 648 w 1839"/>
                  <a:gd name="T61" fmla="*/ 2055 h 2355"/>
                  <a:gd name="T62" fmla="*/ 680 w 1839"/>
                  <a:gd name="T63" fmla="*/ 2067 h 2355"/>
                  <a:gd name="T64" fmla="*/ 734 w 1839"/>
                  <a:gd name="T65" fmla="*/ 2053 h 2355"/>
                  <a:gd name="T66" fmla="*/ 972 w 1839"/>
                  <a:gd name="T67" fmla="*/ 1821 h 2355"/>
                  <a:gd name="T68" fmla="*/ 928 w 1839"/>
                  <a:gd name="T69" fmla="*/ 1657 h 2355"/>
                  <a:gd name="T70" fmla="*/ 922 w 1839"/>
                  <a:gd name="T71" fmla="*/ 1537 h 2355"/>
                  <a:gd name="T72" fmla="*/ 942 w 1839"/>
                  <a:gd name="T73" fmla="*/ 1407 h 2355"/>
                  <a:gd name="T74" fmla="*/ 986 w 1839"/>
                  <a:gd name="T75" fmla="*/ 1289 h 2355"/>
                  <a:gd name="T76" fmla="*/ 1050 w 1839"/>
                  <a:gd name="T77" fmla="*/ 1181 h 2355"/>
                  <a:gd name="T78" fmla="*/ 1134 w 1839"/>
                  <a:gd name="T79" fmla="*/ 1089 h 2355"/>
                  <a:gd name="T80" fmla="*/ 1234 w 1839"/>
                  <a:gd name="T81" fmla="*/ 1015 h 2355"/>
                  <a:gd name="T82" fmla="*/ 1348 w 1839"/>
                  <a:gd name="T83" fmla="*/ 959 h 2355"/>
                  <a:gd name="T84" fmla="*/ 1472 w 1839"/>
                  <a:gd name="T85" fmla="*/ 927 h 2355"/>
                  <a:gd name="T86" fmla="*/ 1573 w 1839"/>
                  <a:gd name="T87" fmla="*/ 534 h 2355"/>
                  <a:gd name="T88" fmla="*/ 1579 w 1839"/>
                  <a:gd name="T89" fmla="*/ 558 h 2355"/>
                  <a:gd name="T90" fmla="*/ 1603 w 1839"/>
                  <a:gd name="T91" fmla="*/ 520 h 2355"/>
                  <a:gd name="T92" fmla="*/ 1635 w 1839"/>
                  <a:gd name="T93" fmla="*/ 510 h 2355"/>
                  <a:gd name="T94" fmla="*/ 1681 w 1839"/>
                  <a:gd name="T95" fmla="*/ 542 h 2355"/>
                  <a:gd name="T96" fmla="*/ 1731 w 1839"/>
                  <a:gd name="T97" fmla="*/ 564 h 2355"/>
                  <a:gd name="T98" fmla="*/ 1799 w 1839"/>
                  <a:gd name="T99" fmla="*/ 546 h 2355"/>
                  <a:gd name="T100" fmla="*/ 1833 w 1839"/>
                  <a:gd name="T101" fmla="*/ 500 h 2355"/>
                  <a:gd name="T102" fmla="*/ 1833 w 1839"/>
                  <a:gd name="T103" fmla="*/ 428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39" h="2355">
                    <a:moveTo>
                      <a:pt x="1813" y="396"/>
                    </a:moveTo>
                    <a:lnTo>
                      <a:pt x="1813" y="396"/>
                    </a:lnTo>
                    <a:lnTo>
                      <a:pt x="1797" y="382"/>
                    </a:lnTo>
                    <a:lnTo>
                      <a:pt x="1781" y="372"/>
                    </a:lnTo>
                    <a:lnTo>
                      <a:pt x="1765" y="364"/>
                    </a:lnTo>
                    <a:lnTo>
                      <a:pt x="1747" y="362"/>
                    </a:lnTo>
                    <a:lnTo>
                      <a:pt x="1729" y="362"/>
                    </a:lnTo>
                    <a:lnTo>
                      <a:pt x="1713" y="366"/>
                    </a:lnTo>
                    <a:lnTo>
                      <a:pt x="1697" y="374"/>
                    </a:lnTo>
                    <a:lnTo>
                      <a:pt x="1681" y="386"/>
                    </a:lnTo>
                    <a:lnTo>
                      <a:pt x="1681" y="386"/>
                    </a:lnTo>
                    <a:lnTo>
                      <a:pt x="1665" y="404"/>
                    </a:lnTo>
                    <a:lnTo>
                      <a:pt x="1647" y="414"/>
                    </a:lnTo>
                    <a:lnTo>
                      <a:pt x="1639" y="418"/>
                    </a:lnTo>
                    <a:lnTo>
                      <a:pt x="1631" y="418"/>
                    </a:lnTo>
                    <a:lnTo>
                      <a:pt x="1623" y="420"/>
                    </a:lnTo>
                    <a:lnTo>
                      <a:pt x="1615" y="418"/>
                    </a:lnTo>
                    <a:lnTo>
                      <a:pt x="1609" y="414"/>
                    </a:lnTo>
                    <a:lnTo>
                      <a:pt x="1603" y="410"/>
                    </a:lnTo>
                    <a:lnTo>
                      <a:pt x="1595" y="404"/>
                    </a:lnTo>
                    <a:lnTo>
                      <a:pt x="1591" y="396"/>
                    </a:lnTo>
                    <a:lnTo>
                      <a:pt x="1585" y="386"/>
                    </a:lnTo>
                    <a:lnTo>
                      <a:pt x="1581" y="376"/>
                    </a:lnTo>
                    <a:lnTo>
                      <a:pt x="1573" y="348"/>
                    </a:lnTo>
                    <a:lnTo>
                      <a:pt x="1573" y="0"/>
                    </a:lnTo>
                    <a:lnTo>
                      <a:pt x="1573" y="0"/>
                    </a:lnTo>
                    <a:lnTo>
                      <a:pt x="1518" y="2"/>
                    </a:lnTo>
                    <a:lnTo>
                      <a:pt x="1466" y="4"/>
                    </a:lnTo>
                    <a:lnTo>
                      <a:pt x="1414" y="8"/>
                    </a:lnTo>
                    <a:lnTo>
                      <a:pt x="1362" y="12"/>
                    </a:lnTo>
                    <a:lnTo>
                      <a:pt x="1312" y="20"/>
                    </a:lnTo>
                    <a:lnTo>
                      <a:pt x="1262" y="28"/>
                    </a:lnTo>
                    <a:lnTo>
                      <a:pt x="1212" y="40"/>
                    </a:lnTo>
                    <a:lnTo>
                      <a:pt x="1164" y="52"/>
                    </a:lnTo>
                    <a:lnTo>
                      <a:pt x="1116" y="66"/>
                    </a:lnTo>
                    <a:lnTo>
                      <a:pt x="1068" y="80"/>
                    </a:lnTo>
                    <a:lnTo>
                      <a:pt x="1020" y="98"/>
                    </a:lnTo>
                    <a:lnTo>
                      <a:pt x="974" y="116"/>
                    </a:lnTo>
                    <a:lnTo>
                      <a:pt x="926" y="138"/>
                    </a:lnTo>
                    <a:lnTo>
                      <a:pt x="880" y="160"/>
                    </a:lnTo>
                    <a:lnTo>
                      <a:pt x="832" y="184"/>
                    </a:lnTo>
                    <a:lnTo>
                      <a:pt x="786" y="210"/>
                    </a:lnTo>
                    <a:lnTo>
                      <a:pt x="786" y="210"/>
                    </a:lnTo>
                    <a:lnTo>
                      <a:pt x="718" y="252"/>
                    </a:lnTo>
                    <a:lnTo>
                      <a:pt x="652" y="298"/>
                    </a:lnTo>
                    <a:lnTo>
                      <a:pt x="588" y="346"/>
                    </a:lnTo>
                    <a:lnTo>
                      <a:pt x="528" y="396"/>
                    </a:lnTo>
                    <a:lnTo>
                      <a:pt x="470" y="450"/>
                    </a:lnTo>
                    <a:lnTo>
                      <a:pt x="416" y="506"/>
                    </a:lnTo>
                    <a:lnTo>
                      <a:pt x="366" y="564"/>
                    </a:lnTo>
                    <a:lnTo>
                      <a:pt x="318" y="624"/>
                    </a:lnTo>
                    <a:lnTo>
                      <a:pt x="274" y="686"/>
                    </a:lnTo>
                    <a:lnTo>
                      <a:pt x="232" y="750"/>
                    </a:lnTo>
                    <a:lnTo>
                      <a:pt x="194" y="815"/>
                    </a:lnTo>
                    <a:lnTo>
                      <a:pt x="160" y="881"/>
                    </a:lnTo>
                    <a:lnTo>
                      <a:pt x="128" y="951"/>
                    </a:lnTo>
                    <a:lnTo>
                      <a:pt x="100" y="1021"/>
                    </a:lnTo>
                    <a:lnTo>
                      <a:pt x="76" y="1091"/>
                    </a:lnTo>
                    <a:lnTo>
                      <a:pt x="54" y="1163"/>
                    </a:lnTo>
                    <a:lnTo>
                      <a:pt x="36" y="1237"/>
                    </a:lnTo>
                    <a:lnTo>
                      <a:pt x="22" y="1311"/>
                    </a:lnTo>
                    <a:lnTo>
                      <a:pt x="12" y="1385"/>
                    </a:lnTo>
                    <a:lnTo>
                      <a:pt x="4" y="1461"/>
                    </a:lnTo>
                    <a:lnTo>
                      <a:pt x="0" y="1537"/>
                    </a:lnTo>
                    <a:lnTo>
                      <a:pt x="0" y="1613"/>
                    </a:lnTo>
                    <a:lnTo>
                      <a:pt x="4" y="1689"/>
                    </a:lnTo>
                    <a:lnTo>
                      <a:pt x="12" y="1765"/>
                    </a:lnTo>
                    <a:lnTo>
                      <a:pt x="24" y="1841"/>
                    </a:lnTo>
                    <a:lnTo>
                      <a:pt x="38" y="1915"/>
                    </a:lnTo>
                    <a:lnTo>
                      <a:pt x="58" y="1991"/>
                    </a:lnTo>
                    <a:lnTo>
                      <a:pt x="80" y="2065"/>
                    </a:lnTo>
                    <a:lnTo>
                      <a:pt x="108" y="2139"/>
                    </a:lnTo>
                    <a:lnTo>
                      <a:pt x="138" y="2213"/>
                    </a:lnTo>
                    <a:lnTo>
                      <a:pt x="172" y="2285"/>
                    </a:lnTo>
                    <a:lnTo>
                      <a:pt x="212" y="2355"/>
                    </a:lnTo>
                    <a:lnTo>
                      <a:pt x="524" y="2175"/>
                    </a:lnTo>
                    <a:lnTo>
                      <a:pt x="524" y="2175"/>
                    </a:lnTo>
                    <a:lnTo>
                      <a:pt x="546" y="2153"/>
                    </a:lnTo>
                    <a:lnTo>
                      <a:pt x="552" y="2145"/>
                    </a:lnTo>
                    <a:lnTo>
                      <a:pt x="558" y="2135"/>
                    </a:lnTo>
                    <a:lnTo>
                      <a:pt x="562" y="2125"/>
                    </a:lnTo>
                    <a:lnTo>
                      <a:pt x="564" y="2117"/>
                    </a:lnTo>
                    <a:lnTo>
                      <a:pt x="566" y="2109"/>
                    </a:lnTo>
                    <a:lnTo>
                      <a:pt x="564" y="2101"/>
                    </a:lnTo>
                    <a:lnTo>
                      <a:pt x="562" y="2095"/>
                    </a:lnTo>
                    <a:lnTo>
                      <a:pt x="558" y="2089"/>
                    </a:lnTo>
                    <a:lnTo>
                      <a:pt x="552" y="2081"/>
                    </a:lnTo>
                    <a:lnTo>
                      <a:pt x="546" y="2077"/>
                    </a:lnTo>
                    <a:lnTo>
                      <a:pt x="528" y="2067"/>
                    </a:lnTo>
                    <a:lnTo>
                      <a:pt x="504" y="2061"/>
                    </a:lnTo>
                    <a:lnTo>
                      <a:pt x="504" y="2061"/>
                    </a:lnTo>
                    <a:lnTo>
                      <a:pt x="486" y="2053"/>
                    </a:lnTo>
                    <a:lnTo>
                      <a:pt x="472" y="2043"/>
                    </a:lnTo>
                    <a:lnTo>
                      <a:pt x="460" y="2031"/>
                    </a:lnTo>
                    <a:lnTo>
                      <a:pt x="450" y="2017"/>
                    </a:lnTo>
                    <a:lnTo>
                      <a:pt x="444" y="1999"/>
                    </a:lnTo>
                    <a:lnTo>
                      <a:pt x="442" y="1981"/>
                    </a:lnTo>
                    <a:lnTo>
                      <a:pt x="442" y="1961"/>
                    </a:lnTo>
                    <a:lnTo>
                      <a:pt x="446" y="1943"/>
                    </a:lnTo>
                    <a:lnTo>
                      <a:pt x="446" y="1943"/>
                    </a:lnTo>
                    <a:lnTo>
                      <a:pt x="454" y="1925"/>
                    </a:lnTo>
                    <a:lnTo>
                      <a:pt x="464" y="1909"/>
                    </a:lnTo>
                    <a:lnTo>
                      <a:pt x="478" y="1897"/>
                    </a:lnTo>
                    <a:lnTo>
                      <a:pt x="494" y="1885"/>
                    </a:lnTo>
                    <a:lnTo>
                      <a:pt x="510" y="1877"/>
                    </a:lnTo>
                    <a:lnTo>
                      <a:pt x="528" y="1873"/>
                    </a:lnTo>
                    <a:lnTo>
                      <a:pt x="546" y="1871"/>
                    </a:lnTo>
                    <a:lnTo>
                      <a:pt x="566" y="1873"/>
                    </a:lnTo>
                    <a:lnTo>
                      <a:pt x="566" y="1873"/>
                    </a:lnTo>
                    <a:lnTo>
                      <a:pt x="584" y="1879"/>
                    </a:lnTo>
                    <a:lnTo>
                      <a:pt x="600" y="1889"/>
                    </a:lnTo>
                    <a:lnTo>
                      <a:pt x="614" y="1899"/>
                    </a:lnTo>
                    <a:lnTo>
                      <a:pt x="626" y="1913"/>
                    </a:lnTo>
                    <a:lnTo>
                      <a:pt x="634" y="1929"/>
                    </a:lnTo>
                    <a:lnTo>
                      <a:pt x="640" y="1945"/>
                    </a:lnTo>
                    <a:lnTo>
                      <a:pt x="642" y="1963"/>
                    </a:lnTo>
                    <a:lnTo>
                      <a:pt x="640" y="1983"/>
                    </a:lnTo>
                    <a:lnTo>
                      <a:pt x="640" y="1983"/>
                    </a:lnTo>
                    <a:lnTo>
                      <a:pt x="636" y="2001"/>
                    </a:lnTo>
                    <a:lnTo>
                      <a:pt x="632" y="2021"/>
                    </a:lnTo>
                    <a:lnTo>
                      <a:pt x="634" y="2031"/>
                    </a:lnTo>
                    <a:lnTo>
                      <a:pt x="636" y="2039"/>
                    </a:lnTo>
                    <a:lnTo>
                      <a:pt x="640" y="2047"/>
                    </a:lnTo>
                    <a:lnTo>
                      <a:pt x="648" y="2055"/>
                    </a:lnTo>
                    <a:lnTo>
                      <a:pt x="648" y="2055"/>
                    </a:lnTo>
                    <a:lnTo>
                      <a:pt x="658" y="2061"/>
                    </a:lnTo>
                    <a:lnTo>
                      <a:pt x="670" y="2065"/>
                    </a:lnTo>
                    <a:lnTo>
                      <a:pt x="680" y="2067"/>
                    </a:lnTo>
                    <a:lnTo>
                      <a:pt x="692" y="2067"/>
                    </a:lnTo>
                    <a:lnTo>
                      <a:pt x="702" y="2065"/>
                    </a:lnTo>
                    <a:lnTo>
                      <a:pt x="714" y="2063"/>
                    </a:lnTo>
                    <a:lnTo>
                      <a:pt x="734" y="2053"/>
                    </a:lnTo>
                    <a:lnTo>
                      <a:pt x="1008" y="1895"/>
                    </a:lnTo>
                    <a:lnTo>
                      <a:pt x="1008" y="1895"/>
                    </a:lnTo>
                    <a:lnTo>
                      <a:pt x="988" y="1859"/>
                    </a:lnTo>
                    <a:lnTo>
                      <a:pt x="972" y="1821"/>
                    </a:lnTo>
                    <a:lnTo>
                      <a:pt x="956" y="1781"/>
                    </a:lnTo>
                    <a:lnTo>
                      <a:pt x="944" y="1741"/>
                    </a:lnTo>
                    <a:lnTo>
                      <a:pt x="934" y="1701"/>
                    </a:lnTo>
                    <a:lnTo>
                      <a:pt x="928" y="1657"/>
                    </a:lnTo>
                    <a:lnTo>
                      <a:pt x="922" y="1615"/>
                    </a:lnTo>
                    <a:lnTo>
                      <a:pt x="922" y="1571"/>
                    </a:lnTo>
                    <a:lnTo>
                      <a:pt x="922" y="1571"/>
                    </a:lnTo>
                    <a:lnTo>
                      <a:pt x="922" y="1537"/>
                    </a:lnTo>
                    <a:lnTo>
                      <a:pt x="924" y="1503"/>
                    </a:lnTo>
                    <a:lnTo>
                      <a:pt x="928" y="1471"/>
                    </a:lnTo>
                    <a:lnTo>
                      <a:pt x="934" y="1439"/>
                    </a:lnTo>
                    <a:lnTo>
                      <a:pt x="942" y="1407"/>
                    </a:lnTo>
                    <a:lnTo>
                      <a:pt x="950" y="1377"/>
                    </a:lnTo>
                    <a:lnTo>
                      <a:pt x="960" y="1347"/>
                    </a:lnTo>
                    <a:lnTo>
                      <a:pt x="972" y="1317"/>
                    </a:lnTo>
                    <a:lnTo>
                      <a:pt x="986" y="1289"/>
                    </a:lnTo>
                    <a:lnTo>
                      <a:pt x="1000" y="1261"/>
                    </a:lnTo>
                    <a:lnTo>
                      <a:pt x="1016" y="1233"/>
                    </a:lnTo>
                    <a:lnTo>
                      <a:pt x="1032" y="1207"/>
                    </a:lnTo>
                    <a:lnTo>
                      <a:pt x="1050" y="1181"/>
                    </a:lnTo>
                    <a:lnTo>
                      <a:pt x="1070" y="1157"/>
                    </a:lnTo>
                    <a:lnTo>
                      <a:pt x="1090" y="1133"/>
                    </a:lnTo>
                    <a:lnTo>
                      <a:pt x="1112" y="1111"/>
                    </a:lnTo>
                    <a:lnTo>
                      <a:pt x="1134" y="1089"/>
                    </a:lnTo>
                    <a:lnTo>
                      <a:pt x="1158" y="1069"/>
                    </a:lnTo>
                    <a:lnTo>
                      <a:pt x="1182" y="1049"/>
                    </a:lnTo>
                    <a:lnTo>
                      <a:pt x="1208" y="1031"/>
                    </a:lnTo>
                    <a:lnTo>
                      <a:pt x="1234" y="1015"/>
                    </a:lnTo>
                    <a:lnTo>
                      <a:pt x="1262" y="999"/>
                    </a:lnTo>
                    <a:lnTo>
                      <a:pt x="1290" y="985"/>
                    </a:lnTo>
                    <a:lnTo>
                      <a:pt x="1318" y="971"/>
                    </a:lnTo>
                    <a:lnTo>
                      <a:pt x="1348" y="959"/>
                    </a:lnTo>
                    <a:lnTo>
                      <a:pt x="1378" y="949"/>
                    </a:lnTo>
                    <a:lnTo>
                      <a:pt x="1410" y="941"/>
                    </a:lnTo>
                    <a:lnTo>
                      <a:pt x="1440" y="933"/>
                    </a:lnTo>
                    <a:lnTo>
                      <a:pt x="1472" y="927"/>
                    </a:lnTo>
                    <a:lnTo>
                      <a:pt x="1506" y="923"/>
                    </a:lnTo>
                    <a:lnTo>
                      <a:pt x="1538" y="921"/>
                    </a:lnTo>
                    <a:lnTo>
                      <a:pt x="1573" y="919"/>
                    </a:lnTo>
                    <a:lnTo>
                      <a:pt x="1573" y="534"/>
                    </a:lnTo>
                    <a:lnTo>
                      <a:pt x="1573" y="592"/>
                    </a:lnTo>
                    <a:lnTo>
                      <a:pt x="1573" y="592"/>
                    </a:lnTo>
                    <a:lnTo>
                      <a:pt x="1575" y="570"/>
                    </a:lnTo>
                    <a:lnTo>
                      <a:pt x="1579" y="558"/>
                    </a:lnTo>
                    <a:lnTo>
                      <a:pt x="1583" y="546"/>
                    </a:lnTo>
                    <a:lnTo>
                      <a:pt x="1587" y="536"/>
                    </a:lnTo>
                    <a:lnTo>
                      <a:pt x="1595" y="528"/>
                    </a:lnTo>
                    <a:lnTo>
                      <a:pt x="1603" y="520"/>
                    </a:lnTo>
                    <a:lnTo>
                      <a:pt x="1615" y="514"/>
                    </a:lnTo>
                    <a:lnTo>
                      <a:pt x="1615" y="514"/>
                    </a:lnTo>
                    <a:lnTo>
                      <a:pt x="1625" y="510"/>
                    </a:lnTo>
                    <a:lnTo>
                      <a:pt x="1635" y="510"/>
                    </a:lnTo>
                    <a:lnTo>
                      <a:pt x="1643" y="512"/>
                    </a:lnTo>
                    <a:lnTo>
                      <a:pt x="1651" y="518"/>
                    </a:lnTo>
                    <a:lnTo>
                      <a:pt x="1667" y="530"/>
                    </a:lnTo>
                    <a:lnTo>
                      <a:pt x="1681" y="542"/>
                    </a:lnTo>
                    <a:lnTo>
                      <a:pt x="1681" y="542"/>
                    </a:lnTo>
                    <a:lnTo>
                      <a:pt x="1697" y="554"/>
                    </a:lnTo>
                    <a:lnTo>
                      <a:pt x="1713" y="560"/>
                    </a:lnTo>
                    <a:lnTo>
                      <a:pt x="1731" y="564"/>
                    </a:lnTo>
                    <a:lnTo>
                      <a:pt x="1749" y="566"/>
                    </a:lnTo>
                    <a:lnTo>
                      <a:pt x="1767" y="562"/>
                    </a:lnTo>
                    <a:lnTo>
                      <a:pt x="1783" y="556"/>
                    </a:lnTo>
                    <a:lnTo>
                      <a:pt x="1799" y="546"/>
                    </a:lnTo>
                    <a:lnTo>
                      <a:pt x="1813" y="532"/>
                    </a:lnTo>
                    <a:lnTo>
                      <a:pt x="1813" y="532"/>
                    </a:lnTo>
                    <a:lnTo>
                      <a:pt x="1825" y="518"/>
                    </a:lnTo>
                    <a:lnTo>
                      <a:pt x="1833" y="500"/>
                    </a:lnTo>
                    <a:lnTo>
                      <a:pt x="1837" y="482"/>
                    </a:lnTo>
                    <a:lnTo>
                      <a:pt x="1839" y="464"/>
                    </a:lnTo>
                    <a:lnTo>
                      <a:pt x="1837" y="446"/>
                    </a:lnTo>
                    <a:lnTo>
                      <a:pt x="1833" y="428"/>
                    </a:lnTo>
                    <a:lnTo>
                      <a:pt x="1823" y="410"/>
                    </a:lnTo>
                    <a:lnTo>
                      <a:pt x="1813" y="396"/>
                    </a:lnTo>
                    <a:lnTo>
                      <a:pt x="1813" y="396"/>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Rectangle 52"/>
              <p:cNvSpPr/>
              <p:nvPr/>
            </p:nvSpPr>
            <p:spPr>
              <a:xfrm>
                <a:off x="643166" y="2050804"/>
                <a:ext cx="600214" cy="338554"/>
              </a:xfrm>
              <a:prstGeom prst="rect">
                <a:avLst/>
              </a:prstGeom>
            </p:spPr>
            <p:txBody>
              <a:bodyPr wrap="square">
                <a:spAutoFit/>
              </a:bodyPr>
              <a:lstStyle/>
              <a:p>
                <a:pPr algn="l">
                  <a:buNone/>
                </a:pPr>
                <a:r>
                  <a:rPr lang="en-GB" sz="800" dirty="0">
                    <a:latin typeface="+mn-lt"/>
                  </a:rPr>
                  <a:t>RCT </a:t>
                </a:r>
                <a:br>
                  <a:rPr lang="en-GB" sz="800" dirty="0">
                    <a:latin typeface="+mn-lt"/>
                  </a:rPr>
                </a:br>
                <a:r>
                  <a:rPr lang="en-GB" sz="800" dirty="0">
                    <a:latin typeface="+mn-lt"/>
                  </a:rPr>
                  <a:t>DATA</a:t>
                </a:r>
              </a:p>
            </p:txBody>
          </p:sp>
          <p:sp>
            <p:nvSpPr>
              <p:cNvPr id="54" name="Rectangle 53"/>
              <p:cNvSpPr/>
              <p:nvPr/>
            </p:nvSpPr>
            <p:spPr>
              <a:xfrm>
                <a:off x="1638454" y="2050804"/>
                <a:ext cx="896329" cy="461665"/>
              </a:xfrm>
              <a:prstGeom prst="rect">
                <a:avLst/>
              </a:prstGeom>
            </p:spPr>
            <p:txBody>
              <a:bodyPr wrap="square">
                <a:spAutoFit/>
              </a:bodyPr>
              <a:lstStyle/>
              <a:p>
                <a:pPr algn="l">
                  <a:buNone/>
                </a:pPr>
                <a:r>
                  <a:rPr lang="en-GB" sz="800" dirty="0">
                    <a:solidFill>
                      <a:schemeClr val="bg1"/>
                    </a:solidFill>
                    <a:latin typeface="+mn-lt"/>
                  </a:rPr>
                  <a:t>     CV OUTCOMES </a:t>
                </a:r>
                <a:br>
                  <a:rPr lang="en-GB" sz="800" dirty="0">
                    <a:solidFill>
                      <a:schemeClr val="bg1"/>
                    </a:solidFill>
                    <a:latin typeface="+mn-lt"/>
                  </a:rPr>
                </a:br>
                <a:r>
                  <a:rPr lang="en-GB" sz="800" dirty="0">
                    <a:solidFill>
                      <a:schemeClr val="bg1"/>
                    </a:solidFill>
                    <a:latin typeface="+mn-lt"/>
                  </a:rPr>
                  <a:t>   DATA</a:t>
                </a:r>
              </a:p>
            </p:txBody>
          </p:sp>
        </p:grpSp>
        <p:sp>
          <p:nvSpPr>
            <p:cNvPr id="57" name="Freeform 22"/>
            <p:cNvSpPr>
              <a:spLocks/>
            </p:cNvSpPr>
            <p:nvPr/>
          </p:nvSpPr>
          <p:spPr bwMode="auto">
            <a:xfrm rot="11872343">
              <a:off x="1118657" y="2375262"/>
              <a:ext cx="615590" cy="603874"/>
            </a:xfrm>
            <a:custGeom>
              <a:avLst/>
              <a:gdLst>
                <a:gd name="T0" fmla="*/ 1275 w 1286"/>
                <a:gd name="T1" fmla="*/ 526 h 1262"/>
                <a:gd name="T2" fmla="*/ 1201 w 1286"/>
                <a:gd name="T3" fmla="*/ 316 h 1262"/>
                <a:gd name="T4" fmla="*/ 1060 w 1286"/>
                <a:gd name="T5" fmla="*/ 147 h 1262"/>
                <a:gd name="T6" fmla="*/ 869 w 1286"/>
                <a:gd name="T7" fmla="*/ 37 h 1262"/>
                <a:gd name="T8" fmla="*/ 653 w 1286"/>
                <a:gd name="T9" fmla="*/ 1 h 1262"/>
                <a:gd name="T10" fmla="*/ 867 w 1286"/>
                <a:gd name="T11" fmla="*/ 42 h 1262"/>
                <a:gd name="T12" fmla="*/ 1053 w 1286"/>
                <a:gd name="T13" fmla="*/ 155 h 1262"/>
                <a:gd name="T14" fmla="*/ 1187 w 1286"/>
                <a:gd name="T15" fmla="*/ 324 h 1262"/>
                <a:gd name="T16" fmla="*/ 1253 w 1286"/>
                <a:gd name="T17" fmla="*/ 529 h 1262"/>
                <a:gd name="T18" fmla="*/ 1244 w 1286"/>
                <a:gd name="T19" fmla="*/ 743 h 1262"/>
                <a:gd name="T20" fmla="*/ 1162 w 1286"/>
                <a:gd name="T21" fmla="*/ 939 h 1262"/>
                <a:gd name="T22" fmla="*/ 1016 w 1286"/>
                <a:gd name="T23" fmla="*/ 1094 h 1262"/>
                <a:gd name="T24" fmla="*/ 827 w 1286"/>
                <a:gd name="T25" fmla="*/ 1188 h 1262"/>
                <a:gd name="T26" fmla="*/ 618 w 1286"/>
                <a:gd name="T27" fmla="*/ 1211 h 1262"/>
                <a:gd name="T28" fmla="*/ 415 w 1286"/>
                <a:gd name="T29" fmla="*/ 1159 h 1262"/>
                <a:gd name="T30" fmla="*/ 125 w 1286"/>
                <a:gd name="T31" fmla="*/ 870 h 1262"/>
                <a:gd name="T32" fmla="*/ 73 w 1286"/>
                <a:gd name="T33" fmla="*/ 670 h 1262"/>
                <a:gd name="T34" fmla="*/ 72 w 1286"/>
                <a:gd name="T35" fmla="*/ 645 h 1262"/>
                <a:gd name="T36" fmla="*/ 72 w 1286"/>
                <a:gd name="T37" fmla="*/ 619 h 1262"/>
                <a:gd name="T38" fmla="*/ 73 w 1286"/>
                <a:gd name="T39" fmla="*/ 593 h 1262"/>
                <a:gd name="T40" fmla="*/ 73 w 1286"/>
                <a:gd name="T41" fmla="*/ 580 h 1262"/>
                <a:gd name="T42" fmla="*/ 75 w 1286"/>
                <a:gd name="T43" fmla="*/ 567 h 1262"/>
                <a:gd name="T44" fmla="*/ 94 w 1286"/>
                <a:gd name="T45" fmla="*/ 466 h 1262"/>
                <a:gd name="T46" fmla="*/ 102 w 1286"/>
                <a:gd name="T47" fmla="*/ 441 h 1262"/>
                <a:gd name="T48" fmla="*/ 111 w 1286"/>
                <a:gd name="T49" fmla="*/ 417 h 1262"/>
                <a:gd name="T50" fmla="*/ 115 w 1286"/>
                <a:gd name="T51" fmla="*/ 405 h 1262"/>
                <a:gd name="T52" fmla="*/ 120 w 1286"/>
                <a:gd name="T53" fmla="*/ 393 h 1262"/>
                <a:gd name="T54" fmla="*/ 131 w 1286"/>
                <a:gd name="T55" fmla="*/ 370 h 1262"/>
                <a:gd name="T56" fmla="*/ 184 w 1286"/>
                <a:gd name="T57" fmla="*/ 282 h 1262"/>
                <a:gd name="T58" fmla="*/ 252 w 1286"/>
                <a:gd name="T59" fmla="*/ 206 h 1262"/>
                <a:gd name="T60" fmla="*/ 303 w 1286"/>
                <a:gd name="T61" fmla="*/ 164 h 1262"/>
                <a:gd name="T62" fmla="*/ 332 w 1286"/>
                <a:gd name="T63" fmla="*/ 219 h 1262"/>
                <a:gd name="T64" fmla="*/ 447 w 1286"/>
                <a:gd name="T65" fmla="*/ 36 h 1262"/>
                <a:gd name="T66" fmla="*/ 231 w 1286"/>
                <a:gd name="T67" fmla="*/ 29 h 1262"/>
                <a:gd name="T68" fmla="*/ 262 w 1286"/>
                <a:gd name="T69" fmla="*/ 87 h 1262"/>
                <a:gd name="T70" fmla="*/ 194 w 1286"/>
                <a:gd name="T71" fmla="*/ 146 h 1262"/>
                <a:gd name="T72" fmla="*/ 119 w 1286"/>
                <a:gd name="T73" fmla="*/ 235 h 1262"/>
                <a:gd name="T74" fmla="*/ 60 w 1286"/>
                <a:gd name="T75" fmla="*/ 336 h 1262"/>
                <a:gd name="T76" fmla="*/ 49 w 1286"/>
                <a:gd name="T77" fmla="*/ 363 h 1262"/>
                <a:gd name="T78" fmla="*/ 43 w 1286"/>
                <a:gd name="T79" fmla="*/ 377 h 1262"/>
                <a:gd name="T80" fmla="*/ 38 w 1286"/>
                <a:gd name="T81" fmla="*/ 390 h 1262"/>
                <a:gd name="T82" fmla="*/ 29 w 1286"/>
                <a:gd name="T83" fmla="*/ 418 h 1262"/>
                <a:gd name="T84" fmla="*/ 21 w 1286"/>
                <a:gd name="T85" fmla="*/ 446 h 1262"/>
                <a:gd name="T86" fmla="*/ 2 w 1286"/>
                <a:gd name="T87" fmla="*/ 561 h 1262"/>
                <a:gd name="T88" fmla="*/ 1 w 1286"/>
                <a:gd name="T89" fmla="*/ 575 h 1262"/>
                <a:gd name="T90" fmla="*/ 1 w 1286"/>
                <a:gd name="T91" fmla="*/ 590 h 1262"/>
                <a:gd name="T92" fmla="*/ 0 w 1286"/>
                <a:gd name="T93" fmla="*/ 619 h 1262"/>
                <a:gd name="T94" fmla="*/ 1 w 1286"/>
                <a:gd name="T95" fmla="*/ 648 h 1262"/>
                <a:gd name="T96" fmla="*/ 3 w 1286"/>
                <a:gd name="T97" fmla="*/ 677 h 1262"/>
                <a:gd name="T98" fmla="*/ 67 w 1286"/>
                <a:gd name="T99" fmla="*/ 898 h 1262"/>
                <a:gd name="T100" fmla="*/ 394 w 1286"/>
                <a:gd name="T101" fmla="*/ 1208 h 1262"/>
                <a:gd name="T102" fmla="*/ 615 w 1286"/>
                <a:gd name="T103" fmla="*/ 1259 h 1262"/>
                <a:gd name="T104" fmla="*/ 840 w 1286"/>
                <a:gd name="T105" fmla="*/ 1230 h 1262"/>
                <a:gd name="T106" fmla="*/ 1039 w 1286"/>
                <a:gd name="T107" fmla="*/ 1124 h 1262"/>
                <a:gd name="T108" fmla="*/ 1189 w 1286"/>
                <a:gd name="T109" fmla="*/ 957 h 1262"/>
                <a:gd name="T110" fmla="*/ 1271 w 1286"/>
                <a:gd name="T111" fmla="*/ 748 h 1262"/>
                <a:gd name="T112" fmla="*/ 1275 w 1286"/>
                <a:gd name="T113" fmla="*/ 526 h 1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86" h="1262">
                  <a:moveTo>
                    <a:pt x="1275" y="526"/>
                  </a:moveTo>
                  <a:cubicBezTo>
                    <a:pt x="1263" y="452"/>
                    <a:pt x="1238" y="381"/>
                    <a:pt x="1201" y="316"/>
                  </a:cubicBezTo>
                  <a:cubicBezTo>
                    <a:pt x="1165" y="252"/>
                    <a:pt x="1116" y="194"/>
                    <a:pt x="1060" y="147"/>
                  </a:cubicBezTo>
                  <a:cubicBezTo>
                    <a:pt x="1003" y="99"/>
                    <a:pt x="938" y="62"/>
                    <a:pt x="869" y="37"/>
                  </a:cubicBezTo>
                  <a:cubicBezTo>
                    <a:pt x="800" y="12"/>
                    <a:pt x="726" y="0"/>
                    <a:pt x="653" y="1"/>
                  </a:cubicBezTo>
                  <a:cubicBezTo>
                    <a:pt x="726" y="2"/>
                    <a:pt x="799" y="16"/>
                    <a:pt x="867" y="42"/>
                  </a:cubicBezTo>
                  <a:cubicBezTo>
                    <a:pt x="935" y="68"/>
                    <a:pt x="998" y="107"/>
                    <a:pt x="1053" y="155"/>
                  </a:cubicBezTo>
                  <a:cubicBezTo>
                    <a:pt x="1107" y="203"/>
                    <a:pt x="1153" y="260"/>
                    <a:pt x="1187" y="324"/>
                  </a:cubicBezTo>
                  <a:cubicBezTo>
                    <a:pt x="1221" y="388"/>
                    <a:pt x="1243" y="458"/>
                    <a:pt x="1253" y="529"/>
                  </a:cubicBezTo>
                  <a:cubicBezTo>
                    <a:pt x="1263" y="600"/>
                    <a:pt x="1260" y="673"/>
                    <a:pt x="1244" y="743"/>
                  </a:cubicBezTo>
                  <a:cubicBezTo>
                    <a:pt x="1229" y="813"/>
                    <a:pt x="1200" y="880"/>
                    <a:pt x="1162" y="939"/>
                  </a:cubicBezTo>
                  <a:cubicBezTo>
                    <a:pt x="1123" y="999"/>
                    <a:pt x="1073" y="1052"/>
                    <a:pt x="1016" y="1094"/>
                  </a:cubicBezTo>
                  <a:cubicBezTo>
                    <a:pt x="959" y="1136"/>
                    <a:pt x="895" y="1169"/>
                    <a:pt x="827" y="1188"/>
                  </a:cubicBezTo>
                  <a:cubicBezTo>
                    <a:pt x="760" y="1208"/>
                    <a:pt x="688" y="1215"/>
                    <a:pt x="618" y="1211"/>
                  </a:cubicBezTo>
                  <a:cubicBezTo>
                    <a:pt x="548" y="1206"/>
                    <a:pt x="479" y="1188"/>
                    <a:pt x="415" y="1159"/>
                  </a:cubicBezTo>
                  <a:cubicBezTo>
                    <a:pt x="288" y="1101"/>
                    <a:pt x="183" y="996"/>
                    <a:pt x="125" y="870"/>
                  </a:cubicBezTo>
                  <a:cubicBezTo>
                    <a:pt x="96" y="807"/>
                    <a:pt x="79" y="739"/>
                    <a:pt x="73" y="670"/>
                  </a:cubicBezTo>
                  <a:cubicBezTo>
                    <a:pt x="73" y="662"/>
                    <a:pt x="72" y="653"/>
                    <a:pt x="72" y="645"/>
                  </a:cubicBezTo>
                  <a:cubicBezTo>
                    <a:pt x="72" y="619"/>
                    <a:pt x="72" y="619"/>
                    <a:pt x="72" y="619"/>
                  </a:cubicBezTo>
                  <a:cubicBezTo>
                    <a:pt x="73" y="593"/>
                    <a:pt x="73" y="593"/>
                    <a:pt x="73" y="593"/>
                  </a:cubicBezTo>
                  <a:cubicBezTo>
                    <a:pt x="73" y="588"/>
                    <a:pt x="73" y="584"/>
                    <a:pt x="73" y="580"/>
                  </a:cubicBezTo>
                  <a:cubicBezTo>
                    <a:pt x="75" y="567"/>
                    <a:pt x="75" y="567"/>
                    <a:pt x="75" y="567"/>
                  </a:cubicBezTo>
                  <a:cubicBezTo>
                    <a:pt x="78" y="533"/>
                    <a:pt x="85" y="499"/>
                    <a:pt x="94" y="466"/>
                  </a:cubicBezTo>
                  <a:cubicBezTo>
                    <a:pt x="102" y="441"/>
                    <a:pt x="102" y="441"/>
                    <a:pt x="102" y="441"/>
                  </a:cubicBezTo>
                  <a:cubicBezTo>
                    <a:pt x="104" y="433"/>
                    <a:pt x="108" y="425"/>
                    <a:pt x="111" y="417"/>
                  </a:cubicBezTo>
                  <a:cubicBezTo>
                    <a:pt x="112" y="413"/>
                    <a:pt x="113" y="409"/>
                    <a:pt x="115" y="405"/>
                  </a:cubicBezTo>
                  <a:cubicBezTo>
                    <a:pt x="120" y="393"/>
                    <a:pt x="120" y="393"/>
                    <a:pt x="120" y="393"/>
                  </a:cubicBezTo>
                  <a:cubicBezTo>
                    <a:pt x="124" y="386"/>
                    <a:pt x="127" y="378"/>
                    <a:pt x="131" y="370"/>
                  </a:cubicBezTo>
                  <a:cubicBezTo>
                    <a:pt x="146" y="339"/>
                    <a:pt x="164" y="310"/>
                    <a:pt x="184" y="282"/>
                  </a:cubicBezTo>
                  <a:cubicBezTo>
                    <a:pt x="205" y="255"/>
                    <a:pt x="228" y="229"/>
                    <a:pt x="252" y="206"/>
                  </a:cubicBezTo>
                  <a:cubicBezTo>
                    <a:pt x="268" y="191"/>
                    <a:pt x="285" y="177"/>
                    <a:pt x="303" y="164"/>
                  </a:cubicBezTo>
                  <a:cubicBezTo>
                    <a:pt x="332" y="219"/>
                    <a:pt x="332" y="219"/>
                    <a:pt x="332" y="219"/>
                  </a:cubicBezTo>
                  <a:cubicBezTo>
                    <a:pt x="447" y="36"/>
                    <a:pt x="447" y="36"/>
                    <a:pt x="447" y="36"/>
                  </a:cubicBezTo>
                  <a:cubicBezTo>
                    <a:pt x="231" y="29"/>
                    <a:pt x="231" y="29"/>
                    <a:pt x="231" y="29"/>
                  </a:cubicBezTo>
                  <a:cubicBezTo>
                    <a:pt x="262" y="87"/>
                    <a:pt x="262" y="87"/>
                    <a:pt x="262" y="87"/>
                  </a:cubicBezTo>
                  <a:cubicBezTo>
                    <a:pt x="238" y="105"/>
                    <a:pt x="215" y="125"/>
                    <a:pt x="194" y="146"/>
                  </a:cubicBezTo>
                  <a:cubicBezTo>
                    <a:pt x="166" y="173"/>
                    <a:pt x="141" y="203"/>
                    <a:pt x="119" y="235"/>
                  </a:cubicBezTo>
                  <a:cubicBezTo>
                    <a:pt x="97" y="267"/>
                    <a:pt x="77" y="301"/>
                    <a:pt x="60" y="336"/>
                  </a:cubicBezTo>
                  <a:cubicBezTo>
                    <a:pt x="56" y="345"/>
                    <a:pt x="53" y="354"/>
                    <a:pt x="49" y="363"/>
                  </a:cubicBezTo>
                  <a:cubicBezTo>
                    <a:pt x="43" y="377"/>
                    <a:pt x="43" y="377"/>
                    <a:pt x="43" y="377"/>
                  </a:cubicBezTo>
                  <a:cubicBezTo>
                    <a:pt x="41" y="381"/>
                    <a:pt x="40" y="386"/>
                    <a:pt x="38" y="390"/>
                  </a:cubicBezTo>
                  <a:cubicBezTo>
                    <a:pt x="35" y="399"/>
                    <a:pt x="32" y="409"/>
                    <a:pt x="29" y="418"/>
                  </a:cubicBezTo>
                  <a:cubicBezTo>
                    <a:pt x="21" y="446"/>
                    <a:pt x="21" y="446"/>
                    <a:pt x="21" y="446"/>
                  </a:cubicBezTo>
                  <a:cubicBezTo>
                    <a:pt x="12" y="484"/>
                    <a:pt x="5" y="522"/>
                    <a:pt x="2" y="561"/>
                  </a:cubicBezTo>
                  <a:cubicBezTo>
                    <a:pt x="1" y="575"/>
                    <a:pt x="1" y="575"/>
                    <a:pt x="1" y="575"/>
                  </a:cubicBezTo>
                  <a:cubicBezTo>
                    <a:pt x="1" y="580"/>
                    <a:pt x="1" y="585"/>
                    <a:pt x="1" y="590"/>
                  </a:cubicBezTo>
                  <a:cubicBezTo>
                    <a:pt x="0" y="619"/>
                    <a:pt x="0" y="619"/>
                    <a:pt x="0" y="619"/>
                  </a:cubicBezTo>
                  <a:cubicBezTo>
                    <a:pt x="1" y="648"/>
                    <a:pt x="1" y="648"/>
                    <a:pt x="1" y="648"/>
                  </a:cubicBezTo>
                  <a:cubicBezTo>
                    <a:pt x="1" y="657"/>
                    <a:pt x="3" y="667"/>
                    <a:pt x="3" y="677"/>
                  </a:cubicBezTo>
                  <a:cubicBezTo>
                    <a:pt x="11" y="753"/>
                    <a:pt x="32" y="829"/>
                    <a:pt x="67" y="898"/>
                  </a:cubicBezTo>
                  <a:cubicBezTo>
                    <a:pt x="135" y="1036"/>
                    <a:pt x="252" y="1149"/>
                    <a:pt x="394" y="1208"/>
                  </a:cubicBezTo>
                  <a:cubicBezTo>
                    <a:pt x="464" y="1238"/>
                    <a:pt x="539" y="1256"/>
                    <a:pt x="615" y="1259"/>
                  </a:cubicBezTo>
                  <a:cubicBezTo>
                    <a:pt x="691" y="1262"/>
                    <a:pt x="768" y="1253"/>
                    <a:pt x="840" y="1230"/>
                  </a:cubicBezTo>
                  <a:cubicBezTo>
                    <a:pt x="912" y="1207"/>
                    <a:pt x="980" y="1171"/>
                    <a:pt x="1039" y="1124"/>
                  </a:cubicBezTo>
                  <a:cubicBezTo>
                    <a:pt x="1099" y="1078"/>
                    <a:pt x="1150" y="1021"/>
                    <a:pt x="1189" y="957"/>
                  </a:cubicBezTo>
                  <a:cubicBezTo>
                    <a:pt x="1228" y="893"/>
                    <a:pt x="1256" y="822"/>
                    <a:pt x="1271" y="748"/>
                  </a:cubicBezTo>
                  <a:cubicBezTo>
                    <a:pt x="1285" y="675"/>
                    <a:pt x="1286" y="599"/>
                    <a:pt x="1275" y="526"/>
                  </a:cubicBezTo>
                  <a:close/>
                </a:path>
              </a:pathLst>
            </a:custGeom>
            <a:solidFill>
              <a:srgbClr val="BFBFBF"/>
            </a:solidFill>
            <a:ln>
              <a:noFill/>
            </a:ln>
            <a:effectLst>
              <a:outerShdw blurRad="266700" dir="13500000" sy="23000" kx="1200000" algn="br" rotWithShape="0">
                <a:prstClr val="black">
                  <a:alpha val="13000"/>
                </a:prstClr>
              </a:outerShdw>
            </a:effectLst>
          </p:spPr>
          <p:txBody>
            <a:bodyPr vert="horz" wrap="square" lIns="91440" tIns="45720" rIns="91440" bIns="45720" numCol="1" anchor="t" anchorCtr="0" compatLnSpc="1">
              <a:prstTxWarp prst="textNoShape">
                <a:avLst/>
              </a:prstTxWarp>
            </a:bodyPr>
            <a:lstStyle/>
            <a:p>
              <a:endParaRPr lang="en-GB" dirty="0"/>
            </a:p>
          </p:txBody>
        </p:sp>
      </p:grpSp>
      <p:sp>
        <p:nvSpPr>
          <p:cNvPr id="58" name="Freeform 6"/>
          <p:cNvSpPr>
            <a:spLocks noEditPoints="1"/>
          </p:cNvSpPr>
          <p:nvPr/>
        </p:nvSpPr>
        <p:spPr bwMode="auto">
          <a:xfrm>
            <a:off x="1303867" y="2511102"/>
            <a:ext cx="243189" cy="332194"/>
          </a:xfrm>
          <a:custGeom>
            <a:avLst/>
            <a:gdLst>
              <a:gd name="T0" fmla="*/ 0 w 170"/>
              <a:gd name="T1" fmla="*/ 0 h 233"/>
              <a:gd name="T2" fmla="*/ 0 w 170"/>
              <a:gd name="T3" fmla="*/ 233 h 233"/>
              <a:gd name="T4" fmla="*/ 170 w 170"/>
              <a:gd name="T5" fmla="*/ 233 h 233"/>
              <a:gd name="T6" fmla="*/ 170 w 170"/>
              <a:gd name="T7" fmla="*/ 0 h 233"/>
              <a:gd name="T8" fmla="*/ 0 w 170"/>
              <a:gd name="T9" fmla="*/ 0 h 233"/>
              <a:gd name="T10" fmla="*/ 144 w 170"/>
              <a:gd name="T11" fmla="*/ 49 h 233"/>
              <a:gd name="T12" fmla="*/ 135 w 170"/>
              <a:gd name="T13" fmla="*/ 58 h 233"/>
              <a:gd name="T14" fmla="*/ 35 w 170"/>
              <a:gd name="T15" fmla="*/ 58 h 233"/>
              <a:gd name="T16" fmla="*/ 26 w 170"/>
              <a:gd name="T17" fmla="*/ 49 h 233"/>
              <a:gd name="T18" fmla="*/ 26 w 170"/>
              <a:gd name="T19" fmla="*/ 49 h 233"/>
              <a:gd name="T20" fmla="*/ 35 w 170"/>
              <a:gd name="T21" fmla="*/ 40 h 233"/>
              <a:gd name="T22" fmla="*/ 135 w 170"/>
              <a:gd name="T23" fmla="*/ 40 h 233"/>
              <a:gd name="T24" fmla="*/ 144 w 170"/>
              <a:gd name="T25" fmla="*/ 4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0" h="233">
                <a:moveTo>
                  <a:pt x="0" y="0"/>
                </a:moveTo>
                <a:cubicBezTo>
                  <a:pt x="0" y="233"/>
                  <a:pt x="0" y="233"/>
                  <a:pt x="0" y="233"/>
                </a:cubicBezTo>
                <a:cubicBezTo>
                  <a:pt x="170" y="233"/>
                  <a:pt x="170" y="233"/>
                  <a:pt x="170" y="233"/>
                </a:cubicBezTo>
                <a:cubicBezTo>
                  <a:pt x="170" y="0"/>
                  <a:pt x="170" y="0"/>
                  <a:pt x="170" y="0"/>
                </a:cubicBezTo>
                <a:lnTo>
                  <a:pt x="0" y="0"/>
                </a:lnTo>
                <a:close/>
                <a:moveTo>
                  <a:pt x="144" y="49"/>
                </a:moveTo>
                <a:cubicBezTo>
                  <a:pt x="144" y="54"/>
                  <a:pt x="140" y="58"/>
                  <a:pt x="135" y="58"/>
                </a:cubicBezTo>
                <a:cubicBezTo>
                  <a:pt x="35" y="58"/>
                  <a:pt x="35" y="58"/>
                  <a:pt x="35" y="58"/>
                </a:cubicBezTo>
                <a:cubicBezTo>
                  <a:pt x="30" y="58"/>
                  <a:pt x="26" y="54"/>
                  <a:pt x="26" y="49"/>
                </a:cubicBezTo>
                <a:cubicBezTo>
                  <a:pt x="26" y="49"/>
                  <a:pt x="26" y="49"/>
                  <a:pt x="26" y="49"/>
                </a:cubicBezTo>
                <a:cubicBezTo>
                  <a:pt x="26" y="44"/>
                  <a:pt x="30" y="40"/>
                  <a:pt x="35" y="40"/>
                </a:cubicBezTo>
                <a:cubicBezTo>
                  <a:pt x="135" y="40"/>
                  <a:pt x="135" y="40"/>
                  <a:pt x="135" y="40"/>
                </a:cubicBezTo>
                <a:cubicBezTo>
                  <a:pt x="140" y="40"/>
                  <a:pt x="144" y="44"/>
                  <a:pt x="144" y="49"/>
                </a:cubicBezTo>
                <a:close/>
              </a:path>
            </a:pathLst>
          </a:custGeom>
          <a:solidFill>
            <a:schemeClr val="bg1">
              <a:lumMod val="75000"/>
            </a:schemeClr>
          </a:solidFill>
          <a:ln w="12700">
            <a:no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 name="Title 1"/>
          <p:cNvSpPr>
            <a:spLocks noGrp="1"/>
          </p:cNvSpPr>
          <p:nvPr>
            <p:ph type="title"/>
          </p:nvPr>
        </p:nvSpPr>
        <p:spPr/>
        <p:txBody>
          <a:bodyPr/>
          <a:lstStyle/>
          <a:p>
            <a:r>
              <a:rPr lang="en-GB" sz="2000" dirty="0"/>
              <a:t>Real-world data completes the evidence base for degludec</a:t>
            </a:r>
          </a:p>
        </p:txBody>
      </p:sp>
      <p:sp>
        <p:nvSpPr>
          <p:cNvPr id="95" name="Rectangle 94"/>
          <p:cNvSpPr/>
          <p:nvPr/>
        </p:nvSpPr>
        <p:spPr bwMode="auto">
          <a:xfrm>
            <a:off x="2714320" y="1485068"/>
            <a:ext cx="4763939" cy="1183508"/>
          </a:xfrm>
          <a:prstGeom prst="rect">
            <a:avLst/>
          </a:prstGeom>
          <a:solidFill>
            <a:srgbClr val="AEA79F"/>
          </a:solidFill>
          <a:ln w="9525">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50000"/>
              </a:spcBef>
              <a:spcAft>
                <a:spcPct val="0"/>
              </a:spcAft>
              <a:buClr>
                <a:srgbClr val="566E10"/>
              </a:buClr>
              <a:buSzTx/>
              <a:buFontTx/>
              <a:buChar char="•"/>
              <a:tabLst/>
              <a:defRPr/>
            </a:pPr>
            <a:endParaRPr kumimoji="0" lang="en-GB" sz="1000" b="0" i="0" u="none" strike="noStrike" kern="0" cap="none" spc="0" normalizeH="0" baseline="0" noProof="0" dirty="0">
              <a:ln>
                <a:noFill/>
              </a:ln>
              <a:solidFill>
                <a:srgbClr val="000000"/>
              </a:solidFill>
              <a:effectLst/>
              <a:uLnTx/>
              <a:uFillTx/>
              <a:ea typeface="Arial" pitchFamily="-111" charset="0"/>
              <a:cs typeface="Arial" pitchFamily="-111" charset="0"/>
            </a:endParaRPr>
          </a:p>
        </p:txBody>
      </p:sp>
      <p:sp>
        <p:nvSpPr>
          <p:cNvPr id="97" name="Rectangle 96"/>
          <p:cNvSpPr/>
          <p:nvPr/>
        </p:nvSpPr>
        <p:spPr bwMode="auto">
          <a:xfrm>
            <a:off x="2714320" y="1467546"/>
            <a:ext cx="4763939" cy="695416"/>
          </a:xfrm>
          <a:prstGeom prst="rect">
            <a:avLst/>
          </a:prstGeom>
          <a:solidFill>
            <a:srgbClr val="E5E5E5"/>
          </a:solidFill>
          <a:ln w="9525">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base">
              <a:spcBef>
                <a:spcPct val="50000"/>
              </a:spcBef>
              <a:spcAft>
                <a:spcPct val="0"/>
              </a:spcAft>
              <a:buClr>
                <a:srgbClr val="566E10"/>
              </a:buClr>
              <a:buFontTx/>
              <a:buChar char="•"/>
            </a:pPr>
            <a:endParaRPr lang="en-GB" sz="1000" dirty="0">
              <a:solidFill>
                <a:srgbClr val="000000"/>
              </a:solidFill>
              <a:ea typeface="Arial" pitchFamily="-111" charset="0"/>
              <a:cs typeface="Arial" pitchFamily="-111" charset="0"/>
            </a:endParaRPr>
          </a:p>
        </p:txBody>
      </p:sp>
      <p:sp>
        <p:nvSpPr>
          <p:cNvPr id="104" name="Rectangle 103">
            <a:extLst/>
          </p:cNvPr>
          <p:cNvSpPr/>
          <p:nvPr/>
        </p:nvSpPr>
        <p:spPr>
          <a:xfrm>
            <a:off x="2772570" y="1605376"/>
            <a:ext cx="2260610" cy="230832"/>
          </a:xfrm>
          <a:prstGeom prst="rect">
            <a:avLst/>
          </a:prstGeom>
        </p:spPr>
        <p:txBody>
          <a:bodyPr wrap="square">
            <a:spAutoFit/>
          </a:bodyPr>
          <a:lstStyle/>
          <a:p>
            <a:pPr marL="0" marR="0" lvl="0" indent="0" defTabSz="914400" eaLnBrk="1" fontAlgn="base" latinLnBrk="0" hangingPunct="1">
              <a:lnSpc>
                <a:spcPct val="100000"/>
              </a:lnSpc>
              <a:spcBef>
                <a:spcPct val="50000"/>
              </a:spcBef>
              <a:spcAft>
                <a:spcPct val="0"/>
              </a:spcAft>
              <a:buClr>
                <a:srgbClr val="566E10"/>
              </a:buClr>
              <a:buSzTx/>
              <a:buFontTx/>
              <a:buNone/>
              <a:tabLst/>
              <a:defRPr/>
            </a:pPr>
            <a:r>
              <a:rPr kumimoji="0" lang="en-GB" sz="900" b="0" i="0" u="none" strike="noStrike" kern="0" cap="none" spc="0" normalizeH="0" baseline="0" noProof="0" dirty="0">
                <a:ln>
                  <a:noFill/>
                </a:ln>
                <a:solidFill>
                  <a:srgbClr val="000000">
                    <a:lumMod val="75000"/>
                    <a:lumOff val="25000"/>
                  </a:srgbClr>
                </a:solidFill>
                <a:effectLst/>
                <a:uLnTx/>
                <a:uFillTx/>
              </a:rPr>
              <a:t>Randomised controlled trial data: </a:t>
            </a:r>
          </a:p>
        </p:txBody>
      </p:sp>
      <p:sp>
        <p:nvSpPr>
          <p:cNvPr id="105" name="Rectangle 104">
            <a:extLst/>
          </p:cNvPr>
          <p:cNvSpPr/>
          <p:nvPr/>
        </p:nvSpPr>
        <p:spPr>
          <a:xfrm>
            <a:off x="2772570" y="2220868"/>
            <a:ext cx="2261089" cy="230832"/>
          </a:xfrm>
          <a:prstGeom prst="rect">
            <a:avLst/>
          </a:prstGeom>
        </p:spPr>
        <p:txBody>
          <a:bodyPr wrap="square">
            <a:spAutoFit/>
          </a:bodyPr>
          <a:lstStyle/>
          <a:p>
            <a:pPr marL="0" marR="0" lvl="0" indent="0" defTabSz="914400" eaLnBrk="1" fontAlgn="base" latinLnBrk="0" hangingPunct="1">
              <a:lnSpc>
                <a:spcPct val="100000"/>
              </a:lnSpc>
              <a:spcBef>
                <a:spcPct val="50000"/>
              </a:spcBef>
              <a:spcAft>
                <a:spcPct val="0"/>
              </a:spcAft>
              <a:buClr>
                <a:srgbClr val="566E10"/>
              </a:buClr>
              <a:buSzTx/>
              <a:buFontTx/>
              <a:buNone/>
              <a:tabLst/>
              <a:defRPr/>
            </a:pPr>
            <a:r>
              <a:rPr kumimoji="0" lang="en-GB" sz="900" b="0" i="0" u="none" strike="noStrike" kern="0" cap="none" spc="0" normalizeH="0" baseline="0" noProof="0" dirty="0">
                <a:ln>
                  <a:noFill/>
                </a:ln>
                <a:solidFill>
                  <a:schemeClr val="bg1"/>
                </a:solidFill>
                <a:effectLst/>
                <a:uLnTx/>
                <a:uFillTx/>
              </a:rPr>
              <a:t>Cardiovascular outcomes data:</a:t>
            </a:r>
          </a:p>
        </p:txBody>
      </p:sp>
      <p:sp>
        <p:nvSpPr>
          <p:cNvPr id="65" name="Rectangle 64"/>
          <p:cNvSpPr/>
          <p:nvPr/>
        </p:nvSpPr>
        <p:spPr>
          <a:xfrm>
            <a:off x="262809" y="4715963"/>
            <a:ext cx="7957821" cy="323165"/>
          </a:xfrm>
          <a:prstGeom prst="rect">
            <a:avLst/>
          </a:prstGeom>
        </p:spPr>
        <p:txBody>
          <a:bodyPr wrap="square" anchor="b">
            <a:spAutoFit/>
          </a:bodyPr>
          <a:lstStyle/>
          <a:p>
            <a:r>
              <a:rPr lang="en-GB" sz="500" dirty="0" smtClean="0">
                <a:solidFill>
                  <a:schemeClr val="accent3"/>
                </a:solidFill>
                <a:ea typeface="Calibri" panose="020F0502020204030204" pitchFamily="34" charset="0"/>
                <a:cs typeface="Times New Roman" panose="02020603050405020304" pitchFamily="18" charset="0"/>
              </a:rPr>
              <a:t>CV: cardiovascular; Degludec: insulin degludec; CVOT: cardiovascular outcomes trial; N=number of patients included in the investigated studies; RCT: randomised controlled trial; RWE: real world evidence</a:t>
            </a:r>
          </a:p>
          <a:p>
            <a:r>
              <a:rPr lang="en-GB" sz="500" dirty="0" smtClean="0">
                <a:solidFill>
                  <a:schemeClr val="accent3"/>
                </a:solidFill>
              </a:rPr>
              <a:t>1. Ratner </a:t>
            </a:r>
            <a:r>
              <a:rPr lang="en-GB" sz="500" i="1" dirty="0" smtClean="0">
                <a:solidFill>
                  <a:schemeClr val="accent3"/>
                </a:solidFill>
              </a:rPr>
              <a:t>et al. Diabetes </a:t>
            </a:r>
            <a:r>
              <a:rPr lang="en-GB" sz="500" i="1" dirty="0" err="1" smtClean="0">
                <a:solidFill>
                  <a:schemeClr val="accent3"/>
                </a:solidFill>
              </a:rPr>
              <a:t>Obes</a:t>
            </a:r>
            <a:r>
              <a:rPr lang="en-GB" sz="500" i="1" dirty="0" smtClean="0">
                <a:solidFill>
                  <a:schemeClr val="accent3"/>
                </a:solidFill>
              </a:rPr>
              <a:t> </a:t>
            </a:r>
            <a:r>
              <a:rPr lang="en-GB" sz="500" i="1" dirty="0" err="1" smtClean="0">
                <a:solidFill>
                  <a:schemeClr val="accent3"/>
                </a:solidFill>
              </a:rPr>
              <a:t>Metab</a:t>
            </a:r>
            <a:r>
              <a:rPr lang="en-GB" sz="500" i="1" dirty="0" smtClean="0">
                <a:solidFill>
                  <a:schemeClr val="accent3"/>
                </a:solidFill>
              </a:rPr>
              <a:t> </a:t>
            </a:r>
            <a:r>
              <a:rPr lang="en-GB" sz="500" dirty="0" smtClean="0">
                <a:solidFill>
                  <a:schemeClr val="accent3"/>
                </a:solidFill>
              </a:rPr>
              <a:t>2013;15:175–84; 2. </a:t>
            </a:r>
            <a:r>
              <a:rPr lang="en-GB" sz="500" dirty="0" err="1" smtClean="0">
                <a:solidFill>
                  <a:schemeClr val="accent3"/>
                </a:solidFill>
              </a:rPr>
              <a:t>Wangnoo</a:t>
            </a:r>
            <a:r>
              <a:rPr lang="en-GB" sz="500" dirty="0" smtClean="0">
                <a:solidFill>
                  <a:schemeClr val="accent3"/>
                </a:solidFill>
              </a:rPr>
              <a:t> </a:t>
            </a:r>
            <a:r>
              <a:rPr lang="en-GB" sz="500" i="1" dirty="0" smtClean="0">
                <a:solidFill>
                  <a:schemeClr val="accent3"/>
                </a:solidFill>
              </a:rPr>
              <a:t>et al. J </a:t>
            </a:r>
            <a:r>
              <a:rPr lang="en-GB" sz="500" i="1" dirty="0" err="1" smtClean="0">
                <a:solidFill>
                  <a:schemeClr val="accent3"/>
                </a:solidFill>
              </a:rPr>
              <a:t>Assoc</a:t>
            </a:r>
            <a:r>
              <a:rPr lang="en-GB" sz="500" i="1" dirty="0" smtClean="0">
                <a:solidFill>
                  <a:schemeClr val="accent3"/>
                </a:solidFill>
              </a:rPr>
              <a:t> Physicians India </a:t>
            </a:r>
            <a:r>
              <a:rPr lang="en-GB" sz="500" dirty="0" smtClean="0">
                <a:solidFill>
                  <a:schemeClr val="accent3"/>
                </a:solidFill>
              </a:rPr>
              <a:t>2014;62:21–6; 3. Lane </a:t>
            </a:r>
            <a:r>
              <a:rPr lang="en-GB" sz="500" i="1" dirty="0" smtClean="0">
                <a:solidFill>
                  <a:schemeClr val="accent3"/>
                </a:solidFill>
              </a:rPr>
              <a:t>et al. JAMA </a:t>
            </a:r>
            <a:r>
              <a:rPr lang="en-GB" sz="500" dirty="0" smtClean="0">
                <a:solidFill>
                  <a:schemeClr val="accent3"/>
                </a:solidFill>
              </a:rPr>
              <a:t>2017;318:33–44; 4. </a:t>
            </a:r>
            <a:r>
              <a:rPr lang="en-GB" sz="500" dirty="0" err="1" smtClean="0">
                <a:solidFill>
                  <a:schemeClr val="accent3"/>
                </a:solidFill>
              </a:rPr>
              <a:t>Wysham</a:t>
            </a:r>
            <a:r>
              <a:rPr lang="en-GB" sz="500" dirty="0" smtClean="0">
                <a:solidFill>
                  <a:schemeClr val="accent3"/>
                </a:solidFill>
              </a:rPr>
              <a:t> </a:t>
            </a:r>
            <a:r>
              <a:rPr lang="en-GB" sz="500" i="1" dirty="0" smtClean="0">
                <a:solidFill>
                  <a:schemeClr val="accent3"/>
                </a:solidFill>
              </a:rPr>
              <a:t>et al. JAMA </a:t>
            </a:r>
            <a:r>
              <a:rPr lang="en-GB" sz="500" dirty="0" smtClean="0">
                <a:solidFill>
                  <a:schemeClr val="accent3"/>
                </a:solidFill>
              </a:rPr>
              <a:t>2017;318:45–56; 5. </a:t>
            </a:r>
            <a:r>
              <a:rPr lang="en-GB" sz="500" dirty="0" err="1" smtClean="0">
                <a:solidFill>
                  <a:schemeClr val="accent3"/>
                </a:solidFill>
              </a:rPr>
              <a:t>Marso</a:t>
            </a:r>
            <a:r>
              <a:rPr lang="en-GB" sz="500" dirty="0" smtClean="0">
                <a:solidFill>
                  <a:schemeClr val="accent3"/>
                </a:solidFill>
              </a:rPr>
              <a:t> </a:t>
            </a:r>
            <a:r>
              <a:rPr lang="en-GB" sz="500" i="1" dirty="0" smtClean="0">
                <a:solidFill>
                  <a:schemeClr val="accent3"/>
                </a:solidFill>
              </a:rPr>
              <a:t>et al. N </a:t>
            </a:r>
            <a:r>
              <a:rPr lang="en-GB" sz="500" i="1" dirty="0" err="1" smtClean="0">
                <a:solidFill>
                  <a:schemeClr val="accent3"/>
                </a:solidFill>
              </a:rPr>
              <a:t>Engl</a:t>
            </a:r>
            <a:r>
              <a:rPr lang="en-GB" sz="500" i="1" dirty="0" smtClean="0">
                <a:solidFill>
                  <a:schemeClr val="accent3"/>
                </a:solidFill>
              </a:rPr>
              <a:t> J Med </a:t>
            </a:r>
            <a:r>
              <a:rPr lang="en-GB" sz="500" dirty="0" smtClean="0">
                <a:solidFill>
                  <a:schemeClr val="accent3"/>
                </a:solidFill>
              </a:rPr>
              <a:t>2017;377:723–32; 6. </a:t>
            </a:r>
            <a:r>
              <a:rPr lang="en-GB" sz="500" dirty="0" err="1" smtClean="0">
                <a:solidFill>
                  <a:schemeClr val="accent3"/>
                </a:solidFill>
              </a:rPr>
              <a:t>Siegmund</a:t>
            </a:r>
            <a:r>
              <a:rPr lang="en-GB" sz="500" dirty="0" smtClean="0">
                <a:solidFill>
                  <a:schemeClr val="accent3"/>
                </a:solidFill>
              </a:rPr>
              <a:t> </a:t>
            </a:r>
            <a:r>
              <a:rPr lang="en-GB" sz="500" i="1" dirty="0" smtClean="0">
                <a:solidFill>
                  <a:schemeClr val="accent3"/>
                </a:solidFill>
              </a:rPr>
              <a:t>et al. Diabetes </a:t>
            </a:r>
            <a:r>
              <a:rPr lang="en-GB" sz="500" i="1" dirty="0" err="1" smtClean="0">
                <a:solidFill>
                  <a:schemeClr val="accent3"/>
                </a:solidFill>
              </a:rPr>
              <a:t>Obes</a:t>
            </a:r>
            <a:r>
              <a:rPr lang="en-GB" sz="500" i="1" dirty="0" smtClean="0">
                <a:solidFill>
                  <a:schemeClr val="accent3"/>
                </a:solidFill>
              </a:rPr>
              <a:t> </a:t>
            </a:r>
            <a:r>
              <a:rPr lang="en-GB" sz="500" i="1" dirty="0" err="1" smtClean="0">
                <a:solidFill>
                  <a:schemeClr val="accent3"/>
                </a:solidFill>
              </a:rPr>
              <a:t>Metab</a:t>
            </a:r>
            <a:r>
              <a:rPr lang="en-GB" sz="500" i="1" dirty="0" smtClean="0">
                <a:solidFill>
                  <a:schemeClr val="accent3"/>
                </a:solidFill>
              </a:rPr>
              <a:t> </a:t>
            </a:r>
            <a:r>
              <a:rPr lang="en-GB" sz="500" dirty="0">
                <a:solidFill>
                  <a:schemeClr val="accent3"/>
                </a:solidFill>
              </a:rPr>
              <a:t>2018;20:689–97; </a:t>
            </a:r>
            <a:r>
              <a:rPr lang="en-GB" sz="500" dirty="0" smtClean="0">
                <a:solidFill>
                  <a:schemeClr val="accent3"/>
                </a:solidFill>
              </a:rPr>
              <a:t>7. </a:t>
            </a:r>
            <a:r>
              <a:rPr lang="en-GB" sz="500" dirty="0" err="1">
                <a:solidFill>
                  <a:schemeClr val="accent3"/>
                </a:solidFill>
              </a:rPr>
              <a:t>Tibaldi</a:t>
            </a:r>
            <a:r>
              <a:rPr lang="en-GB" sz="500" dirty="0">
                <a:solidFill>
                  <a:schemeClr val="accent3"/>
                </a:solidFill>
              </a:rPr>
              <a:t> et al. Diabetes  2018, Jul; 67(Suppl. 1);</a:t>
            </a:r>
          </a:p>
        </p:txBody>
      </p:sp>
      <p:sp>
        <p:nvSpPr>
          <p:cNvPr id="38" name="Rectangle 37">
            <a:extLst/>
          </p:cNvPr>
          <p:cNvSpPr/>
          <p:nvPr/>
        </p:nvSpPr>
        <p:spPr>
          <a:xfrm>
            <a:off x="2751278" y="3504683"/>
            <a:ext cx="2158084" cy="230832"/>
          </a:xfrm>
          <a:prstGeom prst="rect">
            <a:avLst/>
          </a:prstGeom>
        </p:spPr>
        <p:txBody>
          <a:bodyPr wrap="square">
            <a:spAutoFit/>
          </a:bodyPr>
          <a:lstStyle/>
          <a:p>
            <a:pPr marL="0" marR="0" lvl="0" indent="0" defTabSz="914400" eaLnBrk="1" fontAlgn="base" latinLnBrk="0" hangingPunct="1">
              <a:lnSpc>
                <a:spcPct val="100000"/>
              </a:lnSpc>
              <a:spcBef>
                <a:spcPct val="50000"/>
              </a:spcBef>
              <a:spcAft>
                <a:spcPct val="0"/>
              </a:spcAft>
              <a:buClr>
                <a:srgbClr val="566E10"/>
              </a:buClr>
              <a:buSzTx/>
              <a:buFontTx/>
              <a:buNone/>
              <a:tabLst/>
              <a:defRPr/>
            </a:pPr>
            <a:r>
              <a:rPr lang="en-GB" sz="900" kern="0" dirty="0">
                <a:solidFill>
                  <a:schemeClr val="bg1"/>
                </a:solidFill>
              </a:rPr>
              <a:t>Total </a:t>
            </a:r>
            <a:endParaRPr kumimoji="0" lang="en-GB" sz="900" b="0" i="0" u="none" strike="noStrike" kern="0" cap="none" spc="0" normalizeH="0" baseline="0" noProof="0" dirty="0">
              <a:ln>
                <a:noFill/>
              </a:ln>
              <a:solidFill>
                <a:schemeClr val="bg1"/>
              </a:solidFill>
              <a:effectLst/>
              <a:uLnTx/>
              <a:uFillTx/>
            </a:endParaRPr>
          </a:p>
        </p:txBody>
      </p:sp>
      <p:sp>
        <p:nvSpPr>
          <p:cNvPr id="40" name="Rectangle: Rounded Corners 62">
            <a:extLst/>
          </p:cNvPr>
          <p:cNvSpPr/>
          <p:nvPr/>
        </p:nvSpPr>
        <p:spPr>
          <a:xfrm>
            <a:off x="5556339" y="1580222"/>
            <a:ext cx="1872000" cy="200032"/>
          </a:xfrm>
          <a:prstGeom prst="roundRect">
            <a:avLst/>
          </a:prstGeom>
          <a:solidFill>
            <a:srgbClr val="009FDA">
              <a:alpha val="21961"/>
            </a:srgbClr>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smtClean="0">
                <a:ln>
                  <a:noFill/>
                </a:ln>
                <a:effectLst/>
                <a:uLnTx/>
                <a:uFillTx/>
                <a:latin typeface="Verdana"/>
                <a:ea typeface="+mn-ea"/>
                <a:cs typeface="+mn-cs"/>
              </a:rPr>
              <a:t>BEGIN TRIALS</a:t>
            </a:r>
            <a:endParaRPr kumimoji="0" lang="en-GB" sz="800" b="0" i="0" u="none" strike="noStrike" kern="0" cap="none" spc="0" normalizeH="0" baseline="30000" noProof="0" dirty="0">
              <a:ln>
                <a:noFill/>
              </a:ln>
              <a:effectLst/>
              <a:uLnTx/>
              <a:uFillTx/>
              <a:latin typeface="Verdana"/>
              <a:ea typeface="+mn-ea"/>
              <a:cs typeface="+mn-cs"/>
            </a:endParaRPr>
          </a:p>
        </p:txBody>
      </p:sp>
      <p:sp>
        <p:nvSpPr>
          <p:cNvPr id="41" name="Rectangle: Rounded Corners 62">
            <a:extLst/>
          </p:cNvPr>
          <p:cNvSpPr/>
          <p:nvPr/>
        </p:nvSpPr>
        <p:spPr>
          <a:xfrm>
            <a:off x="5556339" y="2311658"/>
            <a:ext cx="1872000" cy="200032"/>
          </a:xfrm>
          <a:prstGeom prst="roundRect">
            <a:avLst/>
          </a:prstGeom>
          <a:solidFill>
            <a:srgbClr val="C7C2BA"/>
          </a:solidFill>
          <a:ln w="3175" cap="flat" cmpd="sng" algn="ctr">
            <a:solidFill>
              <a:srgbClr val="82786F"/>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smtClean="0">
                <a:ln>
                  <a:noFill/>
                </a:ln>
                <a:solidFill>
                  <a:srgbClr val="FFFFFF"/>
                </a:solidFill>
                <a:effectLst/>
                <a:uLnTx/>
                <a:uFillTx/>
                <a:latin typeface="Verdana"/>
                <a:ea typeface="+mn-ea"/>
                <a:cs typeface="+mn-cs"/>
              </a:rPr>
              <a:t>DEVOTE TRIAL</a:t>
            </a:r>
            <a:endParaRPr kumimoji="0" lang="en-GB" sz="800" b="0" i="0" u="none" strike="noStrike" kern="0" cap="none" spc="0" normalizeH="0" baseline="30000" noProof="0" dirty="0">
              <a:ln>
                <a:noFill/>
              </a:ln>
              <a:solidFill>
                <a:srgbClr val="FFFFFF"/>
              </a:solidFill>
              <a:effectLst/>
              <a:uLnTx/>
              <a:uFillTx/>
              <a:latin typeface="Verdana"/>
              <a:ea typeface="+mn-ea"/>
              <a:cs typeface="+mn-cs"/>
            </a:endParaRPr>
          </a:p>
        </p:txBody>
      </p:sp>
      <p:sp>
        <p:nvSpPr>
          <p:cNvPr id="43" name="Rectangle: Rounded Corners 62">
            <a:extLst/>
          </p:cNvPr>
          <p:cNvSpPr/>
          <p:nvPr/>
        </p:nvSpPr>
        <p:spPr>
          <a:xfrm>
            <a:off x="5556339" y="1850772"/>
            <a:ext cx="1872000" cy="200032"/>
          </a:xfrm>
          <a:prstGeom prst="roundRect">
            <a:avLst/>
          </a:prstGeom>
          <a:solidFill>
            <a:srgbClr val="009FDA">
              <a:alpha val="21961"/>
            </a:srgbClr>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smtClean="0">
                <a:ln>
                  <a:noFill/>
                </a:ln>
                <a:effectLst/>
                <a:uLnTx/>
                <a:uFillTx/>
                <a:latin typeface="Verdana"/>
                <a:ea typeface="+mn-ea"/>
                <a:cs typeface="+mn-cs"/>
              </a:rPr>
              <a:t>SWITCH TRIALS</a:t>
            </a:r>
            <a:endParaRPr kumimoji="0" lang="en-GB" sz="800" b="0" i="0" u="none" strike="noStrike" kern="0" cap="none" spc="0" normalizeH="0" baseline="0" noProof="0" dirty="0">
              <a:ln>
                <a:noFill/>
              </a:ln>
              <a:effectLst/>
              <a:uLnTx/>
              <a:uFillTx/>
              <a:latin typeface="Verdana"/>
              <a:ea typeface="+mn-ea"/>
              <a:cs typeface="+mn-cs"/>
            </a:endParaRPr>
          </a:p>
        </p:txBody>
      </p:sp>
      <p:sp>
        <p:nvSpPr>
          <p:cNvPr id="4" name="TextBox 3"/>
          <p:cNvSpPr txBox="1"/>
          <p:nvPr/>
        </p:nvSpPr>
        <p:spPr>
          <a:xfrm>
            <a:off x="6626744" y="1572888"/>
            <a:ext cx="785793" cy="215444"/>
          </a:xfrm>
          <a:prstGeom prst="rect">
            <a:avLst/>
          </a:prstGeom>
          <a:noFill/>
        </p:spPr>
        <p:txBody>
          <a:bodyPr wrap="none" rtlCol="0">
            <a:spAutoFit/>
          </a:bodyPr>
          <a:lstStyle/>
          <a:p>
            <a:pPr lvl="0" defTabSz="914400">
              <a:defRPr/>
            </a:pPr>
            <a:r>
              <a:rPr lang="en-GB" sz="800" kern="0" dirty="0" smtClean="0"/>
              <a:t>N=11000</a:t>
            </a:r>
            <a:r>
              <a:rPr lang="en-GB" sz="800" kern="0" baseline="30000" dirty="0" smtClean="0"/>
              <a:t>1,2</a:t>
            </a:r>
            <a:endParaRPr lang="en-GB" sz="800" kern="0" baseline="30000" dirty="0"/>
          </a:p>
        </p:txBody>
      </p:sp>
      <p:sp>
        <p:nvSpPr>
          <p:cNvPr id="46" name="TextBox 45"/>
          <p:cNvSpPr txBox="1"/>
          <p:nvPr/>
        </p:nvSpPr>
        <p:spPr>
          <a:xfrm>
            <a:off x="6626744" y="1846687"/>
            <a:ext cx="720069" cy="215444"/>
          </a:xfrm>
          <a:prstGeom prst="rect">
            <a:avLst/>
          </a:prstGeom>
          <a:noFill/>
        </p:spPr>
        <p:txBody>
          <a:bodyPr wrap="none" rtlCol="0">
            <a:spAutoFit/>
          </a:bodyPr>
          <a:lstStyle/>
          <a:p>
            <a:pPr lvl="0" defTabSz="914400">
              <a:defRPr/>
            </a:pPr>
            <a:r>
              <a:rPr lang="en-GB" sz="800" kern="0" dirty="0" smtClean="0"/>
              <a:t>N=1222</a:t>
            </a:r>
            <a:r>
              <a:rPr lang="en-GB" sz="800" kern="0" baseline="30000" dirty="0" smtClean="0"/>
              <a:t>3,4</a:t>
            </a:r>
            <a:endParaRPr lang="en-GB" sz="800" kern="0" dirty="0"/>
          </a:p>
        </p:txBody>
      </p:sp>
      <p:sp>
        <p:nvSpPr>
          <p:cNvPr id="47" name="TextBox 46"/>
          <p:cNvSpPr txBox="1"/>
          <p:nvPr/>
        </p:nvSpPr>
        <p:spPr>
          <a:xfrm>
            <a:off x="6626744" y="2305181"/>
            <a:ext cx="651140" cy="215444"/>
          </a:xfrm>
          <a:prstGeom prst="rect">
            <a:avLst/>
          </a:prstGeom>
          <a:noFill/>
        </p:spPr>
        <p:txBody>
          <a:bodyPr wrap="none" rtlCol="0">
            <a:spAutoFit/>
          </a:bodyPr>
          <a:lstStyle/>
          <a:p>
            <a:pPr lvl="0" defTabSz="914400">
              <a:defRPr/>
            </a:pPr>
            <a:r>
              <a:rPr lang="en-GB" sz="800" kern="0" dirty="0" smtClean="0">
                <a:solidFill>
                  <a:schemeClr val="bg1"/>
                </a:solidFill>
              </a:rPr>
              <a:t>N=7637</a:t>
            </a:r>
            <a:r>
              <a:rPr lang="en-GB" sz="800" kern="0" baseline="30000" dirty="0" smtClean="0">
                <a:solidFill>
                  <a:schemeClr val="bg1"/>
                </a:solidFill>
              </a:rPr>
              <a:t>5</a:t>
            </a:r>
            <a:endParaRPr lang="en-GB" sz="800" kern="0" baseline="30000" dirty="0">
              <a:solidFill>
                <a:schemeClr val="bg1"/>
              </a:solidFill>
            </a:endParaRPr>
          </a:p>
        </p:txBody>
      </p:sp>
      <p:grpSp>
        <p:nvGrpSpPr>
          <p:cNvPr id="16" name="Group 15"/>
          <p:cNvGrpSpPr/>
          <p:nvPr/>
        </p:nvGrpSpPr>
        <p:grpSpPr>
          <a:xfrm>
            <a:off x="2714320" y="2668525"/>
            <a:ext cx="4763939" cy="821044"/>
            <a:chOff x="2714320" y="2668525"/>
            <a:chExt cx="4763939" cy="821044"/>
          </a:xfrm>
        </p:grpSpPr>
        <p:grpSp>
          <p:nvGrpSpPr>
            <p:cNvPr id="14" name="Group 13"/>
            <p:cNvGrpSpPr/>
            <p:nvPr/>
          </p:nvGrpSpPr>
          <p:grpSpPr>
            <a:xfrm>
              <a:off x="2714320" y="2668525"/>
              <a:ext cx="4763939" cy="821044"/>
              <a:chOff x="2714320" y="2668525"/>
              <a:chExt cx="4763939" cy="821044"/>
            </a:xfrm>
          </p:grpSpPr>
          <p:grpSp>
            <p:nvGrpSpPr>
              <p:cNvPr id="7" name="Group 6"/>
              <p:cNvGrpSpPr/>
              <p:nvPr/>
            </p:nvGrpSpPr>
            <p:grpSpPr>
              <a:xfrm>
                <a:off x="2714320" y="2668525"/>
                <a:ext cx="4763939" cy="821044"/>
                <a:chOff x="3456000" y="3296890"/>
                <a:chExt cx="4763939" cy="821044"/>
              </a:xfrm>
            </p:grpSpPr>
            <p:sp>
              <p:nvSpPr>
                <p:cNvPr id="96" name="Rectangle 95"/>
                <p:cNvSpPr/>
                <p:nvPr/>
              </p:nvSpPr>
              <p:spPr bwMode="auto">
                <a:xfrm>
                  <a:off x="3456000" y="3296893"/>
                  <a:ext cx="4763939" cy="821041"/>
                </a:xfrm>
                <a:prstGeom prst="rect">
                  <a:avLst/>
                </a:prstGeom>
                <a:solidFill>
                  <a:srgbClr val="B5DDEC"/>
                </a:solidFill>
                <a:ln w="9525">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base">
                    <a:spcBef>
                      <a:spcPct val="50000"/>
                    </a:spcBef>
                    <a:spcAft>
                      <a:spcPct val="0"/>
                    </a:spcAft>
                    <a:buClr>
                      <a:srgbClr val="566E10"/>
                    </a:buClr>
                    <a:buFontTx/>
                    <a:buChar char="•"/>
                  </a:pPr>
                  <a:endParaRPr lang="en-GB" sz="1000" dirty="0">
                    <a:solidFill>
                      <a:schemeClr val="accent2"/>
                    </a:solidFill>
                    <a:ea typeface="Arial" pitchFamily="-111" charset="0"/>
                    <a:cs typeface="Arial" pitchFamily="-111" charset="0"/>
                  </a:endParaRPr>
                </a:p>
              </p:txBody>
            </p:sp>
            <p:sp>
              <p:nvSpPr>
                <p:cNvPr id="6" name="Right Triangle 5"/>
                <p:cNvSpPr/>
                <p:nvPr/>
              </p:nvSpPr>
              <p:spPr>
                <a:xfrm flipV="1">
                  <a:off x="3462060" y="3296890"/>
                  <a:ext cx="4757879" cy="514007"/>
                </a:xfrm>
                <a:prstGeom prst="rtTriangle">
                  <a:avLst/>
                </a:prstGeom>
                <a:solidFill>
                  <a:srgbClr val="A3C9D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74" name="Rectangle 73">
                  <a:extLst>
                    <a:ext uri="{FF2B5EF4-FFF2-40B4-BE49-F238E27FC236}">
                      <a16:creationId xmlns:a16="http://schemas.microsoft.com/office/drawing/2014/main" xmlns="" id="{B287F8D0-F19E-4C84-87D4-29B066327C3E}"/>
                    </a:ext>
                  </a:extLst>
                </p:cNvPr>
                <p:cNvSpPr/>
                <p:nvPr/>
              </p:nvSpPr>
              <p:spPr>
                <a:xfrm>
                  <a:off x="4822237" y="3680007"/>
                  <a:ext cx="1592166" cy="369332"/>
                </a:xfrm>
                <a:prstGeom prst="rect">
                  <a:avLst/>
                </a:prstGeom>
              </p:spPr>
              <p:txBody>
                <a:bodyPr wrap="square">
                  <a:spAutoFit/>
                </a:bodyPr>
                <a:lstStyle/>
                <a:p>
                  <a:pPr marL="0" marR="0" lvl="0" indent="0" defTabSz="914400" eaLnBrk="1" fontAlgn="base" latinLnBrk="0" hangingPunct="1">
                    <a:lnSpc>
                      <a:spcPct val="100000"/>
                    </a:lnSpc>
                    <a:spcBef>
                      <a:spcPct val="50000"/>
                    </a:spcBef>
                    <a:spcAft>
                      <a:spcPct val="0"/>
                    </a:spcAft>
                    <a:buClr>
                      <a:srgbClr val="566E10"/>
                    </a:buClr>
                    <a:buSzTx/>
                    <a:buFontTx/>
                    <a:buNone/>
                    <a:tabLst/>
                    <a:defRPr/>
                  </a:pPr>
                  <a:r>
                    <a:rPr kumimoji="0" lang="en-GB" sz="900" b="0" i="0" u="none" strike="noStrike" kern="0" cap="none" spc="0" normalizeH="0" baseline="0" noProof="0" dirty="0">
                      <a:ln>
                        <a:noFill/>
                      </a:ln>
                      <a:solidFill>
                        <a:srgbClr val="000000">
                          <a:lumMod val="75000"/>
                          <a:lumOff val="25000"/>
                        </a:srgbClr>
                      </a:solidFill>
                      <a:effectLst/>
                      <a:uLnTx/>
                      <a:uFillTx/>
                    </a:rPr>
                    <a:t>Comparative effectiveness research</a:t>
                  </a:r>
                </a:p>
              </p:txBody>
            </p:sp>
            <p:sp>
              <p:nvSpPr>
                <p:cNvPr id="107" name="Rectangle 106">
                  <a:extLst/>
                </p:cNvPr>
                <p:cNvSpPr/>
                <p:nvPr/>
              </p:nvSpPr>
              <p:spPr>
                <a:xfrm>
                  <a:off x="3515572" y="3358074"/>
                  <a:ext cx="2158084" cy="230832"/>
                </a:xfrm>
                <a:prstGeom prst="rect">
                  <a:avLst/>
                </a:prstGeom>
              </p:spPr>
              <p:txBody>
                <a:bodyPr wrap="square">
                  <a:spAutoFit/>
                </a:bodyPr>
                <a:lstStyle/>
                <a:p>
                  <a:pPr marL="0" marR="0" lvl="0" indent="0" defTabSz="914400" eaLnBrk="1" fontAlgn="base" latinLnBrk="0" hangingPunct="1">
                    <a:lnSpc>
                      <a:spcPct val="100000"/>
                    </a:lnSpc>
                    <a:spcBef>
                      <a:spcPct val="50000"/>
                    </a:spcBef>
                    <a:spcAft>
                      <a:spcPct val="0"/>
                    </a:spcAft>
                    <a:buClr>
                      <a:srgbClr val="566E10"/>
                    </a:buClr>
                    <a:buSzTx/>
                    <a:buFontTx/>
                    <a:buNone/>
                    <a:tabLst/>
                    <a:defRPr/>
                  </a:pPr>
                  <a:r>
                    <a:rPr kumimoji="0" lang="en-GB" sz="900" b="0" i="0" u="none" strike="noStrike" kern="0" cap="none" spc="0" normalizeH="0" baseline="0" noProof="0" dirty="0">
                      <a:ln>
                        <a:noFill/>
                      </a:ln>
                      <a:solidFill>
                        <a:srgbClr val="000000">
                          <a:lumMod val="75000"/>
                          <a:lumOff val="25000"/>
                        </a:srgbClr>
                      </a:solidFill>
                      <a:effectLst/>
                      <a:uLnTx/>
                      <a:uFillTx/>
                    </a:rPr>
                    <a:t>Real-world evidence:</a:t>
                  </a:r>
                </a:p>
              </p:txBody>
            </p:sp>
            <p:sp>
              <p:nvSpPr>
                <p:cNvPr id="73" name="Rectangle 72">
                  <a:extLst>
                    <a:ext uri="{FF2B5EF4-FFF2-40B4-BE49-F238E27FC236}">
                      <a16:creationId xmlns:a16="http://schemas.microsoft.com/office/drawing/2014/main" xmlns="" id="{3C0AE6CC-DC62-4A4A-9449-44DB06F762E5}"/>
                    </a:ext>
                  </a:extLst>
                </p:cNvPr>
                <p:cNvSpPr/>
                <p:nvPr/>
              </p:nvSpPr>
              <p:spPr>
                <a:xfrm>
                  <a:off x="4559785" y="3370760"/>
                  <a:ext cx="1436153" cy="230832"/>
                </a:xfrm>
                <a:prstGeom prst="rect">
                  <a:avLst/>
                </a:prstGeom>
              </p:spPr>
              <p:txBody>
                <a:bodyPr wrap="square">
                  <a:spAutoFit/>
                </a:bodyPr>
                <a:lstStyle/>
                <a:p>
                  <a:pPr marL="0" marR="0" lvl="0" indent="0" algn="r" defTabSz="914400" eaLnBrk="1" fontAlgn="base" latinLnBrk="0" hangingPunct="1">
                    <a:lnSpc>
                      <a:spcPct val="100000"/>
                    </a:lnSpc>
                    <a:spcBef>
                      <a:spcPct val="50000"/>
                    </a:spcBef>
                    <a:spcAft>
                      <a:spcPct val="0"/>
                    </a:spcAft>
                    <a:buClr>
                      <a:srgbClr val="566E10"/>
                    </a:buClr>
                    <a:buSzTx/>
                    <a:buFontTx/>
                    <a:buNone/>
                    <a:tabLst/>
                    <a:defRPr/>
                  </a:pPr>
                  <a:r>
                    <a:rPr kumimoji="0" lang="en-GB" sz="900" b="0" i="0" u="none" strike="noStrike" kern="0" cap="none" spc="0" normalizeH="0" baseline="0" noProof="0" dirty="0">
                      <a:ln>
                        <a:noFill/>
                      </a:ln>
                      <a:solidFill>
                        <a:srgbClr val="000000">
                          <a:lumMod val="75000"/>
                          <a:lumOff val="25000"/>
                        </a:srgbClr>
                      </a:solidFill>
                      <a:effectLst/>
                      <a:uLnTx/>
                      <a:uFillTx/>
                    </a:rPr>
                    <a:t>Single-arm study</a:t>
                  </a:r>
                </a:p>
              </p:txBody>
            </p:sp>
          </p:grpSp>
          <p:sp>
            <p:nvSpPr>
              <p:cNvPr id="44" name="Rectangle: Rounded Corners 62">
                <a:extLst/>
              </p:cNvPr>
              <p:cNvSpPr/>
              <p:nvPr/>
            </p:nvSpPr>
            <p:spPr>
              <a:xfrm>
                <a:off x="5556339" y="2757012"/>
                <a:ext cx="1872000" cy="200032"/>
              </a:xfrm>
              <a:prstGeom prst="roundRect">
                <a:avLst/>
              </a:prstGeom>
              <a:solidFill>
                <a:srgbClr val="FFFFFF"/>
              </a:solidFill>
              <a:ln w="3175" cap="flat" cmpd="sng" algn="ctr">
                <a:solidFill>
                  <a:schemeClr val="accent1"/>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smtClean="0">
                    <a:ln>
                      <a:noFill/>
                    </a:ln>
                    <a:solidFill>
                      <a:schemeClr val="accent2"/>
                    </a:solidFill>
                    <a:effectLst/>
                    <a:uLnTx/>
                    <a:uFillTx/>
                    <a:latin typeface="Verdana"/>
                    <a:ea typeface="+mn-ea"/>
                    <a:cs typeface="+mn-cs"/>
                  </a:rPr>
                  <a:t>EU-TREAT STUDY</a:t>
                </a:r>
                <a:endParaRPr kumimoji="0" lang="en-GB" sz="800" b="0" i="0" u="none" strike="noStrike" kern="0" cap="none" spc="0" normalizeH="0" baseline="30000" noProof="0" dirty="0">
                  <a:ln>
                    <a:noFill/>
                  </a:ln>
                  <a:solidFill>
                    <a:schemeClr val="accent2"/>
                  </a:solidFill>
                  <a:effectLst/>
                  <a:uLnTx/>
                  <a:uFillTx/>
                  <a:latin typeface="Verdana"/>
                  <a:ea typeface="+mn-ea"/>
                  <a:cs typeface="+mn-cs"/>
                </a:endParaRPr>
              </a:p>
            </p:txBody>
          </p:sp>
          <p:sp>
            <p:nvSpPr>
              <p:cNvPr id="45" name="Rectangle: Rounded Corners 62">
                <a:extLst/>
              </p:cNvPr>
              <p:cNvSpPr/>
              <p:nvPr/>
            </p:nvSpPr>
            <p:spPr>
              <a:xfrm>
                <a:off x="5556339" y="3019330"/>
                <a:ext cx="1872000" cy="393926"/>
              </a:xfrm>
              <a:prstGeom prst="roundRect">
                <a:avLst>
                  <a:gd name="adj" fmla="val 10337"/>
                </a:avLst>
              </a:prstGeom>
              <a:solidFill>
                <a:srgbClr val="FFFFFF"/>
              </a:solidFill>
              <a:ln w="3175" cap="flat" cmpd="sng" algn="ctr">
                <a:solidFill>
                  <a:schemeClr val="accent1"/>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smtClean="0">
                    <a:ln>
                      <a:noFill/>
                    </a:ln>
                    <a:solidFill>
                      <a:schemeClr val="accent2"/>
                    </a:solidFill>
                    <a:effectLst/>
                    <a:uLnTx/>
                    <a:uFillTx/>
                    <a:latin typeface="Verdana"/>
                    <a:ea typeface="+mn-ea"/>
                    <a:cs typeface="+mn-cs"/>
                  </a:rPr>
                  <a:t>CONFIRM STUDY</a:t>
                </a:r>
                <a:endParaRPr kumimoji="0" lang="en-GB" sz="800" b="0" i="0" u="none" strike="noStrike" kern="0" cap="none" spc="0" normalizeH="0" baseline="0" noProof="0" dirty="0">
                  <a:ln>
                    <a:noFill/>
                  </a:ln>
                  <a:solidFill>
                    <a:schemeClr val="accent2"/>
                  </a:solidFill>
                  <a:effectLst/>
                  <a:uLnTx/>
                  <a:uFillTx/>
                  <a:latin typeface="Verdana"/>
                  <a:ea typeface="+mn-ea"/>
                  <a:cs typeface="+mn-cs"/>
                </a:endParaRPr>
              </a:p>
            </p:txBody>
          </p:sp>
        </p:grpSp>
        <p:sp>
          <p:nvSpPr>
            <p:cNvPr id="48" name="TextBox 47"/>
            <p:cNvSpPr txBox="1"/>
            <p:nvPr/>
          </p:nvSpPr>
          <p:spPr>
            <a:xfrm>
              <a:off x="6626744" y="2750300"/>
              <a:ext cx="651140" cy="215444"/>
            </a:xfrm>
            <a:prstGeom prst="rect">
              <a:avLst/>
            </a:prstGeom>
            <a:noFill/>
          </p:spPr>
          <p:txBody>
            <a:bodyPr wrap="none" rtlCol="0">
              <a:spAutoFit/>
            </a:bodyPr>
            <a:lstStyle/>
            <a:p>
              <a:pPr lvl="0" defTabSz="914400">
                <a:defRPr/>
              </a:pPr>
              <a:r>
                <a:rPr lang="en-GB" sz="800" kern="0" dirty="0" smtClean="0">
                  <a:solidFill>
                    <a:schemeClr val="accent2"/>
                  </a:solidFill>
                </a:rPr>
                <a:t>N=2550</a:t>
              </a:r>
              <a:r>
                <a:rPr lang="en-GB" sz="800" kern="0" baseline="30000" dirty="0" smtClean="0">
                  <a:solidFill>
                    <a:schemeClr val="accent2"/>
                  </a:solidFill>
                </a:rPr>
                <a:t>6</a:t>
              </a:r>
              <a:endParaRPr lang="en-GB" sz="800" kern="0" baseline="30000" dirty="0">
                <a:solidFill>
                  <a:schemeClr val="accent2"/>
                </a:solidFill>
              </a:endParaRPr>
            </a:p>
          </p:txBody>
        </p:sp>
        <p:sp>
          <p:nvSpPr>
            <p:cNvPr id="51" name="TextBox 50"/>
            <p:cNvSpPr txBox="1"/>
            <p:nvPr/>
          </p:nvSpPr>
          <p:spPr>
            <a:xfrm>
              <a:off x="6626744" y="3108506"/>
              <a:ext cx="673582" cy="215444"/>
            </a:xfrm>
            <a:prstGeom prst="rect">
              <a:avLst/>
            </a:prstGeom>
            <a:noFill/>
          </p:spPr>
          <p:txBody>
            <a:bodyPr wrap="none" rtlCol="0">
              <a:spAutoFit/>
            </a:bodyPr>
            <a:lstStyle/>
            <a:p>
              <a:pPr lvl="0" defTabSz="914400">
                <a:defRPr/>
              </a:pPr>
              <a:r>
                <a:rPr lang="en-GB" sz="800" kern="0" dirty="0" smtClean="0">
                  <a:solidFill>
                    <a:schemeClr val="accent2"/>
                  </a:solidFill>
                </a:rPr>
                <a:t>N=4056</a:t>
              </a:r>
              <a:r>
                <a:rPr lang="en-GB" sz="800" kern="0" baseline="30000" dirty="0" smtClean="0">
                  <a:solidFill>
                    <a:schemeClr val="accent2"/>
                  </a:solidFill>
                </a:rPr>
                <a:t>7</a:t>
              </a:r>
              <a:endParaRPr lang="en-GB" sz="800" kern="0" baseline="30000" dirty="0">
                <a:solidFill>
                  <a:schemeClr val="accent2"/>
                </a:solidFill>
              </a:endParaRPr>
            </a:p>
          </p:txBody>
        </p:sp>
      </p:grpSp>
      <p:grpSp>
        <p:nvGrpSpPr>
          <p:cNvPr id="17" name="Group 16"/>
          <p:cNvGrpSpPr/>
          <p:nvPr/>
        </p:nvGrpSpPr>
        <p:grpSpPr>
          <a:xfrm>
            <a:off x="7508739" y="1498026"/>
            <a:ext cx="745829" cy="1152000"/>
            <a:chOff x="7508739" y="1498026"/>
            <a:chExt cx="745829" cy="1152000"/>
          </a:xfrm>
        </p:grpSpPr>
        <p:sp>
          <p:nvSpPr>
            <p:cNvPr id="10" name="TextBox 9"/>
            <p:cNvSpPr txBox="1"/>
            <p:nvPr/>
          </p:nvSpPr>
          <p:spPr>
            <a:xfrm>
              <a:off x="7638694" y="1920952"/>
              <a:ext cx="615874" cy="307777"/>
            </a:xfrm>
            <a:prstGeom prst="rect">
              <a:avLst/>
            </a:prstGeom>
            <a:noFill/>
          </p:spPr>
          <p:txBody>
            <a:bodyPr wrap="none" rtlCol="0">
              <a:spAutoFit/>
            </a:bodyPr>
            <a:lstStyle/>
            <a:p>
              <a:pPr algn="ctr"/>
              <a:r>
                <a:rPr lang="en-GB" sz="700" dirty="0"/>
                <a:t>RCT: </a:t>
              </a:r>
            </a:p>
            <a:p>
              <a:pPr algn="ctr"/>
              <a:r>
                <a:rPr lang="en-GB" sz="700" dirty="0"/>
                <a:t>N=19859</a:t>
              </a:r>
            </a:p>
          </p:txBody>
        </p:sp>
        <p:sp>
          <p:nvSpPr>
            <p:cNvPr id="13" name="Right Brace 12"/>
            <p:cNvSpPr/>
            <p:nvPr/>
          </p:nvSpPr>
          <p:spPr>
            <a:xfrm>
              <a:off x="7508739" y="1498026"/>
              <a:ext cx="180000" cy="1152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18" name="Group 17"/>
          <p:cNvGrpSpPr/>
          <p:nvPr/>
        </p:nvGrpSpPr>
        <p:grpSpPr>
          <a:xfrm>
            <a:off x="7510456" y="2697425"/>
            <a:ext cx="681595" cy="756000"/>
            <a:chOff x="7510456" y="2697425"/>
            <a:chExt cx="681595" cy="756000"/>
          </a:xfrm>
        </p:grpSpPr>
        <p:sp>
          <p:nvSpPr>
            <p:cNvPr id="60" name="TextBox 59"/>
            <p:cNvSpPr txBox="1"/>
            <p:nvPr/>
          </p:nvSpPr>
          <p:spPr>
            <a:xfrm>
              <a:off x="7635488" y="2920230"/>
              <a:ext cx="556563" cy="307777"/>
            </a:xfrm>
            <a:prstGeom prst="rect">
              <a:avLst/>
            </a:prstGeom>
            <a:noFill/>
          </p:spPr>
          <p:txBody>
            <a:bodyPr wrap="none" rtlCol="0">
              <a:spAutoFit/>
            </a:bodyPr>
            <a:lstStyle/>
            <a:p>
              <a:pPr algn="ctr"/>
              <a:r>
                <a:rPr lang="en-GB" sz="700" dirty="0"/>
                <a:t>RWE: </a:t>
              </a:r>
            </a:p>
            <a:p>
              <a:pPr algn="ctr"/>
              <a:r>
                <a:rPr lang="en-GB" sz="700" dirty="0"/>
                <a:t>N=6606</a:t>
              </a:r>
            </a:p>
          </p:txBody>
        </p:sp>
        <p:sp>
          <p:nvSpPr>
            <p:cNvPr id="64" name="Right Brace 63"/>
            <p:cNvSpPr/>
            <p:nvPr/>
          </p:nvSpPr>
          <p:spPr>
            <a:xfrm>
              <a:off x="7510456" y="2697425"/>
              <a:ext cx="180000" cy="756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19" name="Group 18"/>
          <p:cNvGrpSpPr/>
          <p:nvPr/>
        </p:nvGrpSpPr>
        <p:grpSpPr>
          <a:xfrm>
            <a:off x="8198248" y="2072711"/>
            <a:ext cx="747986" cy="1008000"/>
            <a:chOff x="8198248" y="2072711"/>
            <a:chExt cx="747986" cy="1008000"/>
          </a:xfrm>
        </p:grpSpPr>
        <p:sp>
          <p:nvSpPr>
            <p:cNvPr id="66" name="TextBox 65"/>
            <p:cNvSpPr txBox="1"/>
            <p:nvPr/>
          </p:nvSpPr>
          <p:spPr>
            <a:xfrm>
              <a:off x="8331963" y="2419789"/>
              <a:ext cx="614271" cy="307777"/>
            </a:xfrm>
            <a:prstGeom prst="rect">
              <a:avLst/>
            </a:prstGeom>
            <a:noFill/>
          </p:spPr>
          <p:txBody>
            <a:bodyPr wrap="none" rtlCol="0">
              <a:spAutoFit/>
            </a:bodyPr>
            <a:lstStyle/>
            <a:p>
              <a:pPr algn="ctr"/>
              <a:r>
                <a:rPr lang="en-GB" sz="700" dirty="0"/>
                <a:t>Total: </a:t>
              </a:r>
            </a:p>
            <a:p>
              <a:pPr algn="ctr"/>
              <a:r>
                <a:rPr lang="en-GB" sz="700" dirty="0"/>
                <a:t>N&gt;26000</a:t>
              </a:r>
            </a:p>
          </p:txBody>
        </p:sp>
        <p:sp>
          <p:nvSpPr>
            <p:cNvPr id="67" name="Right Brace 66"/>
            <p:cNvSpPr/>
            <p:nvPr/>
          </p:nvSpPr>
          <p:spPr>
            <a:xfrm>
              <a:off x="8198248" y="2072711"/>
              <a:ext cx="180000" cy="1008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68" name="Rectangle 67"/>
          <p:cNvSpPr/>
          <p:nvPr/>
        </p:nvSpPr>
        <p:spPr>
          <a:xfrm>
            <a:off x="987681" y="3418189"/>
            <a:ext cx="1174843" cy="338554"/>
          </a:xfrm>
          <a:prstGeom prst="rect">
            <a:avLst/>
          </a:prstGeom>
        </p:spPr>
        <p:txBody>
          <a:bodyPr wrap="square">
            <a:spAutoFit/>
          </a:bodyPr>
          <a:lstStyle/>
          <a:p>
            <a:r>
              <a:rPr lang="en-GB" sz="800" kern="0" dirty="0">
                <a:solidFill>
                  <a:srgbClr val="000000">
                    <a:lumMod val="75000"/>
                    <a:lumOff val="25000"/>
                  </a:srgbClr>
                </a:solidFill>
              </a:rPr>
              <a:t>REAL-WORLD </a:t>
            </a:r>
            <a:br>
              <a:rPr lang="en-GB" sz="800" kern="0" dirty="0">
                <a:solidFill>
                  <a:srgbClr val="000000">
                    <a:lumMod val="75000"/>
                    <a:lumOff val="25000"/>
                  </a:srgbClr>
                </a:solidFill>
              </a:rPr>
            </a:br>
            <a:r>
              <a:rPr lang="en-GB" sz="800" kern="0" dirty="0">
                <a:solidFill>
                  <a:srgbClr val="000000">
                    <a:lumMod val="75000"/>
                    <a:lumOff val="25000"/>
                  </a:srgbClr>
                </a:solidFill>
              </a:rPr>
              <a:t>EVIDENCE</a:t>
            </a:r>
          </a:p>
        </p:txBody>
      </p:sp>
      <p:sp>
        <p:nvSpPr>
          <p:cNvPr id="3" name="Date Placeholder 2"/>
          <p:cNvSpPr>
            <a:spLocks noGrp="1"/>
          </p:cNvSpPr>
          <p:nvPr>
            <p:ph type="dt" sz="half" idx="12"/>
          </p:nvPr>
        </p:nvSpPr>
        <p:spPr/>
        <p:txBody>
          <a:bodyPr/>
          <a:lstStyle/>
          <a:p>
            <a:pPr>
              <a:defRPr/>
            </a:pPr>
            <a:r>
              <a:rPr lang="en-US" noProof="0" smtClean="0"/>
              <a:t>20 November 2018</a:t>
            </a:r>
            <a:endParaRPr lang="en-GB" noProof="0" dirty="0"/>
          </a:p>
        </p:txBody>
      </p:sp>
      <p:sp>
        <p:nvSpPr>
          <p:cNvPr id="5" name="Footer Placeholder 4"/>
          <p:cNvSpPr>
            <a:spLocks noGrp="1"/>
          </p:cNvSpPr>
          <p:nvPr>
            <p:ph type="ftr" sz="quarter" idx="11"/>
          </p:nvPr>
        </p:nvSpPr>
        <p:spPr/>
        <p:txBody>
          <a:bodyPr/>
          <a:lstStyle/>
          <a:p>
            <a:pPr>
              <a:defRPr/>
            </a:pPr>
            <a:r>
              <a:rPr lang="en-GB" noProof="0" smtClean="0"/>
              <a:t>Nove Nordisk Real World Evidence - an industry perspective</a:t>
            </a:r>
            <a:endParaRPr lang="en-GB" noProof="0" dirty="0"/>
          </a:p>
        </p:txBody>
      </p:sp>
      <p:sp>
        <p:nvSpPr>
          <p:cNvPr id="8" name="Slide Number Placeholder 7"/>
          <p:cNvSpPr>
            <a:spLocks noGrp="1"/>
          </p:cNvSpPr>
          <p:nvPr>
            <p:ph type="sldNum" sz="quarter" idx="10"/>
          </p:nvPr>
        </p:nvSpPr>
        <p:spPr/>
        <p:txBody>
          <a:bodyPr/>
          <a:lstStyle/>
          <a:p>
            <a:pPr>
              <a:defRPr/>
            </a:pPr>
            <a:fld id="{4B01E8EF-57E8-4F85-90EB-163CEE512F88}" type="slidenum">
              <a:rPr lang="en-GB" noProof="0" smtClean="0"/>
              <a:pPr>
                <a:defRPr/>
              </a:pPr>
              <a:t>7</a:t>
            </a:fld>
            <a:endParaRPr lang="en-GB" noProof="0" dirty="0"/>
          </a:p>
        </p:txBody>
      </p:sp>
    </p:spTree>
    <p:extLst>
      <p:ext uri="{BB962C8B-B14F-4D97-AF65-F5344CB8AC3E}">
        <p14:creationId xmlns:p14="http://schemas.microsoft.com/office/powerpoint/2010/main" val="49434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30261225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165"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GB" sz="2400" dirty="0">
              <a:latin typeface="Verdana"/>
              <a:ea typeface="+mj-ea"/>
              <a:cs typeface="+mj-cs"/>
              <a:sym typeface="Verdana"/>
            </a:endParaRPr>
          </a:p>
        </p:txBody>
      </p:sp>
      <p:sp>
        <p:nvSpPr>
          <p:cNvPr id="26" name="Rectangle 25"/>
          <p:cNvSpPr/>
          <p:nvPr/>
        </p:nvSpPr>
        <p:spPr>
          <a:xfrm>
            <a:off x="1076" y="1203527"/>
            <a:ext cx="9140826" cy="3107787"/>
          </a:xfrm>
          <a:prstGeom prst="rect">
            <a:avLst/>
          </a:prstGeom>
          <a:gradFill>
            <a:gsLst>
              <a:gs pos="0">
                <a:srgbClr val="E0DED8"/>
              </a:gs>
              <a:gs pos="100000">
                <a:srgbClr val="FFFFFF"/>
              </a:gs>
            </a:gsLst>
            <a:lin ang="54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latin typeface="+mj-lt"/>
            </a:endParaRPr>
          </a:p>
        </p:txBody>
      </p:sp>
      <p:sp>
        <p:nvSpPr>
          <p:cNvPr id="14" name="Rounded Rectangle 13"/>
          <p:cNvSpPr/>
          <p:nvPr/>
        </p:nvSpPr>
        <p:spPr>
          <a:xfrm>
            <a:off x="4504811" y="1255497"/>
            <a:ext cx="3148836" cy="3233376"/>
          </a:xfrm>
          <a:prstGeom prst="roundRect">
            <a:avLst>
              <a:gd name="adj" fmla="val 4676"/>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sp>
        <p:nvSpPr>
          <p:cNvPr id="15" name="Rounded Rectangle 14"/>
          <p:cNvSpPr/>
          <p:nvPr/>
        </p:nvSpPr>
        <p:spPr>
          <a:xfrm>
            <a:off x="1240971" y="1255497"/>
            <a:ext cx="3077188" cy="3233376"/>
          </a:xfrm>
          <a:prstGeom prst="roundRect">
            <a:avLst>
              <a:gd name="adj" fmla="val 4676"/>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sp>
        <p:nvSpPr>
          <p:cNvPr id="3" name="Title 2"/>
          <p:cNvSpPr>
            <a:spLocks noGrp="1"/>
          </p:cNvSpPr>
          <p:nvPr>
            <p:ph type="title"/>
          </p:nvPr>
        </p:nvSpPr>
        <p:spPr/>
        <p:txBody>
          <a:bodyPr/>
          <a:lstStyle/>
          <a:p>
            <a:r>
              <a:rPr lang="en-GB" sz="2000" dirty="0" smtClean="0"/>
              <a:t>RCT evidence: </a:t>
            </a:r>
            <a:r>
              <a:rPr lang="en-GB" sz="2000" dirty="0"/>
              <a:t>a</a:t>
            </a:r>
            <a:r>
              <a:rPr lang="en-GB" sz="2000" dirty="0" smtClean="0"/>
              <a:t> basal insulin reduces hypoglycaemia in type 2 diabetes</a:t>
            </a:r>
            <a:endParaRPr lang="en-GB" sz="2000" dirty="0"/>
          </a:p>
        </p:txBody>
      </p:sp>
      <p:sp>
        <p:nvSpPr>
          <p:cNvPr id="8" name="TextBox 7"/>
          <p:cNvSpPr txBox="1"/>
          <p:nvPr/>
        </p:nvSpPr>
        <p:spPr>
          <a:xfrm>
            <a:off x="310258" y="4810931"/>
            <a:ext cx="5565626" cy="230832"/>
          </a:xfrm>
          <a:prstGeom prst="rect">
            <a:avLst/>
          </a:prstGeom>
          <a:noFill/>
        </p:spPr>
        <p:txBody>
          <a:bodyPr wrap="none" lIns="0" tIns="0" rIns="0" bIns="0" rtlCol="0">
            <a:spAutoFit/>
          </a:bodyPr>
          <a:lstStyle/>
          <a:p>
            <a:r>
              <a:rPr lang="en-GB" sz="500" dirty="0" smtClean="0">
                <a:solidFill>
                  <a:srgbClr val="82786F"/>
                </a:solidFill>
              </a:rPr>
              <a:t>CVOT: cardiovascular outcomes trial; T2D: type 2 diabetes</a:t>
            </a:r>
          </a:p>
          <a:p>
            <a:r>
              <a:rPr lang="en-GB" sz="500" dirty="0" smtClean="0">
                <a:solidFill>
                  <a:srgbClr val="82786F"/>
                </a:solidFill>
              </a:rPr>
              <a:t>1. </a:t>
            </a:r>
            <a:r>
              <a:rPr lang="en-GB" sz="500" dirty="0">
                <a:solidFill>
                  <a:srgbClr val="82786F"/>
                </a:solidFill>
              </a:rPr>
              <a:t>SWITCH II: Phase 3 trial with insulin </a:t>
            </a:r>
            <a:r>
              <a:rPr lang="en-GB" sz="500" dirty="0" err="1">
                <a:solidFill>
                  <a:srgbClr val="82786F"/>
                </a:solidFill>
              </a:rPr>
              <a:t>degludec</a:t>
            </a:r>
            <a:r>
              <a:rPr lang="en-GB" sz="500" dirty="0">
                <a:solidFill>
                  <a:srgbClr val="82786F"/>
                </a:solidFill>
              </a:rPr>
              <a:t> vs insulin glargine in people with type 2 diabetes at high risk of hypoglycaemia. </a:t>
            </a:r>
            <a:r>
              <a:rPr lang="en-GB" sz="500" dirty="0" err="1">
                <a:solidFill>
                  <a:srgbClr val="82786F"/>
                </a:solidFill>
              </a:rPr>
              <a:t>Wysham</a:t>
            </a:r>
            <a:r>
              <a:rPr lang="en-GB" sz="500" dirty="0">
                <a:solidFill>
                  <a:srgbClr val="82786F"/>
                </a:solidFill>
              </a:rPr>
              <a:t> et al. JAMA, 2017;318(1):45-56.</a:t>
            </a:r>
          </a:p>
          <a:p>
            <a:r>
              <a:rPr lang="en-GB" sz="500" dirty="0" smtClean="0">
                <a:solidFill>
                  <a:srgbClr val="82786F"/>
                </a:solidFill>
              </a:rPr>
              <a:t>2. DEVOTE: cardiovascular outcomes trial with insulin </a:t>
            </a:r>
            <a:r>
              <a:rPr lang="en-GB" sz="500" dirty="0" err="1" smtClean="0">
                <a:solidFill>
                  <a:srgbClr val="82786F"/>
                </a:solidFill>
              </a:rPr>
              <a:t>degludec</a:t>
            </a:r>
            <a:r>
              <a:rPr lang="en-GB" sz="500" dirty="0" smtClean="0">
                <a:solidFill>
                  <a:srgbClr val="82786F"/>
                </a:solidFill>
              </a:rPr>
              <a:t> vs insulin glargine in people with type 2 diabetes at high CV risk. </a:t>
            </a:r>
            <a:r>
              <a:rPr lang="en-GB" sz="500" dirty="0" err="1">
                <a:solidFill>
                  <a:srgbClr val="82786F"/>
                </a:solidFill>
              </a:rPr>
              <a:t>Marso</a:t>
            </a:r>
            <a:r>
              <a:rPr lang="en-GB" sz="500" dirty="0">
                <a:solidFill>
                  <a:srgbClr val="82786F"/>
                </a:solidFill>
              </a:rPr>
              <a:t> et al. NEJM </a:t>
            </a:r>
            <a:r>
              <a:rPr lang="en-GB" sz="500" dirty="0" smtClean="0">
                <a:solidFill>
                  <a:srgbClr val="82786F"/>
                </a:solidFill>
              </a:rPr>
              <a:t>2017;377:723–32.</a:t>
            </a:r>
          </a:p>
        </p:txBody>
      </p:sp>
      <p:graphicFrame>
        <p:nvGraphicFramePr>
          <p:cNvPr id="9" name="Chart 8"/>
          <p:cNvGraphicFramePr/>
          <p:nvPr>
            <p:extLst>
              <p:ext uri="{D42A27DB-BD31-4B8C-83A1-F6EECF244321}">
                <p14:modId xmlns:p14="http://schemas.microsoft.com/office/powerpoint/2010/main" val="381405347"/>
              </p:ext>
            </p:extLst>
          </p:nvPr>
        </p:nvGraphicFramePr>
        <p:xfrm>
          <a:off x="4643998" y="1814053"/>
          <a:ext cx="2870461" cy="2563989"/>
        </p:xfrm>
        <a:graphic>
          <a:graphicData uri="http://schemas.openxmlformats.org/drawingml/2006/chart">
            <c:chart xmlns:c="http://schemas.openxmlformats.org/drawingml/2006/chart" xmlns:r="http://schemas.openxmlformats.org/officeDocument/2006/relationships" r:id="rId8"/>
          </a:graphicData>
        </a:graphic>
      </p:graphicFrame>
      <p:sp>
        <p:nvSpPr>
          <p:cNvPr id="10" name="TextBox 9"/>
          <p:cNvSpPr txBox="1"/>
          <p:nvPr/>
        </p:nvSpPr>
        <p:spPr>
          <a:xfrm>
            <a:off x="6448630" y="1923888"/>
            <a:ext cx="726482" cy="261610"/>
          </a:xfrm>
          <a:prstGeom prst="rect">
            <a:avLst/>
          </a:prstGeom>
          <a:noFill/>
        </p:spPr>
        <p:txBody>
          <a:bodyPr wrap="none" rtlCol="0">
            <a:spAutoFit/>
          </a:bodyPr>
          <a:lstStyle/>
          <a:p>
            <a:pPr algn="ctr"/>
            <a:r>
              <a:rPr lang="en-GB" sz="1100" b="1" dirty="0" smtClean="0">
                <a:solidFill>
                  <a:srgbClr val="001965"/>
                </a:solidFill>
              </a:rPr>
              <a:t>Severe</a:t>
            </a:r>
            <a:endParaRPr lang="en-GB" sz="1100" b="1" dirty="0">
              <a:solidFill>
                <a:srgbClr val="001965"/>
              </a:solidFill>
            </a:endParaRPr>
          </a:p>
        </p:txBody>
      </p:sp>
      <p:sp>
        <p:nvSpPr>
          <p:cNvPr id="11" name="TextBox 10"/>
          <p:cNvSpPr txBox="1"/>
          <p:nvPr/>
        </p:nvSpPr>
        <p:spPr>
          <a:xfrm>
            <a:off x="5275549" y="1766486"/>
            <a:ext cx="1249689" cy="430887"/>
          </a:xfrm>
          <a:prstGeom prst="rect">
            <a:avLst/>
          </a:prstGeom>
          <a:noFill/>
        </p:spPr>
        <p:txBody>
          <a:bodyPr wrap="square" rtlCol="0">
            <a:spAutoFit/>
          </a:bodyPr>
          <a:lstStyle/>
          <a:p>
            <a:pPr algn="ctr"/>
            <a:r>
              <a:rPr lang="en-GB" sz="1100" b="1" dirty="0" smtClean="0">
                <a:solidFill>
                  <a:srgbClr val="009FDA"/>
                </a:solidFill>
              </a:rPr>
              <a:t>Nocturnal severe</a:t>
            </a:r>
            <a:endParaRPr lang="en-GB" sz="1100" b="1" dirty="0">
              <a:solidFill>
                <a:srgbClr val="009FDA"/>
              </a:solidFill>
            </a:endParaRPr>
          </a:p>
        </p:txBody>
      </p:sp>
      <p:sp>
        <p:nvSpPr>
          <p:cNvPr id="17" name="Rectangle 16"/>
          <p:cNvSpPr/>
          <p:nvPr/>
        </p:nvSpPr>
        <p:spPr>
          <a:xfrm>
            <a:off x="4509086" y="1276662"/>
            <a:ext cx="3144561" cy="461665"/>
          </a:xfrm>
          <a:prstGeom prst="rect">
            <a:avLst/>
          </a:prstGeom>
        </p:spPr>
        <p:txBody>
          <a:bodyPr wrap="square" lIns="36000" rIns="36000">
            <a:spAutoFit/>
          </a:bodyPr>
          <a:lstStyle/>
          <a:p>
            <a:pPr algn="ctr"/>
            <a:r>
              <a:rPr lang="en-GB" sz="1200" b="1" dirty="0" smtClean="0">
                <a:solidFill>
                  <a:srgbClr val="001965"/>
                </a:solidFill>
              </a:rPr>
              <a:t>Cardiovascular outcomes RCT</a:t>
            </a:r>
            <a:r>
              <a:rPr lang="en-GB" sz="1200" b="1" baseline="30000" dirty="0" smtClean="0">
                <a:solidFill>
                  <a:srgbClr val="001965"/>
                </a:solidFill>
              </a:rPr>
              <a:t>2</a:t>
            </a:r>
          </a:p>
          <a:p>
            <a:pPr algn="ctr"/>
            <a:r>
              <a:rPr lang="en-GB" sz="1200" dirty="0" smtClean="0">
                <a:solidFill>
                  <a:srgbClr val="001965"/>
                </a:solidFill>
              </a:rPr>
              <a:t>T2D at high CV risk</a:t>
            </a:r>
            <a:endParaRPr lang="en-GB" sz="1200" dirty="0">
              <a:solidFill>
                <a:srgbClr val="001965"/>
              </a:solidFill>
            </a:endParaRPr>
          </a:p>
        </p:txBody>
      </p:sp>
      <p:sp>
        <p:nvSpPr>
          <p:cNvPr id="18" name="Rectangle 17"/>
          <p:cNvSpPr/>
          <p:nvPr/>
        </p:nvSpPr>
        <p:spPr>
          <a:xfrm>
            <a:off x="1240971" y="1276662"/>
            <a:ext cx="3077188" cy="461665"/>
          </a:xfrm>
          <a:prstGeom prst="rect">
            <a:avLst/>
          </a:prstGeom>
        </p:spPr>
        <p:txBody>
          <a:bodyPr wrap="square" lIns="36000" rIns="36000">
            <a:spAutoFit/>
          </a:bodyPr>
          <a:lstStyle/>
          <a:p>
            <a:pPr algn="ctr"/>
            <a:r>
              <a:rPr lang="en-GB" sz="1200" b="1" dirty="0">
                <a:solidFill>
                  <a:srgbClr val="001965"/>
                </a:solidFill>
              </a:rPr>
              <a:t>P</a:t>
            </a:r>
            <a:r>
              <a:rPr lang="en-GB" sz="1200" b="1" dirty="0" smtClean="0">
                <a:solidFill>
                  <a:srgbClr val="001965"/>
                </a:solidFill>
              </a:rPr>
              <a:t>hase </a:t>
            </a:r>
            <a:r>
              <a:rPr lang="en-GB" sz="1200" b="1" dirty="0">
                <a:solidFill>
                  <a:srgbClr val="001965"/>
                </a:solidFill>
              </a:rPr>
              <a:t>3 </a:t>
            </a:r>
            <a:r>
              <a:rPr lang="en-GB" sz="1200" b="1" dirty="0" smtClean="0">
                <a:solidFill>
                  <a:srgbClr val="001965"/>
                </a:solidFill>
              </a:rPr>
              <a:t>RCT</a:t>
            </a:r>
            <a:r>
              <a:rPr lang="en-GB" sz="1200" b="1" baseline="30000" dirty="0" smtClean="0">
                <a:solidFill>
                  <a:srgbClr val="001965"/>
                </a:solidFill>
              </a:rPr>
              <a:t>1</a:t>
            </a:r>
          </a:p>
          <a:p>
            <a:pPr algn="ctr"/>
            <a:r>
              <a:rPr lang="en-GB" sz="1200" dirty="0" smtClean="0">
                <a:solidFill>
                  <a:srgbClr val="001965"/>
                </a:solidFill>
              </a:rPr>
              <a:t>T2D at </a:t>
            </a:r>
            <a:r>
              <a:rPr lang="en-GB" sz="1200" dirty="0">
                <a:solidFill>
                  <a:srgbClr val="001965"/>
                </a:solidFill>
              </a:rPr>
              <a:t>high </a:t>
            </a:r>
            <a:r>
              <a:rPr lang="en-GB" sz="1200" dirty="0" smtClean="0">
                <a:solidFill>
                  <a:srgbClr val="001965"/>
                </a:solidFill>
              </a:rPr>
              <a:t>hypoglycaemia risk</a:t>
            </a:r>
            <a:endParaRPr lang="en-GB" sz="1200" dirty="0">
              <a:solidFill>
                <a:srgbClr val="001965"/>
              </a:solidFill>
            </a:endParaRPr>
          </a:p>
        </p:txBody>
      </p:sp>
      <p:graphicFrame>
        <p:nvGraphicFramePr>
          <p:cNvPr id="21" name="Chart 20"/>
          <p:cNvGraphicFramePr/>
          <p:nvPr>
            <p:extLst>
              <p:ext uri="{D42A27DB-BD31-4B8C-83A1-F6EECF244321}">
                <p14:modId xmlns:p14="http://schemas.microsoft.com/office/powerpoint/2010/main" val="893752749"/>
              </p:ext>
            </p:extLst>
          </p:nvPr>
        </p:nvGraphicFramePr>
        <p:xfrm>
          <a:off x="1336104" y="1814053"/>
          <a:ext cx="2870461" cy="2563989"/>
        </p:xfrm>
        <a:graphic>
          <a:graphicData uri="http://schemas.openxmlformats.org/drawingml/2006/chart">
            <c:chart xmlns:c="http://schemas.openxmlformats.org/drawingml/2006/chart" xmlns:r="http://schemas.openxmlformats.org/officeDocument/2006/relationships" r:id="rId9"/>
          </a:graphicData>
        </a:graphic>
      </p:graphicFrame>
      <p:sp>
        <p:nvSpPr>
          <p:cNvPr id="23" name="TextBox 22"/>
          <p:cNvSpPr txBox="1"/>
          <p:nvPr/>
        </p:nvSpPr>
        <p:spPr>
          <a:xfrm>
            <a:off x="3142651" y="1938445"/>
            <a:ext cx="726482" cy="261610"/>
          </a:xfrm>
          <a:prstGeom prst="rect">
            <a:avLst/>
          </a:prstGeom>
          <a:noFill/>
        </p:spPr>
        <p:txBody>
          <a:bodyPr wrap="none" rtlCol="0">
            <a:spAutoFit/>
          </a:bodyPr>
          <a:lstStyle/>
          <a:p>
            <a:pPr algn="ctr"/>
            <a:r>
              <a:rPr lang="en-GB" sz="1100" b="1" dirty="0" smtClean="0">
                <a:solidFill>
                  <a:srgbClr val="001965"/>
                </a:solidFill>
              </a:rPr>
              <a:t>Severe</a:t>
            </a:r>
            <a:endParaRPr lang="en-GB" sz="1100" b="1" dirty="0">
              <a:solidFill>
                <a:srgbClr val="001965"/>
              </a:solidFill>
            </a:endParaRPr>
          </a:p>
        </p:txBody>
      </p:sp>
      <p:sp>
        <p:nvSpPr>
          <p:cNvPr id="24" name="TextBox 23"/>
          <p:cNvSpPr txBox="1"/>
          <p:nvPr/>
        </p:nvSpPr>
        <p:spPr>
          <a:xfrm>
            <a:off x="2113144" y="1938445"/>
            <a:ext cx="963725" cy="261610"/>
          </a:xfrm>
          <a:prstGeom prst="rect">
            <a:avLst/>
          </a:prstGeom>
          <a:noFill/>
        </p:spPr>
        <p:txBody>
          <a:bodyPr wrap="none" rtlCol="0">
            <a:spAutoFit/>
          </a:bodyPr>
          <a:lstStyle/>
          <a:p>
            <a:pPr algn="ctr"/>
            <a:r>
              <a:rPr lang="en-GB" sz="1100" b="1" dirty="0" smtClean="0">
                <a:solidFill>
                  <a:srgbClr val="009FDA"/>
                </a:solidFill>
              </a:rPr>
              <a:t>Nocturnal</a:t>
            </a:r>
            <a:endParaRPr lang="en-GB" sz="1100" b="1" dirty="0">
              <a:solidFill>
                <a:srgbClr val="009FDA"/>
              </a:solidFill>
            </a:endParaRPr>
          </a:p>
        </p:txBody>
      </p:sp>
      <p:sp>
        <p:nvSpPr>
          <p:cNvPr id="4" name="Date Placeholder 3"/>
          <p:cNvSpPr>
            <a:spLocks noGrp="1"/>
          </p:cNvSpPr>
          <p:nvPr>
            <p:ph type="dt" sz="half" idx="2"/>
          </p:nvPr>
        </p:nvSpPr>
        <p:spPr/>
        <p:txBody>
          <a:bodyPr/>
          <a:lstStyle/>
          <a:p>
            <a:pPr>
              <a:defRPr/>
            </a:pPr>
            <a:r>
              <a:rPr lang="en-US" noProof="0" smtClean="0"/>
              <a:t>20 November 2018</a:t>
            </a:r>
            <a:endParaRPr lang="en-GB" noProof="0" dirty="0"/>
          </a:p>
        </p:txBody>
      </p:sp>
      <p:sp>
        <p:nvSpPr>
          <p:cNvPr id="5" name="Footer Placeholder 4"/>
          <p:cNvSpPr>
            <a:spLocks noGrp="1"/>
          </p:cNvSpPr>
          <p:nvPr>
            <p:ph type="ftr" sz="quarter" idx="3"/>
          </p:nvPr>
        </p:nvSpPr>
        <p:spPr/>
        <p:txBody>
          <a:bodyPr/>
          <a:lstStyle/>
          <a:p>
            <a:pPr>
              <a:defRPr/>
            </a:pPr>
            <a:r>
              <a:rPr lang="en-GB" noProof="0" smtClean="0"/>
              <a:t>Nove Nordisk Real World Evidence - an industry perspective</a:t>
            </a:r>
            <a:endParaRPr lang="en-GB" noProof="0" dirty="0"/>
          </a:p>
        </p:txBody>
      </p:sp>
      <p:sp>
        <p:nvSpPr>
          <p:cNvPr id="6" name="Slide Number Placeholder 5"/>
          <p:cNvSpPr>
            <a:spLocks noGrp="1"/>
          </p:cNvSpPr>
          <p:nvPr>
            <p:ph type="sldNum" sz="quarter" idx="4"/>
          </p:nvPr>
        </p:nvSpPr>
        <p:spPr/>
        <p:txBody>
          <a:bodyPr/>
          <a:lstStyle/>
          <a:p>
            <a:pPr>
              <a:defRPr/>
            </a:pPr>
            <a:fld id="{4B01E8EF-57E8-4F85-90EB-163CEE512F88}" type="slidenum">
              <a:rPr lang="en-GB" noProof="0" smtClean="0"/>
              <a:pPr>
                <a:defRPr/>
              </a:pPr>
              <a:t>8</a:t>
            </a:fld>
            <a:endParaRPr lang="en-GB" noProof="0" dirty="0"/>
          </a:p>
        </p:txBody>
      </p:sp>
    </p:spTree>
    <p:extLst>
      <p:ext uri="{BB962C8B-B14F-4D97-AF65-F5344CB8AC3E}">
        <p14:creationId xmlns:p14="http://schemas.microsoft.com/office/powerpoint/2010/main" val="41501145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34633547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89"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7" name="Rectangle 86" hidden="1"/>
          <p:cNvSpPr/>
          <p:nvPr>
            <p:custDataLst>
              <p:tags r:id="rId3"/>
            </p:custDataLst>
          </p:nvPr>
        </p:nvSpPr>
        <p:spPr>
          <a:xfrm>
            <a:off x="0" y="0"/>
            <a:ext cx="158750" cy="15875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GB" sz="2400" dirty="0">
              <a:latin typeface="Verdana"/>
              <a:ea typeface="+mj-ea"/>
              <a:cs typeface="+mj-cs"/>
              <a:sym typeface="Verdana"/>
            </a:endParaRPr>
          </a:p>
        </p:txBody>
      </p:sp>
      <p:sp>
        <p:nvSpPr>
          <p:cNvPr id="3" name="Title 2"/>
          <p:cNvSpPr>
            <a:spLocks noGrp="1"/>
          </p:cNvSpPr>
          <p:nvPr>
            <p:ph type="title"/>
          </p:nvPr>
        </p:nvSpPr>
        <p:spPr/>
        <p:txBody>
          <a:bodyPr/>
          <a:lstStyle/>
          <a:p>
            <a:r>
              <a:rPr lang="en-GB" sz="2000" dirty="0" smtClean="0"/>
              <a:t>RWE evidence: EU-TREAT confirms RCT findings in wider population for Tresiba</a:t>
            </a:r>
            <a:r>
              <a:rPr lang="en-GB" sz="2000" baseline="30000" dirty="0" smtClean="0"/>
              <a:t>®</a:t>
            </a:r>
            <a:endParaRPr lang="en-GB" sz="2000" baseline="30000" dirty="0"/>
          </a:p>
        </p:txBody>
      </p:sp>
      <p:sp>
        <p:nvSpPr>
          <p:cNvPr id="7" name="Rectangle 6"/>
          <p:cNvSpPr/>
          <p:nvPr/>
        </p:nvSpPr>
        <p:spPr>
          <a:xfrm>
            <a:off x="1076" y="1258818"/>
            <a:ext cx="9140826" cy="3059735"/>
          </a:xfrm>
          <a:prstGeom prst="rect">
            <a:avLst/>
          </a:prstGeom>
          <a:gradFill>
            <a:gsLst>
              <a:gs pos="0">
                <a:srgbClr val="E0DED8"/>
              </a:gs>
              <a:gs pos="100000">
                <a:srgbClr val="FFFFFF"/>
              </a:gs>
            </a:gsLst>
            <a:lin ang="54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latin typeface="+mj-lt"/>
            </a:endParaRPr>
          </a:p>
        </p:txBody>
      </p:sp>
      <p:sp>
        <p:nvSpPr>
          <p:cNvPr id="89" name="TextBox 88"/>
          <p:cNvSpPr txBox="1"/>
          <p:nvPr/>
        </p:nvSpPr>
        <p:spPr>
          <a:xfrm>
            <a:off x="334468" y="4854625"/>
            <a:ext cx="7798233" cy="184666"/>
          </a:xfrm>
          <a:prstGeom prst="rect">
            <a:avLst/>
          </a:prstGeom>
          <a:noFill/>
        </p:spPr>
        <p:txBody>
          <a:bodyPr wrap="square" lIns="0" tIns="0" rIns="0" bIns="0" rtlCol="0">
            <a:spAutoFit/>
          </a:bodyPr>
          <a:lstStyle/>
          <a:p>
            <a:r>
              <a:rPr lang="en-GB" sz="600" dirty="0">
                <a:solidFill>
                  <a:srgbClr val="82786F"/>
                </a:solidFill>
              </a:rPr>
              <a:t>FPG: fasting plasma glucose; NS: non-significant; T1D: type 1 diabetes; T2D: type 2 diabetes</a:t>
            </a:r>
          </a:p>
          <a:p>
            <a:r>
              <a:rPr lang="en-GB" sz="600" dirty="0" smtClean="0">
                <a:solidFill>
                  <a:srgbClr val="82786F"/>
                </a:solidFill>
              </a:rPr>
              <a:t>1</a:t>
            </a:r>
            <a:r>
              <a:rPr lang="en-GB" sz="600" dirty="0">
                <a:solidFill>
                  <a:srgbClr val="82786F"/>
                </a:solidFill>
              </a:rPr>
              <a:t>.</a:t>
            </a:r>
            <a:r>
              <a:rPr lang="en-GB" sz="600" dirty="0" smtClean="0">
                <a:solidFill>
                  <a:srgbClr val="82786F"/>
                </a:solidFill>
              </a:rPr>
              <a:t> </a:t>
            </a:r>
            <a:r>
              <a:rPr lang="en-GB" sz="600" dirty="0">
                <a:solidFill>
                  <a:srgbClr val="82786F"/>
                </a:solidFill>
              </a:rPr>
              <a:t>EU-TREAT study: Reduction in hypoglycaemia from baseline after 6 months. </a:t>
            </a:r>
            <a:r>
              <a:rPr lang="en-GB" sz="600" dirty="0" err="1">
                <a:solidFill>
                  <a:srgbClr val="82786F"/>
                </a:solidFill>
              </a:rPr>
              <a:t>Schultes</a:t>
            </a:r>
            <a:r>
              <a:rPr lang="en-GB" sz="600" dirty="0">
                <a:solidFill>
                  <a:srgbClr val="82786F"/>
                </a:solidFill>
              </a:rPr>
              <a:t> </a:t>
            </a:r>
            <a:r>
              <a:rPr lang="en-GB" sz="600" i="1" dirty="0">
                <a:solidFill>
                  <a:srgbClr val="82786F"/>
                </a:solidFill>
              </a:rPr>
              <a:t>et al. Diabetes </a:t>
            </a:r>
            <a:r>
              <a:rPr lang="en-GB" sz="600" dirty="0">
                <a:solidFill>
                  <a:srgbClr val="82786F"/>
                </a:solidFill>
              </a:rPr>
              <a:t>2017;66 (Suppl. 1):A266; </a:t>
            </a:r>
            <a:r>
              <a:rPr lang="en-GB" sz="600" dirty="0" err="1">
                <a:solidFill>
                  <a:srgbClr val="82786F"/>
                </a:solidFill>
              </a:rPr>
              <a:t>Siegmund</a:t>
            </a:r>
            <a:r>
              <a:rPr lang="en-GB" sz="600" dirty="0">
                <a:solidFill>
                  <a:srgbClr val="82786F"/>
                </a:solidFill>
              </a:rPr>
              <a:t> </a:t>
            </a:r>
            <a:r>
              <a:rPr lang="en-GB" sz="600" i="1" dirty="0">
                <a:solidFill>
                  <a:srgbClr val="82786F"/>
                </a:solidFill>
              </a:rPr>
              <a:t>et al. Diabetes </a:t>
            </a:r>
            <a:r>
              <a:rPr lang="en-GB" sz="600" dirty="0">
                <a:solidFill>
                  <a:srgbClr val="82786F"/>
                </a:solidFill>
              </a:rPr>
              <a:t>2017;66 (Suppl. 1):</a:t>
            </a:r>
            <a:r>
              <a:rPr lang="en-GB" sz="600" dirty="0" smtClean="0">
                <a:solidFill>
                  <a:srgbClr val="82786F"/>
                </a:solidFill>
              </a:rPr>
              <a:t>A267</a:t>
            </a:r>
          </a:p>
        </p:txBody>
      </p:sp>
      <p:sp>
        <p:nvSpPr>
          <p:cNvPr id="92" name="Rounded Rectangle 91"/>
          <p:cNvSpPr/>
          <p:nvPr/>
        </p:nvSpPr>
        <p:spPr>
          <a:xfrm>
            <a:off x="2535382" y="1285042"/>
            <a:ext cx="4126675" cy="3174142"/>
          </a:xfrm>
          <a:prstGeom prst="roundRect">
            <a:avLst>
              <a:gd name="adj" fmla="val 4676"/>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sp>
        <p:nvSpPr>
          <p:cNvPr id="99" name="Rectangle 98"/>
          <p:cNvSpPr/>
          <p:nvPr/>
        </p:nvSpPr>
        <p:spPr>
          <a:xfrm>
            <a:off x="2796575" y="1325141"/>
            <a:ext cx="3487479" cy="461665"/>
          </a:xfrm>
          <a:prstGeom prst="rect">
            <a:avLst/>
          </a:prstGeom>
        </p:spPr>
        <p:txBody>
          <a:bodyPr wrap="square" lIns="36000" rIns="36000">
            <a:spAutoFit/>
          </a:bodyPr>
          <a:lstStyle/>
          <a:p>
            <a:pPr algn="ctr"/>
            <a:r>
              <a:rPr lang="en-GB" sz="1200" b="1" dirty="0" smtClean="0">
                <a:solidFill>
                  <a:srgbClr val="001965"/>
                </a:solidFill>
              </a:rPr>
              <a:t>EU-TREAT</a:t>
            </a:r>
          </a:p>
          <a:p>
            <a:pPr algn="ctr"/>
            <a:r>
              <a:rPr lang="en-GB" sz="1200" b="1" dirty="0" smtClean="0">
                <a:solidFill>
                  <a:srgbClr val="001965"/>
                </a:solidFill>
              </a:rPr>
              <a:t>RWE</a:t>
            </a:r>
            <a:r>
              <a:rPr lang="en-GB" sz="1200" b="1" baseline="30000" dirty="0" smtClean="0">
                <a:solidFill>
                  <a:srgbClr val="001965"/>
                </a:solidFill>
              </a:rPr>
              <a:t> </a:t>
            </a:r>
            <a:r>
              <a:rPr lang="en-GB" sz="1200" b="1" dirty="0" smtClean="0">
                <a:solidFill>
                  <a:srgbClr val="001965"/>
                </a:solidFill>
              </a:rPr>
              <a:t>- Non-interventional study in T2D</a:t>
            </a:r>
            <a:r>
              <a:rPr lang="en-GB" sz="1200" baseline="30000" dirty="0" smtClean="0">
                <a:solidFill>
                  <a:srgbClr val="001965"/>
                </a:solidFill>
              </a:rPr>
              <a:t>1</a:t>
            </a:r>
            <a:endParaRPr lang="en-GB" sz="1200" dirty="0">
              <a:solidFill>
                <a:srgbClr val="001965"/>
              </a:solidFill>
            </a:endParaRPr>
          </a:p>
        </p:txBody>
      </p:sp>
      <p:graphicFrame>
        <p:nvGraphicFramePr>
          <p:cNvPr id="100" name="Chart 99"/>
          <p:cNvGraphicFramePr/>
          <p:nvPr>
            <p:extLst>
              <p:ext uri="{D42A27DB-BD31-4B8C-83A1-F6EECF244321}">
                <p14:modId xmlns:p14="http://schemas.microsoft.com/office/powerpoint/2010/main" val="2071974856"/>
              </p:ext>
            </p:extLst>
          </p:nvPr>
        </p:nvGraphicFramePr>
        <p:xfrm>
          <a:off x="3043727" y="1760932"/>
          <a:ext cx="2870461" cy="2563989"/>
        </p:xfrm>
        <a:graphic>
          <a:graphicData uri="http://schemas.openxmlformats.org/drawingml/2006/chart">
            <c:chart xmlns:c="http://schemas.openxmlformats.org/drawingml/2006/chart" xmlns:r="http://schemas.openxmlformats.org/officeDocument/2006/relationships" r:id="rId8"/>
          </a:graphicData>
        </a:graphic>
      </p:graphicFrame>
      <p:sp>
        <p:nvSpPr>
          <p:cNvPr id="101" name="TextBox 100"/>
          <p:cNvSpPr txBox="1"/>
          <p:nvPr/>
        </p:nvSpPr>
        <p:spPr>
          <a:xfrm>
            <a:off x="4850274" y="1820312"/>
            <a:ext cx="726482" cy="261610"/>
          </a:xfrm>
          <a:prstGeom prst="rect">
            <a:avLst/>
          </a:prstGeom>
          <a:noFill/>
        </p:spPr>
        <p:txBody>
          <a:bodyPr wrap="none" rtlCol="0">
            <a:spAutoFit/>
          </a:bodyPr>
          <a:lstStyle/>
          <a:p>
            <a:pPr algn="ctr"/>
            <a:r>
              <a:rPr lang="en-GB" sz="1100" b="1" dirty="0" smtClean="0">
                <a:solidFill>
                  <a:srgbClr val="001965"/>
                </a:solidFill>
              </a:rPr>
              <a:t>Severe</a:t>
            </a:r>
            <a:endParaRPr lang="en-GB" sz="1100" b="1" dirty="0">
              <a:solidFill>
                <a:srgbClr val="001965"/>
              </a:solidFill>
            </a:endParaRPr>
          </a:p>
        </p:txBody>
      </p:sp>
      <p:sp>
        <p:nvSpPr>
          <p:cNvPr id="102" name="TextBox 101"/>
          <p:cNvSpPr txBox="1"/>
          <p:nvPr/>
        </p:nvSpPr>
        <p:spPr>
          <a:xfrm>
            <a:off x="3820767" y="1820312"/>
            <a:ext cx="963725" cy="261610"/>
          </a:xfrm>
          <a:prstGeom prst="rect">
            <a:avLst/>
          </a:prstGeom>
          <a:noFill/>
        </p:spPr>
        <p:txBody>
          <a:bodyPr wrap="none" rtlCol="0">
            <a:spAutoFit/>
          </a:bodyPr>
          <a:lstStyle/>
          <a:p>
            <a:pPr algn="ctr"/>
            <a:r>
              <a:rPr lang="en-GB" sz="1100" b="1" dirty="0" smtClean="0">
                <a:solidFill>
                  <a:srgbClr val="009FDA"/>
                </a:solidFill>
              </a:rPr>
              <a:t>Nocturnal</a:t>
            </a:r>
            <a:endParaRPr lang="en-GB" sz="1100" b="1" dirty="0">
              <a:solidFill>
                <a:srgbClr val="009FDA"/>
              </a:solidFill>
            </a:endParaRPr>
          </a:p>
        </p:txBody>
      </p:sp>
      <p:sp>
        <p:nvSpPr>
          <p:cNvPr id="2" name="Date Placeholder 1"/>
          <p:cNvSpPr>
            <a:spLocks noGrp="1"/>
          </p:cNvSpPr>
          <p:nvPr>
            <p:ph type="dt" sz="half" idx="2"/>
          </p:nvPr>
        </p:nvSpPr>
        <p:spPr/>
        <p:txBody>
          <a:bodyPr/>
          <a:lstStyle/>
          <a:p>
            <a:pPr>
              <a:defRPr/>
            </a:pPr>
            <a:r>
              <a:rPr lang="en-US" noProof="0" smtClean="0"/>
              <a:t>20 November 2018</a:t>
            </a:r>
            <a:endParaRPr lang="en-GB" noProof="0" dirty="0"/>
          </a:p>
        </p:txBody>
      </p:sp>
      <p:sp>
        <p:nvSpPr>
          <p:cNvPr id="4" name="Footer Placeholder 3"/>
          <p:cNvSpPr>
            <a:spLocks noGrp="1"/>
          </p:cNvSpPr>
          <p:nvPr>
            <p:ph type="ftr" sz="quarter" idx="3"/>
          </p:nvPr>
        </p:nvSpPr>
        <p:spPr/>
        <p:txBody>
          <a:bodyPr/>
          <a:lstStyle/>
          <a:p>
            <a:pPr>
              <a:defRPr/>
            </a:pPr>
            <a:r>
              <a:rPr lang="en-GB" noProof="0" smtClean="0"/>
              <a:t>Nove Nordisk Real World Evidence - an industry perspective</a:t>
            </a:r>
            <a:endParaRPr lang="en-GB" noProof="0" dirty="0"/>
          </a:p>
        </p:txBody>
      </p:sp>
      <p:sp>
        <p:nvSpPr>
          <p:cNvPr id="5" name="Slide Number Placeholder 4"/>
          <p:cNvSpPr>
            <a:spLocks noGrp="1"/>
          </p:cNvSpPr>
          <p:nvPr>
            <p:ph type="sldNum" sz="quarter" idx="4"/>
          </p:nvPr>
        </p:nvSpPr>
        <p:spPr/>
        <p:txBody>
          <a:bodyPr/>
          <a:lstStyle/>
          <a:p>
            <a:pPr>
              <a:defRPr/>
            </a:pPr>
            <a:fld id="{4B01E8EF-57E8-4F85-90EB-163CEE512F88}" type="slidenum">
              <a:rPr lang="en-GB" noProof="0" smtClean="0"/>
              <a:pPr>
                <a:defRPr/>
              </a:pPr>
              <a:t>9</a:t>
            </a:fld>
            <a:endParaRPr lang="en-GB" noProof="0" dirty="0"/>
          </a:p>
        </p:txBody>
      </p:sp>
    </p:spTree>
    <p:extLst>
      <p:ext uri="{BB962C8B-B14F-4D97-AF65-F5344CB8AC3E}">
        <p14:creationId xmlns:p14="http://schemas.microsoft.com/office/powerpoint/2010/main" val="23867759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EVRJafyxSyyhH._Eobjgq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GRuXNxrHR0qmqh7C1xlvw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vC1iwpeFRUGm8snbp5GkV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exk2IOlUSAulJnKQuXsh0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NN_Neutral_16-9">
  <a:themeElements>
    <a:clrScheme name="NN Microsoft Office Color Scheme">
      <a:dk1>
        <a:srgbClr val="001965"/>
      </a:dk1>
      <a:lt1>
        <a:srgbClr val="FFFFFF"/>
      </a:lt1>
      <a:dk2>
        <a:srgbClr val="001965"/>
      </a:dk2>
      <a:lt2>
        <a:srgbClr val="E0DED8"/>
      </a:lt2>
      <a:accent1>
        <a:srgbClr val="009FDA"/>
      </a:accent1>
      <a:accent2>
        <a:srgbClr val="001965"/>
      </a:accent2>
      <a:accent3>
        <a:srgbClr val="82786F"/>
      </a:accent3>
      <a:accent4>
        <a:srgbClr val="E0DED8"/>
      </a:accent4>
      <a:accent5>
        <a:srgbClr val="E64A0E"/>
      </a:accent5>
      <a:accent6>
        <a:srgbClr val="AEA79F"/>
      </a:accent6>
      <a:hlink>
        <a:srgbClr val="009FDA"/>
      </a:hlink>
      <a:folHlink>
        <a:srgbClr val="82786F"/>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NN White - Primary Color">
      <a:srgbClr val="FFFFFF"/>
    </a:custClr>
    <a:custClr name="NN Dark blue - Primary Color">
      <a:srgbClr val="001965"/>
    </a:custClr>
    <a:custClr name="NN Light blue - Primary Color">
      <a:srgbClr val="009FDA"/>
    </a:custClr>
    <a:custClr name="NN Lava red - Secondary Color">
      <a:srgbClr val="E64A0E"/>
    </a:custClr>
    <a:custClr name="NN Granite grey - Secondary Color">
      <a:srgbClr val="82786F"/>
    </a:custClr>
    <a:custClr name="NN Concrete grey - Secondary Color">
      <a:srgbClr val="AEA79F"/>
    </a:custClr>
    <a:custClr name="NN Marble grey - Secondary Color">
      <a:srgbClr val="C7C2BA"/>
    </a:custClr>
    <a:custClr name="NN Pearl grey - Secondary Color">
      <a:srgbClr val="E0DED8"/>
    </a:custClr>
    <a:custClr name="NN Black - Accent Color">
      <a:srgbClr val="001423"/>
    </a:custClr>
    <a:custClr name="NN Forest green - Accent Color">
      <a:srgbClr val="3F9C35"/>
    </a:custClr>
    <a:custClr name="NN Grass green - Accent Color">
      <a:srgbClr val="739600"/>
    </a:custClr>
    <a:custClr name="NN Lime Green - Accent Color">
      <a:srgbClr val="C9DD03"/>
    </a:custClr>
    <a:custClr name="NN Ocean blue - Accent Color">
      <a:srgbClr val="007C92"/>
    </a:custClr>
    <a:custClr name="NN Sky blue - Accent Color">
      <a:srgbClr val="72B5CC"/>
    </a:custClr>
    <a:custClr name="NN Misty blue - Accent Color">
      <a:srgbClr val="C2DEEA"/>
    </a:custClr>
    <a:custClr name="NN Sunset orange - Accent Color">
      <a:srgbClr val="D47600"/>
    </a:custClr>
    <a:custClr name="NN Golden yellow - Accent Color">
      <a:srgbClr val="EAAB00"/>
    </a:custClr>
  </a:custClrLst>
  <a:extLst>
    <a:ext uri="{05A4C25C-085E-4340-85A3-A5531E510DB2}">
      <thm15:themeFamily xmlns:thm15="http://schemas.microsoft.com/office/thememl/2012/main" xmlns="" name="NN_Neutral_16-9_Beta2.potx" id="{21201BA1-2AA5-4963-A710-9949ABD9F861}" vid="{91C5D067-80C1-4372-80D3-7F673B84C551}"/>
    </a:ext>
  </a:extLst>
</a:theme>
</file>

<file path=ppt/theme/theme2.xml><?xml version="1.0" encoding="utf-8"?>
<a:theme xmlns:a="http://schemas.openxmlformats.org/drawingml/2006/main" name="Office Theme">
  <a:themeElements>
    <a:clrScheme name="NN 2012">
      <a:dk1>
        <a:srgbClr val="001965"/>
      </a:dk1>
      <a:lt1>
        <a:srgbClr val="FFFFFF"/>
      </a:lt1>
      <a:dk2>
        <a:srgbClr val="001965"/>
      </a:dk2>
      <a:lt2>
        <a:srgbClr val="E0DED8"/>
      </a:lt2>
      <a:accent1>
        <a:srgbClr val="009FDA"/>
      </a:accent1>
      <a:accent2>
        <a:srgbClr val="001965"/>
      </a:accent2>
      <a:accent3>
        <a:srgbClr val="82786F"/>
      </a:accent3>
      <a:accent4>
        <a:srgbClr val="E0DED8"/>
      </a:accent4>
      <a:accent5>
        <a:srgbClr val="E64A0E"/>
      </a:accent5>
      <a:accent6>
        <a:srgbClr val="AEA79F"/>
      </a:accent6>
      <a:hlink>
        <a:srgbClr val="009FDA"/>
      </a:hlink>
      <a:folHlink>
        <a:srgbClr val="82786F"/>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NN 2012">
      <a:dk1>
        <a:srgbClr val="001965"/>
      </a:dk1>
      <a:lt1>
        <a:srgbClr val="FFFFFF"/>
      </a:lt1>
      <a:dk2>
        <a:srgbClr val="001965"/>
      </a:dk2>
      <a:lt2>
        <a:srgbClr val="E0DED8"/>
      </a:lt2>
      <a:accent1>
        <a:srgbClr val="009FDA"/>
      </a:accent1>
      <a:accent2>
        <a:srgbClr val="001965"/>
      </a:accent2>
      <a:accent3>
        <a:srgbClr val="82786F"/>
      </a:accent3>
      <a:accent4>
        <a:srgbClr val="E0DED8"/>
      </a:accent4>
      <a:accent5>
        <a:srgbClr val="E64A0E"/>
      </a:accent5>
      <a:accent6>
        <a:srgbClr val="AEA79F"/>
      </a:accent6>
      <a:hlink>
        <a:srgbClr val="009FDA"/>
      </a:hlink>
      <a:folHlink>
        <a:srgbClr val="82786F"/>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NN_Neutral_16-9</Template>
  <TotalTime>8380</TotalTime>
  <Words>2149</Words>
  <Application>Microsoft Office PowerPoint</Application>
  <PresentationFormat>On-screen Show (16:9)</PresentationFormat>
  <Paragraphs>258</Paragraphs>
  <Slides>14</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NN_Neutral_16-9</vt:lpstr>
      <vt:lpstr>think-cell Slide</vt:lpstr>
      <vt:lpstr>Novo Nordisk Real World Evidence –  an industry perspective   Robin Evers Senior Vice President Medical Affairs, Regulatory and Safety  20 November 2018</vt:lpstr>
      <vt:lpstr>Forward-looking statements</vt:lpstr>
      <vt:lpstr>RWE covers a wide range of studies  based on a large toolbox of data sources</vt:lpstr>
      <vt:lpstr>Industry is engaged in RWE studies &amp; RWEs are normally post-approval, with exceptions</vt:lpstr>
      <vt:lpstr>Novo Nordisk uses different types of RWE studies</vt:lpstr>
      <vt:lpstr>Novo Nordisk examples of RWE use in  regulatory decision making</vt:lpstr>
      <vt:lpstr>Real-world data completes the evidence base for degludec</vt:lpstr>
      <vt:lpstr>RCT evidence: a basal insulin reduces hypoglycaemia in type 2 diabetes</vt:lpstr>
      <vt:lpstr>RWE evidence: EU-TREAT confirms RCT findings in wider population for Tresiba®</vt:lpstr>
      <vt:lpstr>Industry:  Desired future use of RWE</vt:lpstr>
      <vt:lpstr>Current guidelines on RWE are limited and  mostly focused on devices and areas of high unmet need</vt:lpstr>
      <vt:lpstr>Potential regulatory uses of  RWE study design / evidence collection</vt:lpstr>
      <vt:lpstr>Increased collaboration must exist between stakeholders </vt:lpstr>
      <vt:lpstr>PowerPoint Presentation</vt:lpstr>
    </vt:vector>
  </TitlesOfParts>
  <Company>Novo Nordisk 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FOR USE</dc:title>
  <dc:creator>RPEV</dc:creator>
  <cp:lastModifiedBy>RPEV (Robin Evers)</cp:lastModifiedBy>
  <cp:revision>359</cp:revision>
  <cp:lastPrinted>2018-11-19T15:06:42Z</cp:lastPrinted>
  <dcterms:created xsi:type="dcterms:W3CDTF">2015-10-05T14:35:03Z</dcterms:created>
  <dcterms:modified xsi:type="dcterms:W3CDTF">2018-11-19T20:00:53Z</dcterms:modified>
  <cp:category>PP Templates</cp:category>
</cp:coreProperties>
</file>