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6" r:id="rId3"/>
    <p:sldId id="277" r:id="rId4"/>
    <p:sldId id="258" r:id="rId5"/>
    <p:sldId id="259" r:id="rId6"/>
    <p:sldId id="260" r:id="rId7"/>
    <p:sldId id="294" r:id="rId8"/>
    <p:sldId id="303" r:id="rId9"/>
    <p:sldId id="293" r:id="rId10"/>
    <p:sldId id="262" r:id="rId11"/>
    <p:sldId id="268" r:id="rId12"/>
    <p:sldId id="270" r:id="rId13"/>
    <p:sldId id="297" r:id="rId14"/>
    <p:sldId id="280" r:id="rId15"/>
    <p:sldId id="281" r:id="rId16"/>
    <p:sldId id="284" r:id="rId17"/>
    <p:sldId id="287" r:id="rId18"/>
    <p:sldId id="295" r:id="rId19"/>
    <p:sldId id="301" r:id="rId20"/>
    <p:sldId id="296" r:id="rId21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E MICHAN - 9535" initials="LM-9" lastIdx="9" clrIdx="0">
    <p:extLst>
      <p:ext uri="{19B8F6BF-5375-455C-9EA6-DF929625EA0E}">
        <p15:presenceInfo xmlns:p15="http://schemas.microsoft.com/office/powerpoint/2012/main" userId="S-1-5-21-1214280143-954675378-929701000-14872" providerId="AD"/>
      </p:ext>
    </p:extLst>
  </p:cmAuthor>
  <p:cmAuthor id="2" name="Sille Bechmann Pedersen" initials="SBP" lastIdx="1" clrIdx="1">
    <p:extLst>
      <p:ext uri="{19B8F6BF-5375-455C-9EA6-DF929625EA0E}">
        <p15:presenceInfo xmlns:p15="http://schemas.microsoft.com/office/powerpoint/2012/main" userId="Sille Bechmann Peder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9" autoAdjust="0"/>
    <p:restoredTop sz="66398" autoAdjust="0"/>
  </p:normalViewPr>
  <p:slideViewPr>
    <p:cSldViewPr snapToGrid="0">
      <p:cViewPr varScale="1">
        <p:scale>
          <a:sx n="48" d="100"/>
          <a:sy n="48" d="100"/>
        </p:scale>
        <p:origin x="94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kma.local\lmsfil\afdelingsdrev\FOS\OBS\FAB\Nina\Kampagne%20-%20praktiserende%20l&#230;ger\Kopi%20af%20Indberettertype%202003-201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'[Kopi af Indberettertype 2003-2014.xlsx]Indberettertype 2003-2014'!$B$1</c:f>
              <c:strCache>
                <c:ptCount val="1"/>
                <c:pt idx="0">
                  <c:v>Medicinbrugere og andre ikke sundhedsprofessionelle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'[Kopi af Indberettertype 2003-2014.xlsx]Indberettertype 2003-2014'!$A$2:$A$13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'[Kopi af Indberettertype 2003-2014.xlsx]Indberettertype 2003-2014'!$B$2:$B$13</c:f>
              <c:numCache>
                <c:formatCode>General</c:formatCode>
                <c:ptCount val="12"/>
                <c:pt idx="0">
                  <c:v>102</c:v>
                </c:pt>
                <c:pt idx="1">
                  <c:v>183</c:v>
                </c:pt>
                <c:pt idx="2">
                  <c:v>260</c:v>
                </c:pt>
                <c:pt idx="3">
                  <c:v>322</c:v>
                </c:pt>
                <c:pt idx="4">
                  <c:v>623</c:v>
                </c:pt>
                <c:pt idx="5">
                  <c:v>894</c:v>
                </c:pt>
                <c:pt idx="6">
                  <c:v>1799</c:v>
                </c:pt>
                <c:pt idx="7">
                  <c:v>1308</c:v>
                </c:pt>
                <c:pt idx="8">
                  <c:v>1208</c:v>
                </c:pt>
                <c:pt idx="9">
                  <c:v>1949</c:v>
                </c:pt>
                <c:pt idx="10">
                  <c:v>2647</c:v>
                </c:pt>
                <c:pt idx="11">
                  <c:v>2454</c:v>
                </c:pt>
              </c:numCache>
            </c:numRef>
          </c:val>
        </c:ser>
        <c:ser>
          <c:idx val="1"/>
          <c:order val="1"/>
          <c:tx>
            <c:strRef>
              <c:f>'[Kopi af Indberettertype 2003-2014.xlsx]Indberettertype 2003-2014'!$C$1</c:f>
              <c:strCache>
                <c:ptCount val="1"/>
                <c:pt idx="0">
                  <c:v>Andre sundhedsprofessionelle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'[Kopi af Indberettertype 2003-2014.xlsx]Indberettertype 2003-2014'!$A$2:$A$13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'[Kopi af Indberettertype 2003-2014.xlsx]Indberettertype 2003-2014'!$C$2:$C$13</c:f>
              <c:numCache>
                <c:formatCode>General</c:formatCode>
                <c:ptCount val="12"/>
                <c:pt idx="0">
                  <c:v>236</c:v>
                </c:pt>
                <c:pt idx="1">
                  <c:v>284</c:v>
                </c:pt>
                <c:pt idx="2">
                  <c:v>337</c:v>
                </c:pt>
                <c:pt idx="3">
                  <c:v>409</c:v>
                </c:pt>
                <c:pt idx="4">
                  <c:v>312</c:v>
                </c:pt>
                <c:pt idx="5">
                  <c:v>349</c:v>
                </c:pt>
                <c:pt idx="6">
                  <c:v>564</c:v>
                </c:pt>
                <c:pt idx="7">
                  <c:v>577</c:v>
                </c:pt>
                <c:pt idx="8">
                  <c:v>627</c:v>
                </c:pt>
                <c:pt idx="9">
                  <c:v>980</c:v>
                </c:pt>
                <c:pt idx="10">
                  <c:v>1393</c:v>
                </c:pt>
                <c:pt idx="11">
                  <c:v>1542</c:v>
                </c:pt>
              </c:numCache>
            </c:numRef>
          </c:val>
        </c:ser>
        <c:ser>
          <c:idx val="2"/>
          <c:order val="2"/>
          <c:tx>
            <c:strRef>
              <c:f>'[Kopi af Indberettertype 2003-2014.xlsx]Indberettertype 2003-2014'!$D$1</c:f>
              <c:strCache>
                <c:ptCount val="1"/>
                <c:pt idx="0">
                  <c:v>Læger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'[Kopi af Indberettertype 2003-2014.xlsx]Indberettertype 2003-2014'!$A$2:$A$13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'[Kopi af Indberettertype 2003-2014.xlsx]Indberettertype 2003-2014'!$D$2:$D$13</c:f>
              <c:numCache>
                <c:formatCode>General</c:formatCode>
                <c:ptCount val="12"/>
                <c:pt idx="0">
                  <c:v>1713</c:v>
                </c:pt>
                <c:pt idx="1">
                  <c:v>1614</c:v>
                </c:pt>
                <c:pt idx="2">
                  <c:v>1679</c:v>
                </c:pt>
                <c:pt idx="3">
                  <c:v>1633</c:v>
                </c:pt>
                <c:pt idx="4">
                  <c:v>2159</c:v>
                </c:pt>
                <c:pt idx="5">
                  <c:v>2398</c:v>
                </c:pt>
                <c:pt idx="6">
                  <c:v>3241</c:v>
                </c:pt>
                <c:pt idx="7">
                  <c:v>2658</c:v>
                </c:pt>
                <c:pt idx="8">
                  <c:v>2682</c:v>
                </c:pt>
                <c:pt idx="9">
                  <c:v>2683</c:v>
                </c:pt>
                <c:pt idx="10">
                  <c:v>3423</c:v>
                </c:pt>
                <c:pt idx="11">
                  <c:v>3107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2651216"/>
        <c:axId val="252651776"/>
      </c:barChart>
      <c:catAx>
        <c:axId val="25265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252651776"/>
        <c:crosses val="autoZero"/>
        <c:auto val="1"/>
        <c:lblAlgn val="ctr"/>
        <c:lblOffset val="100"/>
        <c:noMultiLvlLbl val="0"/>
      </c:catAx>
      <c:valAx>
        <c:axId val="25265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252651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A2385C7B-B3BA-41C5-BF1B-63297DE397A3}" type="datetimeFigureOut">
              <a:rPr lang="da-DK"/>
              <a:pPr>
                <a:defRPr/>
              </a:pPr>
              <a:t>18-09-2015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2691CD0B-FAF9-43AB-9E71-D91596BFFB78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250395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4E470A9E-B3EB-4E6F-9140-7F11ECAB3C4A}" type="datetimeFigureOut">
              <a:rPr lang="da-DK"/>
              <a:pPr>
                <a:defRPr/>
              </a:pPr>
              <a:t>18-09-2015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4044B7BF-D1C9-4C8A-A5CA-C2C8FD3132FE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920603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I</a:t>
            </a:r>
            <a:r>
              <a:rPr lang="da-DK" baseline="0" dirty="0" smtClean="0"/>
              <a:t> skal være med til at skabe en ny kultur, hvor bivirkningsindberetning er en naturlig del af behandlingen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44B7BF-D1C9-4C8A-A5CA-C2C8FD3132FE}" type="slidenum">
              <a:rPr lang="da-DK" smtClean="0"/>
              <a:pPr>
                <a:defRPr/>
              </a:pPr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7273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44B7BF-D1C9-4C8A-A5CA-C2C8FD3132FE}" type="slidenum">
              <a:rPr lang="da-DK" smtClean="0"/>
              <a:pPr>
                <a:defRPr/>
              </a:pPr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4862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44B7BF-D1C9-4C8A-A5CA-C2C8FD3132FE}" type="slidenum">
              <a:rPr lang="da-DK" smtClean="0"/>
              <a:pPr>
                <a:defRPr/>
              </a:pPr>
              <a:t>18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682245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44B7BF-D1C9-4C8A-A5CA-C2C8FD3132FE}" type="slidenum">
              <a:rPr lang="da-DK" smtClean="0"/>
              <a:pPr>
                <a:defRPr/>
              </a:pPr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51861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44B7BF-D1C9-4C8A-A5CA-C2C8FD3132FE}" type="slidenum">
              <a:rPr lang="da-DK" smtClean="0"/>
              <a:pPr>
                <a:defRPr/>
              </a:pPr>
              <a:t>20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86844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Bivirkningskort</a:t>
            </a:r>
            <a:r>
              <a:rPr lang="da-DK" baseline="0" dirty="0" smtClean="0"/>
              <a:t> udleveres – kursusdeltagerne får et minuts tid til at kigge på kortet og evt. kommentere det.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44B7BF-D1C9-4C8A-A5CA-C2C8FD3132FE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667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44B7BF-D1C9-4C8A-A5CA-C2C8FD3132FE}" type="slidenum">
              <a:rPr lang="da-DK" smtClean="0"/>
              <a:pPr>
                <a:defRPr/>
              </a:pPr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620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44B7BF-D1C9-4C8A-A5CA-C2C8FD3132FE}" type="slidenum">
              <a:rPr lang="da-DK" smtClean="0"/>
              <a:pPr>
                <a:defRPr/>
              </a:pPr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9844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44B7BF-D1C9-4C8A-A5CA-C2C8FD3132FE}" type="slidenum">
              <a:rPr lang="da-DK" smtClean="0"/>
              <a:pPr>
                <a:defRPr/>
              </a:pPr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1720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44B7BF-D1C9-4C8A-A5CA-C2C8FD3132FE}" type="slidenum">
              <a:rPr lang="da-DK" smtClean="0"/>
              <a:pPr>
                <a:defRPr/>
              </a:pPr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1421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da-DK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HPV-vaccination og </a:t>
            </a:r>
            <a:r>
              <a:rPr kumimoji="0" lang="da-DK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Postural</a:t>
            </a:r>
            <a:r>
              <a:rPr kumimoji="0" lang="da-DK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 </a:t>
            </a:r>
            <a:r>
              <a:rPr kumimoji="0" lang="da-DK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Ortostatisk</a:t>
            </a:r>
            <a:r>
              <a:rPr kumimoji="0" lang="da-DK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 </a:t>
            </a:r>
            <a:r>
              <a:rPr kumimoji="0" lang="da-DK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Takykardi</a:t>
            </a:r>
            <a:r>
              <a:rPr kumimoji="0" lang="da-DK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 Syndrom (POTS) 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Signalet er primært baseret på danske indberetninger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Da symptombilledet er svært at genkende er kvaliteten af indberetningerne vigtig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Indberetning  for at tage det op i EU regi og få bredere data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Samarbejde med den læge, der har indberettet flere cases.</a:t>
            </a:r>
          </a:p>
          <a:p>
            <a:pPr marL="342900" marR="0" lvl="1" indent="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da-DK" sz="900" b="0" i="0" u="none" strike="noStrike" kern="1200" cap="none" spc="0" normalizeH="0" baseline="0" noProof="0" dirty="0" smtClean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+mn-lt"/>
              <a:ea typeface="MS PGothic" pitchFamily="34" charset="-128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da-DK" sz="1700" b="1" dirty="0" smtClean="0">
                <a:solidFill>
                  <a:srgbClr val="585858"/>
                </a:solidFill>
              </a:rPr>
              <a:t>  </a:t>
            </a:r>
            <a:r>
              <a:rPr kumimoji="0" lang="da-DK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Nye orale </a:t>
            </a:r>
            <a:r>
              <a:rPr kumimoji="0" lang="da-DK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antikoagulantia</a:t>
            </a:r>
            <a:r>
              <a:rPr kumimoji="0" lang="da-DK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 og blødninger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</a:rPr>
              <a:t>Indberetninger om fx. høje doser til ældre og patienter med nedsat nyrefunktion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</a:rPr>
              <a:t>Selvom det er kendt, giver indberetninger en ide om problemets omfang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</a:rPr>
              <a:t>Fokus på øget kommunikation og hvordan midlerne bør anvendes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</a:rPr>
              <a:t>Samarbejde med registerforskere om monitoreringsprojekt og artikel i internationalt tidsskrift.</a:t>
            </a:r>
            <a:endParaRPr lang="da-DK" sz="1000" dirty="0" smtClean="0">
              <a:solidFill>
                <a:srgbClr val="585858"/>
              </a:solidFill>
            </a:endParaRP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000" b="1" dirty="0" smtClean="0">
              <a:solidFill>
                <a:srgbClr val="585858"/>
              </a:solidFill>
            </a:endParaRPr>
          </a:p>
          <a:p>
            <a:pPr marL="342900" marR="0" lvl="1" indent="0" algn="l" defTabSz="685800" rtl="0" eaLnBrk="1" fontAlgn="auto" latinLnBrk="0" hangingPunct="1">
              <a:lnSpc>
                <a:spcPct val="134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da-DK" sz="1700" b="1" dirty="0" smtClean="0">
                <a:solidFill>
                  <a:srgbClr val="585858"/>
                </a:solidFill>
              </a:rPr>
              <a:t>Ophævelse af generisk substitution med </a:t>
            </a:r>
            <a:r>
              <a:rPr lang="da-DK" sz="1700" b="1" dirty="0" err="1" smtClean="0">
                <a:solidFill>
                  <a:srgbClr val="585858"/>
                </a:solidFill>
              </a:rPr>
              <a:t>Warfarin</a:t>
            </a:r>
            <a:r>
              <a:rPr lang="da-DK" sz="1700" b="1" dirty="0" smtClean="0">
                <a:solidFill>
                  <a:srgbClr val="585858"/>
                </a:solidFill>
              </a:rPr>
              <a:t> Orion pga. forhøjet INR</a:t>
            </a:r>
          </a:p>
          <a:p>
            <a:pPr lvl="1" fontAlgn="auto">
              <a:spcAft>
                <a:spcPts val="600"/>
              </a:spcAft>
              <a:defRPr/>
            </a:pPr>
            <a:r>
              <a:rPr lang="da-DK" sz="1000" dirty="0" smtClean="0">
                <a:solidFill>
                  <a:schemeClr val="tx2"/>
                </a:solidFill>
              </a:rPr>
              <a:t>Sundhedsstyrelsen modtog flere indberetninger om patienter, som efter skift af deres blodfortyndende medicin fra </a:t>
            </a:r>
            <a:r>
              <a:rPr lang="da-DK" sz="1000" dirty="0" err="1" smtClean="0">
                <a:solidFill>
                  <a:schemeClr val="tx2"/>
                </a:solidFill>
              </a:rPr>
              <a:t>Marevan</a:t>
            </a:r>
            <a:r>
              <a:rPr lang="da-DK" sz="1000" dirty="0" smtClean="0">
                <a:solidFill>
                  <a:schemeClr val="tx2"/>
                </a:solidFill>
              </a:rPr>
              <a:t> til </a:t>
            </a:r>
            <a:r>
              <a:rPr lang="da-DK" sz="1000" dirty="0" err="1" smtClean="0">
                <a:solidFill>
                  <a:schemeClr val="tx2"/>
                </a:solidFill>
              </a:rPr>
              <a:t>Warfarin</a:t>
            </a:r>
            <a:r>
              <a:rPr lang="da-DK" sz="1000" dirty="0" smtClean="0">
                <a:solidFill>
                  <a:schemeClr val="tx2"/>
                </a:solidFill>
              </a:rPr>
              <a:t> Orion oplevede utilsigtede stigninger i INR-værdi. </a:t>
            </a:r>
          </a:p>
          <a:p>
            <a:pPr lvl="1" fontAlgn="auto">
              <a:spcAft>
                <a:spcPts val="600"/>
              </a:spcAft>
              <a:defRPr/>
            </a:pPr>
            <a:r>
              <a:rPr lang="da-DK" sz="1000" dirty="0" smtClean="0">
                <a:solidFill>
                  <a:schemeClr val="tx2"/>
                </a:solidFill>
              </a:rPr>
              <a:t>Sundhedsstyrelsen besluttede med omgående virkning at fjerne </a:t>
            </a:r>
            <a:r>
              <a:rPr lang="da-DK" sz="1000" dirty="0" err="1" smtClean="0">
                <a:solidFill>
                  <a:schemeClr val="tx2"/>
                </a:solidFill>
              </a:rPr>
              <a:t>Warfarin</a:t>
            </a:r>
            <a:r>
              <a:rPr lang="da-DK" sz="1000" dirty="0" smtClean="0">
                <a:solidFill>
                  <a:schemeClr val="tx2"/>
                </a:solidFill>
              </a:rPr>
              <a:t> Orion fra listen over lægemidler, der kan indbyrdes substitueres med </a:t>
            </a:r>
            <a:r>
              <a:rPr lang="da-DK" sz="1000" dirty="0" err="1" smtClean="0">
                <a:solidFill>
                  <a:schemeClr val="tx2"/>
                </a:solidFill>
              </a:rPr>
              <a:t>Marevan</a:t>
            </a:r>
            <a:r>
              <a:rPr lang="da-DK" sz="1000" dirty="0" smtClean="0">
                <a:solidFill>
                  <a:schemeClr val="tx2"/>
                </a:solidFill>
              </a:rPr>
              <a:t> og </a:t>
            </a:r>
            <a:r>
              <a:rPr lang="da-DK" sz="1000" dirty="0" err="1" smtClean="0">
                <a:solidFill>
                  <a:schemeClr val="tx2"/>
                </a:solidFill>
              </a:rPr>
              <a:t>Waran</a:t>
            </a:r>
            <a:r>
              <a:rPr lang="da-DK" sz="1000" dirty="0" smtClean="0">
                <a:solidFill>
                  <a:schemeClr val="tx2"/>
                </a:solidFill>
              </a:rPr>
              <a:t>.</a:t>
            </a:r>
          </a:p>
          <a:p>
            <a:pPr marL="342900" lvl="1" indent="0" fontAlgn="auto">
              <a:spcAft>
                <a:spcPts val="0"/>
              </a:spcAft>
              <a:buNone/>
              <a:defRPr/>
            </a:pPr>
            <a:endParaRPr lang="da-DK" sz="900" b="1" dirty="0" smtClean="0"/>
          </a:p>
          <a:p>
            <a:pPr marL="342900" lvl="1" indent="0" fontAlgn="auto">
              <a:lnSpc>
                <a:spcPct val="134000"/>
              </a:lnSpc>
              <a:spcAft>
                <a:spcPts val="0"/>
              </a:spcAft>
              <a:buNone/>
              <a:defRPr/>
            </a:pPr>
            <a:r>
              <a:rPr lang="da-DK" sz="1700" b="1" dirty="0" smtClean="0">
                <a:solidFill>
                  <a:schemeClr val="tx2"/>
                </a:solidFill>
              </a:rPr>
              <a:t>Antihistaminet </a:t>
            </a:r>
            <a:r>
              <a:rPr lang="da-DK" sz="1700" b="1" dirty="0" err="1" smtClean="0">
                <a:solidFill>
                  <a:schemeClr val="tx2"/>
                </a:solidFill>
              </a:rPr>
              <a:t>promethazin</a:t>
            </a:r>
            <a:r>
              <a:rPr lang="da-DK" sz="1700" b="1" dirty="0" smtClean="0">
                <a:solidFill>
                  <a:schemeClr val="tx2"/>
                </a:solidFill>
              </a:rPr>
              <a:t> (</a:t>
            </a:r>
            <a:r>
              <a:rPr lang="da-DK" sz="1700" b="1" dirty="0" err="1" smtClean="0">
                <a:solidFill>
                  <a:schemeClr val="tx2"/>
                </a:solidFill>
              </a:rPr>
              <a:t>Phenergan</a:t>
            </a:r>
            <a:r>
              <a:rPr lang="da-DK" sz="1700" b="1" dirty="0" smtClean="0">
                <a:solidFill>
                  <a:schemeClr val="tx2"/>
                </a:solidFill>
              </a:rPr>
              <a:t>® m.fl.) bliver receptpligtigt pga. risiko for misbrug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da-DK" sz="1000" dirty="0" smtClean="0">
                <a:solidFill>
                  <a:schemeClr val="tx2"/>
                </a:solidFill>
              </a:rPr>
              <a:t>Længere tids bekymring for </a:t>
            </a:r>
            <a:r>
              <a:rPr lang="da-DK" sz="1000" dirty="0" err="1" smtClean="0">
                <a:solidFill>
                  <a:schemeClr val="tx2"/>
                </a:solidFill>
              </a:rPr>
              <a:t>promethazins</a:t>
            </a:r>
            <a:r>
              <a:rPr lang="da-DK" sz="1000" dirty="0" smtClean="0">
                <a:solidFill>
                  <a:schemeClr val="tx2"/>
                </a:solidFill>
              </a:rPr>
              <a:t> misbrugspotentiale viste sig i praksis. Sundhedsstyrelsen fik indberetninger om misbrug af lægemidlet.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da-DK" sz="1000" dirty="0" smtClean="0">
                <a:solidFill>
                  <a:schemeClr val="tx2"/>
                </a:solidFill>
              </a:rPr>
              <a:t>SST foretog grundig gennemgang af lægemidlet i samarbejde med Giftlinjen, som også fik henvendelser om misbrug.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1000" dirty="0" smtClean="0">
                <a:solidFill>
                  <a:schemeClr val="tx2"/>
                </a:solidFill>
              </a:rPr>
              <a:t>Identificerede fire sikkerhedsproblemer med lægemidler: 1. Misbrug af større doser end de anbefalede, 2. alvorlige bivirkninger ved brug af anbefalet dosis, 3. alvorlige interaktioner med psykofarmaka, 4. Udtalt sedativ effekt til fare for trafiksikkerheden .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1000" dirty="0" smtClean="0">
                <a:solidFill>
                  <a:schemeClr val="tx2"/>
                </a:solidFill>
              </a:rPr>
              <a:t>SST valgte på den baggrund af gøre lægemidlet receptpligtigt.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44B7BF-D1C9-4C8A-A5CA-C2C8FD3132FE}" type="slidenum">
              <a:rPr lang="da-DK" smtClean="0"/>
              <a:pPr>
                <a:defRPr/>
              </a:pPr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7776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44B7BF-D1C9-4C8A-A5CA-C2C8FD3132FE}" type="slidenum">
              <a:rPr lang="da-DK" smtClean="0"/>
              <a:pPr>
                <a:defRPr/>
              </a:pPr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707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F4FF572-C26B-4A8A-AF4D-EF6398C5DF78}" type="slidenum">
              <a:rPr lang="da-DK" altLang="da-DK" sz="1200"/>
              <a:pPr/>
              <a:t>15</a:t>
            </a:fld>
            <a:endParaRPr lang="da-DK" altLang="da-DK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da-DK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3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 m blå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9144000" cy="3959225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360000"/>
            <a:ext cx="7772400" cy="141195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8" name="Pladsholder til tekst 4"/>
          <p:cNvSpPr>
            <a:spLocks noGrp="1"/>
          </p:cNvSpPr>
          <p:nvPr>
            <p:ph type="body" sz="quarter" idx="11"/>
          </p:nvPr>
        </p:nvSpPr>
        <p:spPr>
          <a:xfrm>
            <a:off x="528638" y="1822450"/>
            <a:ext cx="5402262" cy="508000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  <a:latin typeface="Adobe Garamond Pro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84300A-692B-435D-8EF8-B717E1C93E58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3743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2 spalter på hvid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Lige forbindelse 4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9" name="Pladsholder til tekst 5"/>
          <p:cNvSpPr>
            <a:spLocks noGrp="1"/>
          </p:cNvSpPr>
          <p:nvPr>
            <p:ph type="body" sz="quarter" idx="11"/>
          </p:nvPr>
        </p:nvSpPr>
        <p:spPr>
          <a:xfrm>
            <a:off x="540000" y="2052000"/>
            <a:ext cx="3888000" cy="3616476"/>
          </a:xfrm>
        </p:spPr>
        <p:txBody>
          <a:bodyPr/>
          <a:lstStyle>
            <a:lvl1pPr marL="0" indent="0" algn="l">
              <a:lnSpc>
                <a:spcPts val="2100"/>
              </a:lnSpc>
              <a:buNone/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2"/>
          </p:nvPr>
        </p:nvSpPr>
        <p:spPr>
          <a:xfrm>
            <a:off x="4716016" y="2052000"/>
            <a:ext cx="3888000" cy="3616476"/>
          </a:xfrm>
        </p:spPr>
        <p:txBody>
          <a:bodyPr/>
          <a:lstStyle>
            <a:lvl1pPr marL="0" indent="0" algn="l">
              <a:lnSpc>
                <a:spcPts val="2100"/>
              </a:lnSpc>
              <a:buNone/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BB0AED-4D82-47DE-BAF5-F5236CF36A95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7251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+ tekst på hvid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Lige forbindelse 6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2"/>
          </p:nvPr>
        </p:nvSpPr>
        <p:spPr>
          <a:xfrm>
            <a:off x="4716016" y="2052000"/>
            <a:ext cx="3888000" cy="3616476"/>
          </a:xfrm>
        </p:spPr>
        <p:txBody>
          <a:bodyPr/>
          <a:lstStyle>
            <a:lvl1pPr marL="0" indent="0" algn="l">
              <a:lnSpc>
                <a:spcPts val="2100"/>
              </a:lnSpc>
              <a:buNone/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billede 4"/>
          <p:cNvSpPr>
            <a:spLocks noGrp="1"/>
          </p:cNvSpPr>
          <p:nvPr>
            <p:ph type="pic" sz="quarter" idx="13"/>
          </p:nvPr>
        </p:nvSpPr>
        <p:spPr>
          <a:xfrm>
            <a:off x="0" y="1764000"/>
            <a:ext cx="4428000" cy="4212000"/>
          </a:xfrm>
        </p:spPr>
        <p:txBody>
          <a:bodyPr rtlCol="0">
            <a:noAutofit/>
          </a:bodyPr>
          <a:lstStyle/>
          <a:p>
            <a:pPr lv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11" name="Pladsholder til tekst 10"/>
          <p:cNvSpPr>
            <a:spLocks noGrp="1"/>
          </p:cNvSpPr>
          <p:nvPr>
            <p:ph type="body" sz="quarter" idx="14"/>
          </p:nvPr>
        </p:nvSpPr>
        <p:spPr>
          <a:xfrm>
            <a:off x="4716000" y="2052000"/>
            <a:ext cx="3665538" cy="3344863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8" name="Pladsholder til dato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CED92B-F489-4556-BDE7-6CE3455A4B89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12065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foto på hvid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Lige forbindelse 4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2"/>
          </p:nvPr>
        </p:nvSpPr>
        <p:spPr>
          <a:xfrm>
            <a:off x="531813" y="2052000"/>
            <a:ext cx="3628949" cy="3616476"/>
          </a:xfrm>
        </p:spPr>
        <p:txBody>
          <a:bodyPr/>
          <a:lstStyle>
            <a:lvl1pPr marL="0" indent="0" algn="l">
              <a:lnSpc>
                <a:spcPts val="2100"/>
              </a:lnSpc>
              <a:buNone/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Pladsholder til billede 4"/>
          <p:cNvSpPr>
            <a:spLocks noGrp="1"/>
          </p:cNvSpPr>
          <p:nvPr>
            <p:ph type="pic" sz="quarter" idx="13"/>
          </p:nvPr>
        </p:nvSpPr>
        <p:spPr>
          <a:xfrm>
            <a:off x="4428066" y="1764000"/>
            <a:ext cx="4715933" cy="4212000"/>
          </a:xfrm>
        </p:spPr>
        <p:txBody>
          <a:bodyPr rtlCol="0">
            <a:noAutofit/>
          </a:bodyPr>
          <a:lstStyle/>
          <a:p>
            <a:pPr lv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A1B6D2-938D-46F8-8BAB-CC54BA2321A8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14128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+ tekst på lys farvet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4427538" y="1763713"/>
            <a:ext cx="4716462" cy="4211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cxnSp>
        <p:nvCxnSpPr>
          <p:cNvPr id="8" name="Lige forbindelse 7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2"/>
          </p:nvPr>
        </p:nvSpPr>
        <p:spPr>
          <a:xfrm>
            <a:off x="4716016" y="2052000"/>
            <a:ext cx="3888000" cy="3616476"/>
          </a:xfrm>
        </p:spPr>
        <p:txBody>
          <a:bodyPr/>
          <a:lstStyle>
            <a:lvl1pPr marL="0" indent="0" algn="l">
              <a:lnSpc>
                <a:spcPts val="2100"/>
              </a:lnSpc>
              <a:buNone/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billede 4"/>
          <p:cNvSpPr>
            <a:spLocks noGrp="1"/>
          </p:cNvSpPr>
          <p:nvPr>
            <p:ph type="pic" sz="quarter" idx="13"/>
          </p:nvPr>
        </p:nvSpPr>
        <p:spPr>
          <a:xfrm>
            <a:off x="0" y="1764000"/>
            <a:ext cx="4428000" cy="4212000"/>
          </a:xfrm>
        </p:spPr>
        <p:txBody>
          <a:bodyPr rtlCol="0">
            <a:noAutofit/>
          </a:bodyPr>
          <a:lstStyle/>
          <a:p>
            <a:pPr lv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9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08E206-22DD-441B-BA0B-467EC653904C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89357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på lys farvet bun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1763713"/>
            <a:ext cx="4432300" cy="4211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cxnSp>
        <p:nvCxnSpPr>
          <p:cNvPr id="7" name="Lige forbindelse 6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2"/>
          </p:nvPr>
        </p:nvSpPr>
        <p:spPr>
          <a:xfrm>
            <a:off x="531813" y="2052000"/>
            <a:ext cx="3628949" cy="3616476"/>
          </a:xfrm>
        </p:spPr>
        <p:txBody>
          <a:bodyPr/>
          <a:lstStyle>
            <a:lvl1pPr marL="0" indent="0" algn="l">
              <a:lnSpc>
                <a:spcPts val="2100"/>
              </a:lnSpc>
              <a:buNone/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Pladsholder til billede 4"/>
          <p:cNvSpPr>
            <a:spLocks noGrp="1"/>
          </p:cNvSpPr>
          <p:nvPr>
            <p:ph type="pic" sz="quarter" idx="13"/>
          </p:nvPr>
        </p:nvSpPr>
        <p:spPr>
          <a:xfrm>
            <a:off x="4428066" y="1764000"/>
            <a:ext cx="4715933" cy="4212000"/>
          </a:xfrm>
        </p:spPr>
        <p:txBody>
          <a:bodyPr rtlCol="0">
            <a:noAutofit/>
          </a:bodyPr>
          <a:lstStyle/>
          <a:p>
            <a:pPr lv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8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448F57-87A3-45AB-B7BD-332CEA9DB908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23291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med to spalter på lys farve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1763713"/>
            <a:ext cx="9144000" cy="4211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8" name="Pladsholder til tekst 5"/>
          <p:cNvSpPr>
            <a:spLocks noGrp="1"/>
          </p:cNvSpPr>
          <p:nvPr>
            <p:ph type="body" sz="quarter" idx="12"/>
          </p:nvPr>
        </p:nvSpPr>
        <p:spPr>
          <a:xfrm>
            <a:off x="4716016" y="2052000"/>
            <a:ext cx="3888000" cy="3616476"/>
          </a:xfrm>
        </p:spPr>
        <p:txBody>
          <a:bodyPr/>
          <a:lstStyle>
            <a:lvl1pPr marL="0" indent="0" algn="l">
              <a:lnSpc>
                <a:spcPts val="2100"/>
              </a:lnSpc>
              <a:buNone/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0" name="Pladsholder til tekst 5"/>
          <p:cNvSpPr>
            <a:spLocks noGrp="1"/>
          </p:cNvSpPr>
          <p:nvPr>
            <p:ph type="body" sz="quarter" idx="13"/>
          </p:nvPr>
        </p:nvSpPr>
        <p:spPr>
          <a:xfrm>
            <a:off x="531813" y="2052000"/>
            <a:ext cx="3628949" cy="3616476"/>
          </a:xfrm>
        </p:spPr>
        <p:txBody>
          <a:bodyPr/>
          <a:lstStyle>
            <a:lvl1pPr marL="0" indent="0" algn="l">
              <a:lnSpc>
                <a:spcPts val="2100"/>
              </a:lnSpc>
              <a:buNone/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B51D47-D5C4-41A3-BFEA-B67A6E5CA345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27512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med 1 spalte på lys blå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1763713"/>
            <a:ext cx="9144000" cy="4211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10" name="Pladsholder til tekst 5"/>
          <p:cNvSpPr>
            <a:spLocks noGrp="1"/>
          </p:cNvSpPr>
          <p:nvPr>
            <p:ph type="body" sz="quarter" idx="13"/>
          </p:nvPr>
        </p:nvSpPr>
        <p:spPr>
          <a:xfrm>
            <a:off x="531813" y="2052000"/>
            <a:ext cx="8079997" cy="3616476"/>
          </a:xfrm>
        </p:spPr>
        <p:txBody>
          <a:bodyPr/>
          <a:lstStyle>
            <a:lvl1pPr marL="0" indent="0" algn="l">
              <a:lnSpc>
                <a:spcPts val="2100"/>
              </a:lnSpc>
              <a:buNone/>
              <a:defRPr>
                <a:solidFill>
                  <a:srgbClr val="585858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1163E5-9149-4893-B845-38A5C7194EE8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42198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med 1 spalte på grøn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1763713"/>
            <a:ext cx="9144000" cy="421163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10" name="Pladsholder til tekst 5"/>
          <p:cNvSpPr>
            <a:spLocks noGrp="1"/>
          </p:cNvSpPr>
          <p:nvPr>
            <p:ph type="body" sz="quarter" idx="13"/>
          </p:nvPr>
        </p:nvSpPr>
        <p:spPr>
          <a:xfrm>
            <a:off x="531813" y="2052000"/>
            <a:ext cx="8079997" cy="3616476"/>
          </a:xfrm>
        </p:spPr>
        <p:txBody>
          <a:bodyPr/>
          <a:lstStyle>
            <a:lvl1pPr marL="0" indent="0" algn="l">
              <a:lnSpc>
                <a:spcPts val="2100"/>
              </a:lnSpc>
              <a:buNone/>
              <a:defRPr>
                <a:solidFill>
                  <a:srgbClr val="585858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802F6A-2389-433E-B28D-418389895D14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3728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med 1 spalte på grå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1763713"/>
            <a:ext cx="9144000" cy="42116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10" name="Pladsholder til tekst 5"/>
          <p:cNvSpPr>
            <a:spLocks noGrp="1"/>
          </p:cNvSpPr>
          <p:nvPr>
            <p:ph type="body" sz="quarter" idx="13"/>
          </p:nvPr>
        </p:nvSpPr>
        <p:spPr>
          <a:xfrm>
            <a:off x="531813" y="2052000"/>
            <a:ext cx="8079997" cy="3616476"/>
          </a:xfrm>
        </p:spPr>
        <p:txBody>
          <a:bodyPr/>
          <a:lstStyle>
            <a:lvl1pPr marL="0" indent="0" algn="l">
              <a:lnSpc>
                <a:spcPts val="2100"/>
              </a:lnSpc>
              <a:buNone/>
              <a:defRPr>
                <a:solidFill>
                  <a:schemeClr val="bg1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F69173-E621-4416-B819-AA145B8964E7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1968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med 1 spalte på orange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1763713"/>
            <a:ext cx="9144000" cy="421163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10" name="Pladsholder til tekst 5"/>
          <p:cNvSpPr>
            <a:spLocks noGrp="1"/>
          </p:cNvSpPr>
          <p:nvPr>
            <p:ph type="body" sz="quarter" idx="13"/>
          </p:nvPr>
        </p:nvSpPr>
        <p:spPr>
          <a:xfrm>
            <a:off x="531813" y="2052000"/>
            <a:ext cx="8079997" cy="3616476"/>
          </a:xfrm>
        </p:spPr>
        <p:txBody>
          <a:bodyPr/>
          <a:lstStyle>
            <a:lvl1pPr marL="0" indent="0" algn="l">
              <a:lnSpc>
                <a:spcPts val="2100"/>
              </a:lnSpc>
              <a:buNone/>
              <a:defRPr>
                <a:solidFill>
                  <a:schemeClr val="bg1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19C2C1-30D3-47AF-BBE3-B7D06C059302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53793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 m blåt mø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4248000"/>
            <a:ext cx="7772400" cy="107390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8" name="Pladsholder til tekst 5"/>
          <p:cNvSpPr>
            <a:spLocks noGrp="1"/>
          </p:cNvSpPr>
          <p:nvPr>
            <p:ph type="body" sz="quarter" idx="11"/>
          </p:nvPr>
        </p:nvSpPr>
        <p:spPr>
          <a:xfrm>
            <a:off x="534988" y="5461000"/>
            <a:ext cx="4578350" cy="558800"/>
          </a:xfr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  <a:latin typeface="Adobe Garamond Pro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2E59A3-4DE9-4255-B450-BFBC5E9314FB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032645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med graf på mørk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1763713"/>
            <a:ext cx="9144000" cy="42116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iagram 2"/>
          <p:cNvSpPr>
            <a:spLocks noGrp="1"/>
          </p:cNvSpPr>
          <p:nvPr>
            <p:ph type="chart" sz="quarter" idx="14"/>
          </p:nvPr>
        </p:nvSpPr>
        <p:spPr>
          <a:xfrm>
            <a:off x="540000" y="2340000"/>
            <a:ext cx="8069262" cy="3584045"/>
          </a:xfrm>
        </p:spPr>
        <p:txBody>
          <a:bodyPr rtlCol="0">
            <a:noAutofit/>
          </a:bodyPr>
          <a:lstStyle/>
          <a:p>
            <a:pPr lvl="0"/>
            <a:r>
              <a:rPr lang="da-DK" noProof="0" dirty="0" smtClean="0"/>
              <a:t>Klik på ikonet for at tilføje et diagram</a:t>
            </a:r>
            <a:endParaRPr lang="da-DK" noProof="0" dirty="0"/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1"/>
          </p:nvPr>
        </p:nvSpPr>
        <p:spPr>
          <a:xfrm>
            <a:off x="545357" y="1990388"/>
            <a:ext cx="3390900" cy="327768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8FDBB1-E158-4F70-B064-F161793DC831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50661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med tabel på mørk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1763713"/>
            <a:ext cx="9144000" cy="42116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7" name="Pladsholder til tabel 6"/>
          <p:cNvSpPr>
            <a:spLocks noGrp="1"/>
          </p:cNvSpPr>
          <p:nvPr>
            <p:ph type="tbl" sz="quarter" idx="11"/>
          </p:nvPr>
        </p:nvSpPr>
        <p:spPr>
          <a:xfrm>
            <a:off x="540000" y="2340000"/>
            <a:ext cx="8261350" cy="3333750"/>
          </a:xfrm>
        </p:spPr>
        <p:txBody>
          <a:bodyPr rtlCol="0">
            <a:noAutofit/>
          </a:bodyPr>
          <a:lstStyle/>
          <a:p>
            <a:pPr lvl="0"/>
            <a:r>
              <a:rPr lang="da-DK" noProof="0" dirty="0" smtClean="0"/>
              <a:t>Klik på ikonet for at tilføje en tabel</a:t>
            </a:r>
            <a:endParaRPr lang="da-DK" noProof="0" dirty="0"/>
          </a:p>
        </p:txBody>
      </p:sp>
      <p:sp>
        <p:nvSpPr>
          <p:cNvPr id="10" name="Pladsholder til tekst 8"/>
          <p:cNvSpPr>
            <a:spLocks noGrp="1"/>
          </p:cNvSpPr>
          <p:nvPr>
            <p:ph type="body" sz="quarter" idx="13"/>
          </p:nvPr>
        </p:nvSpPr>
        <p:spPr>
          <a:xfrm>
            <a:off x="545357" y="1990388"/>
            <a:ext cx="3390900" cy="327768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8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54E498-AE9C-4EB2-83BD-269226FC2D22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985594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med citat på lys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1763713"/>
            <a:ext cx="9144000" cy="421163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5"/>
          </p:nvPr>
        </p:nvSpPr>
        <p:spPr>
          <a:xfrm>
            <a:off x="534988" y="4140200"/>
            <a:ext cx="4418012" cy="99695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1" name="Pladsholder til tekst 10"/>
          <p:cNvSpPr>
            <a:spLocks noGrp="1"/>
          </p:cNvSpPr>
          <p:nvPr>
            <p:ph type="body" sz="quarter" idx="16"/>
          </p:nvPr>
        </p:nvSpPr>
        <p:spPr>
          <a:xfrm>
            <a:off x="534988" y="2051050"/>
            <a:ext cx="6591300" cy="1981200"/>
          </a:xfrm>
        </p:spPr>
        <p:txBody>
          <a:bodyPr/>
          <a:lstStyle>
            <a:lvl1pPr marL="0" indent="0">
              <a:lnSpc>
                <a:spcPts val="3800"/>
              </a:lnSpc>
              <a:buNone/>
              <a:defRPr sz="3200"/>
            </a:lvl1pPr>
            <a:lvl2pPr marL="457200" indent="0">
              <a:lnSpc>
                <a:spcPts val="3800"/>
              </a:lnSpc>
              <a:buNone/>
              <a:defRPr sz="3200"/>
            </a:lvl2pPr>
            <a:lvl3pPr marL="914400" indent="0">
              <a:lnSpc>
                <a:spcPts val="3800"/>
              </a:lnSpc>
              <a:buNone/>
              <a:defRPr sz="3200"/>
            </a:lvl3pPr>
            <a:lvl4pPr marL="1371600" indent="0">
              <a:lnSpc>
                <a:spcPts val="3800"/>
              </a:lnSpc>
              <a:buNone/>
              <a:defRPr sz="3200"/>
            </a:lvl4pPr>
            <a:lvl5pPr marL="1828800" indent="0">
              <a:lnSpc>
                <a:spcPts val="3800"/>
              </a:lnSpc>
              <a:buNone/>
              <a:defRPr sz="32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8" name="Pladsholder til dato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DDF480-192D-4918-9B9D-8956F5CDE9E1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62750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Lige forbindelse 4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0" y="1764000"/>
            <a:ext cx="9144000" cy="4212000"/>
          </a:xfrm>
        </p:spPr>
        <p:txBody>
          <a:bodyPr rtlCol="0">
            <a:noAutofit/>
          </a:bodyPr>
          <a:lstStyle/>
          <a:p>
            <a:pPr lv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6" name="Pladsholder til dato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C3E032-05B1-4F3B-A1EB-B66D6B59BDDA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818708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/pausedias m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976000"/>
          </a:xfrm>
        </p:spPr>
        <p:txBody>
          <a:bodyPr rtlCol="0">
            <a:noAutofit/>
          </a:bodyPr>
          <a:lstStyle/>
          <a:p>
            <a:pPr lv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12256-EF18-4AD7-BD2A-F465618A284B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481618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10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 m grønt mø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4248000"/>
            <a:ext cx="7772400" cy="107390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7" name="Pladsholder til tekst 5"/>
          <p:cNvSpPr>
            <a:spLocks noGrp="1"/>
          </p:cNvSpPr>
          <p:nvPr>
            <p:ph type="body" sz="quarter" idx="11"/>
          </p:nvPr>
        </p:nvSpPr>
        <p:spPr>
          <a:xfrm>
            <a:off x="534988" y="5461000"/>
            <a:ext cx="4578350" cy="558800"/>
          </a:xfr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  <a:latin typeface="Adobe Garamond Pro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16B368-366A-4CFD-8A23-C580961D3DE4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4044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 m rødt mø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4248000"/>
            <a:ext cx="7772400" cy="107390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7" name="Pladsholder til tekst 5"/>
          <p:cNvSpPr>
            <a:spLocks noGrp="1"/>
          </p:cNvSpPr>
          <p:nvPr>
            <p:ph type="body" sz="quarter" idx="11"/>
          </p:nvPr>
        </p:nvSpPr>
        <p:spPr>
          <a:xfrm>
            <a:off x="534988" y="5461000"/>
            <a:ext cx="4578350" cy="558800"/>
          </a:xfr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  <a:latin typeface="Adobe Garamond Pro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8819DF-B137-402B-962D-E37D63F25E4B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2791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 m orange mø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4248000"/>
            <a:ext cx="7772400" cy="107390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7" name="Pladsholder til tekst 5"/>
          <p:cNvSpPr>
            <a:spLocks noGrp="1"/>
          </p:cNvSpPr>
          <p:nvPr>
            <p:ph type="body" sz="quarter" idx="11"/>
          </p:nvPr>
        </p:nvSpPr>
        <p:spPr>
          <a:xfrm>
            <a:off x="534988" y="5461000"/>
            <a:ext cx="4578350" cy="558800"/>
          </a:xfr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  <a:latin typeface="Adobe Garamond Pro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E996D5-4996-45FE-8311-1197AAAD0F64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95403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 m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4248000"/>
            <a:ext cx="7772400" cy="107995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6" name="Pladsholder til billede 5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3960000"/>
          </a:xfrm>
        </p:spPr>
        <p:txBody>
          <a:bodyPr rtlCol="0">
            <a:noAutofit/>
          </a:bodyPr>
          <a:lstStyle/>
          <a:p>
            <a:pPr lv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8" name="Pladsholder til tekst 5"/>
          <p:cNvSpPr>
            <a:spLocks noGrp="1"/>
          </p:cNvSpPr>
          <p:nvPr>
            <p:ph type="body" sz="quarter" idx="14"/>
          </p:nvPr>
        </p:nvSpPr>
        <p:spPr>
          <a:xfrm>
            <a:off x="534988" y="5461000"/>
            <a:ext cx="4578350" cy="558800"/>
          </a:xfr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  <a:latin typeface="Adobe Garamond Pro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75242-F068-46D0-ABC2-CF737D7F02E4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2343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unktopstilling/streger på hvid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Lige forbindelse 3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5009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999" y="2052000"/>
            <a:ext cx="8065839" cy="3602524"/>
          </a:xfrm>
        </p:spPr>
        <p:txBody>
          <a:bodyPr/>
          <a:lstStyle>
            <a:lvl1pPr marL="342900" indent="-342900">
              <a:lnSpc>
                <a:spcPts val="2100"/>
              </a:lnSpc>
              <a:buFont typeface="Arial"/>
              <a:buChar char="•"/>
              <a:defRPr>
                <a:solidFill>
                  <a:srgbClr val="585858"/>
                </a:solidFill>
              </a:defRPr>
            </a:lvl1pPr>
            <a:lvl2pPr marL="742950" indent="-285750">
              <a:lnSpc>
                <a:spcPts val="2100"/>
              </a:lnSpc>
              <a:buFont typeface="Lucida Grande"/>
              <a:buChar char="-"/>
              <a:defRPr>
                <a:solidFill>
                  <a:srgbClr val="585858"/>
                </a:solidFill>
              </a:defRPr>
            </a:lvl2pPr>
            <a:lvl3pPr marL="1143000" indent="-228600">
              <a:lnSpc>
                <a:spcPts val="2100"/>
              </a:lnSpc>
              <a:buFont typeface="Lucida Grande"/>
              <a:buChar char="-"/>
              <a:defRPr>
                <a:solidFill>
                  <a:srgbClr val="585858"/>
                </a:solidFill>
              </a:defRPr>
            </a:lvl3pPr>
            <a:lvl4pPr marL="1600200" indent="-228600">
              <a:lnSpc>
                <a:spcPts val="2100"/>
              </a:lnSpc>
              <a:buFont typeface="Lucida Grande"/>
              <a:buChar char="-"/>
              <a:defRPr>
                <a:solidFill>
                  <a:srgbClr val="585858"/>
                </a:solidFill>
              </a:defRPr>
            </a:lvl4pPr>
            <a:lvl5pPr marL="2057400" indent="-228600">
              <a:lnSpc>
                <a:spcPts val="2100"/>
              </a:lnSpc>
              <a:buFont typeface="Lucida Grande"/>
              <a:buChar char="-"/>
              <a:defRPr>
                <a:solidFill>
                  <a:srgbClr val="585858"/>
                </a:solidFill>
              </a:defRPr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D4FDB0-B840-4941-BBD2-A9EA207177FF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1437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unktopstilling/tal på hvid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Lige forbindelse 3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5614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999" y="2052000"/>
            <a:ext cx="8065839" cy="3602524"/>
          </a:xfrm>
        </p:spPr>
        <p:txBody>
          <a:bodyPr/>
          <a:lstStyle>
            <a:lvl1pPr marL="342900" indent="-342900">
              <a:lnSpc>
                <a:spcPts val="2100"/>
              </a:lnSpc>
              <a:buFont typeface="+mj-lt"/>
              <a:buAutoNum type="arabicPeriod"/>
              <a:defRPr>
                <a:solidFill>
                  <a:srgbClr val="585858"/>
                </a:solidFill>
              </a:defRPr>
            </a:lvl1pPr>
            <a:lvl2pPr marL="800100" indent="-342900">
              <a:lnSpc>
                <a:spcPts val="2100"/>
              </a:lnSpc>
              <a:buFont typeface="+mj-lt"/>
              <a:buAutoNum type="arabicPeriod"/>
              <a:defRPr>
                <a:solidFill>
                  <a:srgbClr val="585858"/>
                </a:solidFill>
              </a:defRPr>
            </a:lvl2pPr>
            <a:lvl3pPr marL="1257300" indent="-342900">
              <a:lnSpc>
                <a:spcPts val="2100"/>
              </a:lnSpc>
              <a:buFont typeface="+mj-lt"/>
              <a:buAutoNum type="arabicPeriod"/>
              <a:defRPr>
                <a:solidFill>
                  <a:srgbClr val="585858"/>
                </a:solidFill>
              </a:defRPr>
            </a:lvl3pPr>
            <a:lvl4pPr marL="1714500" indent="-342900">
              <a:lnSpc>
                <a:spcPts val="2100"/>
              </a:lnSpc>
              <a:buFont typeface="+mj-lt"/>
              <a:buAutoNum type="arabicPeriod"/>
              <a:defRPr>
                <a:solidFill>
                  <a:srgbClr val="585858"/>
                </a:solidFill>
              </a:defRPr>
            </a:lvl4pPr>
            <a:lvl5pPr marL="2171700" indent="-342900">
              <a:lnSpc>
                <a:spcPts val="2100"/>
              </a:lnSpc>
              <a:buFont typeface="+mj-lt"/>
              <a:buAutoNum type="arabicPeriod"/>
              <a:defRPr>
                <a:solidFill>
                  <a:srgbClr val="585858"/>
                </a:solidFill>
              </a:defRPr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431394-9375-4EE2-93C9-8759C8AE1202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6893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1 spalte på hvid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Lige forbindelse 3"/>
          <p:cNvCxnSpPr/>
          <p:nvPr/>
        </p:nvCxnSpPr>
        <p:spPr>
          <a:xfrm>
            <a:off x="0" y="1655763"/>
            <a:ext cx="9144000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065839" cy="107428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9" name="Pladsholder til tekst 5"/>
          <p:cNvSpPr>
            <a:spLocks noGrp="1"/>
          </p:cNvSpPr>
          <p:nvPr>
            <p:ph type="body" sz="quarter" idx="11"/>
          </p:nvPr>
        </p:nvSpPr>
        <p:spPr>
          <a:xfrm>
            <a:off x="540000" y="2052000"/>
            <a:ext cx="8067901" cy="3616476"/>
          </a:xfrm>
        </p:spPr>
        <p:txBody>
          <a:bodyPr/>
          <a:lstStyle>
            <a:lvl1pPr marL="0" indent="0" algn="l">
              <a:lnSpc>
                <a:spcPts val="2100"/>
              </a:lnSpc>
              <a:buNone/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DE6CE2-5CF2-45FC-B11E-E23C4BDC32EB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218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531813" y="495300"/>
            <a:ext cx="80660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a-DK" smtClean="0"/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539750" y="1600200"/>
            <a:ext cx="8066088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531813" y="6535738"/>
            <a:ext cx="2133600" cy="171450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585858"/>
                </a:solidFill>
                <a:cs typeface="+mn-cs"/>
              </a:defRPr>
            </a:lvl1pPr>
          </a:lstStyle>
          <a:p>
            <a:pPr>
              <a:defRPr/>
            </a:pPr>
            <a:fld id="{5A775B78-2995-4EA6-96D2-3052221244A7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  <p:pic>
        <p:nvPicPr>
          <p:cNvPr id="1029" name="Billede 8" descr="Sundhedsstyrelsen_logo_PPT.png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050" y="6126163"/>
            <a:ext cx="313372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2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  <p:sldLayoutId id="2147483826" r:id="rId14"/>
    <p:sldLayoutId id="2147483827" r:id="rId15"/>
    <p:sldLayoutId id="2147483828" r:id="rId16"/>
    <p:sldLayoutId id="2147483829" r:id="rId17"/>
    <p:sldLayoutId id="2147483830" r:id="rId18"/>
    <p:sldLayoutId id="2147483831" r:id="rId19"/>
    <p:sldLayoutId id="2147483832" r:id="rId20"/>
    <p:sldLayoutId id="2147483833" r:id="rId21"/>
    <p:sldLayoutId id="2147483834" r:id="rId22"/>
    <p:sldLayoutId id="2147483835" r:id="rId23"/>
    <p:sldLayoutId id="2147483813" r:id="rId24"/>
    <p:sldLayoutId id="2147483836" r:id="rId2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dobe Garamond Pro" pitchFamily="18" charset="0"/>
          <a:ea typeface="MS PGothic" pitchFamily="34" charset="-128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dobe Garamond Pro" pitchFamily="18" charset="0"/>
          <a:ea typeface="MS PGothic" pitchFamily="34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dobe Garamond Pro" pitchFamily="18" charset="0"/>
          <a:ea typeface="MS PGothic" pitchFamily="34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dobe Garamond Pro" pitchFamily="18" charset="0"/>
          <a:ea typeface="MS PGothic" pitchFamily="34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dobe Garamond Pro" pitchFamily="18" charset="0"/>
          <a:ea typeface="MS PGothic" pitchFamily="34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dobe Garamond" charset="0"/>
          <a:ea typeface="MS PGothic" pitchFamily="34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dobe Garamond" charset="0"/>
          <a:ea typeface="MS PGothic" pitchFamily="34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dobe Garamond" charset="0"/>
          <a:ea typeface="MS PGothic" pitchFamily="34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dobe Garamond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lnSpc>
          <a:spcPts val="2100"/>
        </a:lnSpc>
        <a:spcBef>
          <a:spcPct val="20000"/>
        </a:spcBef>
        <a:spcAft>
          <a:spcPct val="0"/>
        </a:spcAft>
        <a:buClr>
          <a:srgbClr val="585858"/>
        </a:buClr>
        <a:buFont typeface="Arial" pitchFamily="34" charset="0"/>
        <a:buChar char="•"/>
        <a:defRPr sz="17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1" fontAlgn="base" hangingPunct="1">
        <a:lnSpc>
          <a:spcPts val="2100"/>
        </a:lnSpc>
        <a:spcBef>
          <a:spcPct val="20000"/>
        </a:spcBef>
        <a:spcAft>
          <a:spcPct val="0"/>
        </a:spcAft>
        <a:buFont typeface="Lucida Grande"/>
        <a:buChar char="-"/>
        <a:defRPr sz="17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lnSpc>
          <a:spcPts val="2100"/>
        </a:lnSpc>
        <a:spcBef>
          <a:spcPct val="20000"/>
        </a:spcBef>
        <a:spcAft>
          <a:spcPct val="0"/>
        </a:spcAft>
        <a:buClr>
          <a:srgbClr val="585858"/>
        </a:buClr>
        <a:buFont typeface="Lucida Grande"/>
        <a:buChar char="-"/>
        <a:defRPr sz="17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lnSpc>
          <a:spcPts val="2100"/>
        </a:lnSpc>
        <a:spcBef>
          <a:spcPct val="20000"/>
        </a:spcBef>
        <a:spcAft>
          <a:spcPct val="0"/>
        </a:spcAft>
        <a:buClr>
          <a:srgbClr val="585858"/>
        </a:buClr>
        <a:buFont typeface="Lucida Grande"/>
        <a:buChar char="-"/>
        <a:defRPr sz="17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lnSpc>
          <a:spcPts val="2100"/>
        </a:lnSpc>
        <a:spcBef>
          <a:spcPct val="20000"/>
        </a:spcBef>
        <a:spcAft>
          <a:spcPct val="0"/>
        </a:spcAft>
        <a:buClr>
          <a:srgbClr val="585858"/>
        </a:buClr>
        <a:buFont typeface="Lucida Grande"/>
        <a:buChar char="-"/>
        <a:defRPr sz="17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lnSpc>
          <a:spcPts val="2100"/>
        </a:lnSpc>
        <a:spcBef>
          <a:spcPct val="20000"/>
        </a:spcBef>
        <a:buClr>
          <a:srgbClr val="585858"/>
        </a:buClr>
        <a:buFont typeface="Lucida Grande"/>
        <a:buChar char="-"/>
        <a:defRPr sz="1700" kern="1200">
          <a:solidFill>
            <a:srgbClr val="585858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ldenbivirkning.dk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ldenbivirkning.dk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undhedsstyrelsen.dk/da/medicin/sikkerhed/bivirkninger/nyt-om-bivirkninger?sc_site=website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/>
          <p:cNvSpPr>
            <a:spLocks noGrp="1"/>
          </p:cNvSpPr>
          <p:nvPr>
            <p:ph type="ctrTitle"/>
          </p:nvPr>
        </p:nvSpPr>
        <p:spPr>
          <a:xfrm>
            <a:off x="539750" y="4248150"/>
            <a:ext cx="7772400" cy="1073150"/>
          </a:xfrm>
        </p:spPr>
        <p:txBody>
          <a:bodyPr/>
          <a:lstStyle/>
          <a:p>
            <a:r>
              <a:rPr lang="da-DK" dirty="0" smtClean="0"/>
              <a:t>Indberetning af bivirkninger</a:t>
            </a:r>
          </a:p>
        </p:txBody>
      </p:sp>
      <p:sp>
        <p:nvSpPr>
          <p:cNvPr id="24579" name="Pladsholder til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smtClean="0"/>
              <a:t>Undervisning af medicinstuderende 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BCDD554D-108E-4862-B1F4-54F598EB974D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Hvorfor er det vigtigt, at læger melder bivirkninger?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29367" y="2051999"/>
            <a:ext cx="8065839" cy="4104251"/>
          </a:xfrm>
        </p:spPr>
        <p:txBody>
          <a:bodyPr/>
          <a:lstStyle/>
          <a:p>
            <a:pPr marL="0" indent="0">
              <a:buNone/>
            </a:pPr>
            <a:r>
              <a:rPr lang="da-DK" b="1" dirty="0" smtClean="0"/>
              <a:t>DU SKAL MELDE BIVIRKNINGER FOR PATIENTERNES SKYLD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b="1" dirty="0"/>
              <a:t>Når du melder bivirkninger ved </a:t>
            </a:r>
            <a:r>
              <a:rPr lang="da-DK" b="1" dirty="0" smtClean="0"/>
              <a:t>medicin, er </a:t>
            </a:r>
            <a:r>
              <a:rPr lang="da-DK" b="1" dirty="0"/>
              <a:t>du med </a:t>
            </a:r>
            <a:r>
              <a:rPr lang="da-DK" b="1" dirty="0" smtClean="0"/>
              <a:t>til:</a:t>
            </a:r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at </a:t>
            </a:r>
            <a:r>
              <a:rPr lang="da-DK" dirty="0"/>
              <a:t>sikre den bedst mulige behandling af </a:t>
            </a:r>
            <a:r>
              <a:rPr lang="da-DK" dirty="0" smtClean="0"/>
              <a:t>dine patienter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r>
              <a:rPr lang="da-DK" dirty="0" smtClean="0"/>
              <a:t>at </a:t>
            </a:r>
            <a:r>
              <a:rPr lang="da-DK" dirty="0"/>
              <a:t>bidrage med vigtig viden om </a:t>
            </a:r>
            <a:r>
              <a:rPr lang="da-DK" dirty="0" smtClean="0"/>
              <a:t>medicinen – </a:t>
            </a:r>
            <a:r>
              <a:rPr lang="da-DK" dirty="0"/>
              <a:t>det er dig, der kender medicinen og </a:t>
            </a:r>
            <a:r>
              <a:rPr lang="da-DK" dirty="0" smtClean="0"/>
              <a:t>dens bivirkninger </a:t>
            </a:r>
            <a:r>
              <a:rPr lang="da-DK" dirty="0"/>
              <a:t>bedst, og det er også dig, der </a:t>
            </a:r>
            <a:r>
              <a:rPr lang="da-DK" dirty="0" smtClean="0"/>
              <a:t>er tættest </a:t>
            </a:r>
            <a:r>
              <a:rPr lang="da-DK" dirty="0"/>
              <a:t>på patienten og kan observere, </a:t>
            </a:r>
            <a:r>
              <a:rPr lang="da-DK" dirty="0" smtClean="0"/>
              <a:t>hvad der </a:t>
            </a:r>
            <a:r>
              <a:rPr lang="da-DK" dirty="0"/>
              <a:t>sker, når patienten får </a:t>
            </a:r>
            <a:r>
              <a:rPr lang="da-DK" dirty="0" smtClean="0"/>
              <a:t>medicinen</a:t>
            </a:r>
          </a:p>
          <a:p>
            <a:endParaRPr lang="da-DK" dirty="0"/>
          </a:p>
          <a:p>
            <a:r>
              <a:rPr lang="da-DK" dirty="0"/>
              <a:t>at øge sikkerheden for patienterne – dine </a:t>
            </a:r>
            <a:r>
              <a:rPr lang="da-DK" dirty="0" smtClean="0"/>
              <a:t>indberetninger er </a:t>
            </a:r>
            <a:r>
              <a:rPr lang="da-DK" dirty="0"/>
              <a:t>altafgørende, for at det </a:t>
            </a:r>
            <a:r>
              <a:rPr lang="da-DK" dirty="0" smtClean="0"/>
              <a:t>fortsat er </a:t>
            </a:r>
            <a:r>
              <a:rPr lang="da-DK" dirty="0"/>
              <a:t>sikkert at være </a:t>
            </a:r>
            <a:r>
              <a:rPr lang="da-DK" dirty="0" smtClean="0"/>
              <a:t>medicinsk patient</a:t>
            </a:r>
            <a:r>
              <a:rPr lang="da-DK" dirty="0"/>
              <a:t>.</a:t>
            </a:r>
          </a:p>
          <a:p>
            <a:endParaRPr lang="da-DK" dirty="0" smtClean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4FDB0-B840-4941-BBD2-A9EA207177FF}" type="datetime3">
              <a:rPr lang="da-DK" smtClean="0"/>
              <a:pPr>
                <a:defRPr/>
              </a:pPr>
              <a:t>18.09.2015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167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Et unikt system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40000" y="1767286"/>
            <a:ext cx="8067901" cy="4561451"/>
          </a:xfrm>
        </p:spPr>
        <p:txBody>
          <a:bodyPr/>
          <a:lstStyle/>
          <a:p>
            <a:r>
              <a:rPr lang="da-DK" b="1" dirty="0" smtClean="0"/>
              <a:t>DET SPONTANE INDBERETNINGSSYSTEM ER NØDVENDIGT, FORDI LÆGEMIDLERS SIKKERHEDSPROFIL ER UFULDSTÆNDIG PÅ GODKENDELSESTIDSPUNKTET</a:t>
            </a:r>
          </a:p>
          <a:p>
            <a:endParaRPr lang="da-DK" sz="1800" dirty="0"/>
          </a:p>
          <a:p>
            <a:r>
              <a:rPr lang="da-DK" dirty="0"/>
              <a:t>Blandt de mange kilder til viden om lægemidlers sikkerhed er det spontane bivirkningssystem unikt, da det </a:t>
            </a:r>
            <a:r>
              <a:rPr lang="da-DK" dirty="0" smtClean="0"/>
              <a:t>er:</a:t>
            </a:r>
          </a:p>
          <a:p>
            <a:endParaRPr lang="da-D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>
                <a:solidFill>
                  <a:schemeClr val="accent6">
                    <a:lumMod val="75000"/>
                  </a:schemeClr>
                </a:solidFill>
              </a:rPr>
              <a:t>Åbent </a:t>
            </a:r>
            <a:r>
              <a:rPr lang="da-DK" dirty="0">
                <a:solidFill>
                  <a:schemeClr val="accent6">
                    <a:lumMod val="75000"/>
                  </a:schemeClr>
                </a:solidFill>
              </a:rPr>
              <a:t>for 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</a:rPr>
              <a:t>alle</a:t>
            </a:r>
          </a:p>
          <a:p>
            <a:endParaRPr lang="da-D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>
                <a:solidFill>
                  <a:schemeClr val="accent6">
                    <a:lumMod val="75000"/>
                  </a:schemeClr>
                </a:solidFill>
              </a:rPr>
              <a:t>Nemt, fordi </a:t>
            </a:r>
            <a:r>
              <a:rPr lang="da-DK" dirty="0">
                <a:solidFill>
                  <a:schemeClr val="accent6">
                    <a:lumMod val="75000"/>
                  </a:schemeClr>
                </a:solidFill>
              </a:rPr>
              <a:t>det blot kræver en 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</a:rPr>
              <a:t>formodning </a:t>
            </a:r>
            <a:r>
              <a:rPr lang="da-DK" dirty="0" smtClean="0"/>
              <a:t>– herefter er det Sundhedsstyrelsens opgave at vurdere en mulig kausal sammenhæng mellem den formodede bivirkning og lægemidlet.</a:t>
            </a:r>
          </a:p>
          <a:p>
            <a:r>
              <a:rPr lang="da-DK" dirty="0" smtClean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>
                <a:solidFill>
                  <a:schemeClr val="accent6">
                    <a:lumMod val="75000"/>
                  </a:schemeClr>
                </a:solidFill>
              </a:rPr>
              <a:t>Hurtigt, fordi det ikke kræver nogen godkendelse </a:t>
            </a:r>
            <a:r>
              <a:rPr lang="da-DK" dirty="0" smtClean="0"/>
              <a:t>– i modsætning til fx et klinisk studie.</a:t>
            </a:r>
          </a:p>
          <a:p>
            <a:endParaRPr lang="da-DK" sz="1800" b="1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1DE6CE2-5CF2-45FC-B11E-E23C4BDC32EB}" type="datetime3">
              <a:rPr lang="da-DK" smtClean="0"/>
              <a:pPr>
                <a:defRPr/>
              </a:pPr>
              <a:t>18.09.2015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082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Eksempler på tiltag efter indberetninger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1DE6CE2-5CF2-45FC-B11E-E23C4BDC32EB}" type="datetime3">
              <a:rPr lang="da-DK" smtClean="0"/>
              <a:pPr>
                <a:defRPr/>
              </a:pPr>
              <a:t>18.09.2015</a:t>
            </a:fld>
            <a:endParaRPr lang="da-DK"/>
          </a:p>
        </p:txBody>
      </p:sp>
      <p:sp>
        <p:nvSpPr>
          <p:cNvPr id="5" name="Pladsholder til indhold 2"/>
          <p:cNvSpPr txBox="1">
            <a:spLocks/>
          </p:cNvSpPr>
          <p:nvPr/>
        </p:nvSpPr>
        <p:spPr>
          <a:xfrm>
            <a:off x="531813" y="1965755"/>
            <a:ext cx="7890292" cy="4741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 fontAlgn="auto">
              <a:lnSpc>
                <a:spcPct val="134000"/>
              </a:lnSpc>
              <a:spcAft>
                <a:spcPts val="0"/>
              </a:spcAft>
              <a:buNone/>
              <a:defRPr/>
            </a:pPr>
            <a:r>
              <a:rPr lang="da-DK" sz="1600" b="1" dirty="0" err="1">
                <a:solidFill>
                  <a:srgbClr val="585858"/>
                </a:solidFill>
              </a:rPr>
              <a:t>Warfarin</a:t>
            </a:r>
            <a:r>
              <a:rPr lang="da-DK" sz="1600" b="1" dirty="0">
                <a:solidFill>
                  <a:srgbClr val="585858"/>
                </a:solidFill>
              </a:rPr>
              <a:t> Orion og forhøjet INR (2015</a:t>
            </a:r>
            <a:r>
              <a:rPr lang="da-DK" sz="1600" b="1" dirty="0" smtClean="0">
                <a:solidFill>
                  <a:srgbClr val="585858"/>
                </a:solidFill>
              </a:rPr>
              <a:t>) -</a:t>
            </a:r>
            <a:endParaRPr lang="da-DK" sz="1600" b="1" dirty="0">
              <a:solidFill>
                <a:srgbClr val="585858"/>
              </a:solidFill>
            </a:endParaRPr>
          </a:p>
          <a:p>
            <a:pPr marL="342900" lvl="1" indent="0" fontAlgn="auto">
              <a:spcAft>
                <a:spcPts val="600"/>
              </a:spcAft>
              <a:buNone/>
              <a:defRPr/>
            </a:pPr>
            <a:r>
              <a:rPr lang="da-DK" sz="1400" dirty="0">
                <a:solidFill>
                  <a:schemeClr val="tx2"/>
                </a:solidFill>
              </a:rPr>
              <a:t>Sundhedsstyrelsen </a:t>
            </a:r>
            <a:r>
              <a:rPr lang="da-DK" sz="1400" dirty="0" smtClean="0">
                <a:solidFill>
                  <a:schemeClr val="tx2"/>
                </a:solidFill>
              </a:rPr>
              <a:t>beslutter </a:t>
            </a:r>
            <a:r>
              <a:rPr lang="da-DK" sz="1400" dirty="0">
                <a:solidFill>
                  <a:schemeClr val="tx2"/>
                </a:solidFill>
              </a:rPr>
              <a:t>med omgående virkning at fjerne </a:t>
            </a:r>
            <a:r>
              <a:rPr lang="da-DK" sz="1400" dirty="0" err="1">
                <a:solidFill>
                  <a:schemeClr val="tx2"/>
                </a:solidFill>
              </a:rPr>
              <a:t>Warfarin</a:t>
            </a:r>
            <a:r>
              <a:rPr lang="da-DK" sz="1400" dirty="0">
                <a:solidFill>
                  <a:schemeClr val="tx2"/>
                </a:solidFill>
              </a:rPr>
              <a:t> Orion fra listen over lægemidler, der kan indbyrdes substitueres med </a:t>
            </a:r>
            <a:r>
              <a:rPr lang="da-DK" sz="1400" dirty="0" err="1">
                <a:solidFill>
                  <a:schemeClr val="tx2"/>
                </a:solidFill>
              </a:rPr>
              <a:t>Marevan</a:t>
            </a:r>
            <a:r>
              <a:rPr lang="da-DK" sz="1400" dirty="0">
                <a:solidFill>
                  <a:schemeClr val="tx2"/>
                </a:solidFill>
              </a:rPr>
              <a:t> og </a:t>
            </a:r>
            <a:r>
              <a:rPr lang="da-DK" sz="1400" dirty="0" err="1">
                <a:solidFill>
                  <a:schemeClr val="tx2"/>
                </a:solidFill>
              </a:rPr>
              <a:t>Waran</a:t>
            </a:r>
            <a:r>
              <a:rPr lang="da-DK" sz="1400" dirty="0">
                <a:solidFill>
                  <a:schemeClr val="tx2"/>
                </a:solidFill>
              </a:rPr>
              <a:t>. </a:t>
            </a:r>
            <a:endParaRPr lang="da-DK" sz="1400" b="1" dirty="0"/>
          </a:p>
          <a:p>
            <a:pPr marL="342900" lvl="1" indent="0" fontAlgn="auto">
              <a:spcAft>
                <a:spcPts val="0"/>
              </a:spcAft>
              <a:buNone/>
              <a:defRPr/>
            </a:pPr>
            <a:endParaRPr lang="da-DK" sz="1600" b="1" dirty="0">
              <a:solidFill>
                <a:srgbClr val="585858"/>
              </a:solidFill>
              <a:ea typeface="MS PGothic" pitchFamily="34" charset="-128"/>
            </a:endParaRPr>
          </a:p>
          <a:p>
            <a:pPr marL="342900" lvl="1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da-DK" sz="1600" b="1" dirty="0" smtClean="0">
                <a:solidFill>
                  <a:schemeClr val="tx2"/>
                </a:solidFill>
              </a:rPr>
              <a:t>Antihistaminet </a:t>
            </a:r>
            <a:r>
              <a:rPr lang="da-DK" sz="1600" b="1" dirty="0" err="1" smtClean="0">
                <a:solidFill>
                  <a:schemeClr val="tx2"/>
                </a:solidFill>
              </a:rPr>
              <a:t>promethazin</a:t>
            </a:r>
            <a:r>
              <a:rPr lang="da-DK" sz="1600" b="1" dirty="0" smtClean="0">
                <a:solidFill>
                  <a:schemeClr val="tx2"/>
                </a:solidFill>
              </a:rPr>
              <a:t> og risiko for misbrug (2014) </a:t>
            </a:r>
            <a:r>
              <a:rPr lang="da-DK" sz="1400" b="1" dirty="0" smtClean="0">
                <a:solidFill>
                  <a:schemeClr val="tx2"/>
                </a:solidFill>
              </a:rPr>
              <a:t>- </a:t>
            </a:r>
            <a:r>
              <a:rPr lang="da-DK" sz="1400" dirty="0" smtClean="0">
                <a:solidFill>
                  <a:schemeClr val="tx2"/>
                </a:solidFill>
              </a:rPr>
              <a:t>Sundhedsstyrelsen gør medicinen receptpligtig.</a:t>
            </a:r>
          </a:p>
          <a:p>
            <a:pPr marL="342900" lvl="1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da-DK" sz="1400" dirty="0">
              <a:solidFill>
                <a:schemeClr val="tx2"/>
              </a:solidFill>
            </a:endParaRPr>
          </a:p>
          <a:p>
            <a:pPr marL="342900" lvl="1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da-DK" sz="1600" b="1" dirty="0">
                <a:solidFill>
                  <a:srgbClr val="585858"/>
                </a:solidFill>
                <a:ea typeface="MS PGothic" pitchFamily="34" charset="-128"/>
              </a:rPr>
              <a:t>HPV-vaccination og </a:t>
            </a:r>
            <a:r>
              <a:rPr lang="da-DK" sz="1600" b="1" dirty="0" err="1">
                <a:solidFill>
                  <a:srgbClr val="585858"/>
                </a:solidFill>
                <a:ea typeface="MS PGothic" pitchFamily="34" charset="-128"/>
              </a:rPr>
              <a:t>Postural</a:t>
            </a:r>
            <a:r>
              <a:rPr lang="da-DK" sz="1600" b="1" dirty="0">
                <a:solidFill>
                  <a:srgbClr val="585858"/>
                </a:solidFill>
                <a:ea typeface="MS PGothic" pitchFamily="34" charset="-128"/>
              </a:rPr>
              <a:t> </a:t>
            </a:r>
            <a:r>
              <a:rPr lang="da-DK" sz="1600" b="1" dirty="0" err="1">
                <a:solidFill>
                  <a:srgbClr val="585858"/>
                </a:solidFill>
                <a:ea typeface="MS PGothic" pitchFamily="34" charset="-128"/>
              </a:rPr>
              <a:t>Ortostatisk</a:t>
            </a:r>
            <a:r>
              <a:rPr lang="da-DK" sz="1600" b="1" dirty="0">
                <a:solidFill>
                  <a:srgbClr val="585858"/>
                </a:solidFill>
                <a:ea typeface="MS PGothic" pitchFamily="34" charset="-128"/>
              </a:rPr>
              <a:t> </a:t>
            </a:r>
            <a:r>
              <a:rPr lang="da-DK" sz="1600" b="1" dirty="0" err="1">
                <a:solidFill>
                  <a:srgbClr val="585858"/>
                </a:solidFill>
                <a:ea typeface="MS PGothic" pitchFamily="34" charset="-128"/>
              </a:rPr>
              <a:t>Takykardi</a:t>
            </a:r>
            <a:r>
              <a:rPr lang="da-DK" sz="1600" b="1" dirty="0">
                <a:solidFill>
                  <a:srgbClr val="585858"/>
                </a:solidFill>
                <a:ea typeface="MS PGothic" pitchFamily="34" charset="-128"/>
              </a:rPr>
              <a:t> Syndrom (POTS) (2013) </a:t>
            </a:r>
            <a:r>
              <a:rPr lang="da-DK" sz="1400" b="1" dirty="0">
                <a:solidFill>
                  <a:srgbClr val="585858"/>
                </a:solidFill>
                <a:ea typeface="MS PGothic" pitchFamily="34" charset="-128"/>
              </a:rPr>
              <a:t>– </a:t>
            </a:r>
            <a:r>
              <a:rPr lang="da-DK" sz="1400" dirty="0">
                <a:solidFill>
                  <a:srgbClr val="585858"/>
                </a:solidFill>
                <a:ea typeface="MS PGothic" pitchFamily="34" charset="-128"/>
              </a:rPr>
              <a:t>Sundhedsstyrelsen </a:t>
            </a:r>
            <a:r>
              <a:rPr lang="da-DK" sz="1400" dirty="0" smtClean="0">
                <a:solidFill>
                  <a:srgbClr val="585858"/>
                </a:solidFill>
                <a:ea typeface="MS PGothic" pitchFamily="34" charset="-128"/>
              </a:rPr>
              <a:t>rejser </a:t>
            </a:r>
            <a:r>
              <a:rPr lang="da-DK" sz="1400" dirty="0">
                <a:solidFill>
                  <a:srgbClr val="585858"/>
                </a:solidFill>
                <a:ea typeface="MS PGothic" pitchFamily="34" charset="-128"/>
              </a:rPr>
              <a:t>POTS som bivirkningssignal i EU og </a:t>
            </a:r>
            <a:r>
              <a:rPr lang="da-DK" sz="1400" dirty="0" smtClean="0">
                <a:solidFill>
                  <a:srgbClr val="585858"/>
                </a:solidFill>
                <a:ea typeface="MS PGothic" pitchFamily="34" charset="-128"/>
              </a:rPr>
              <a:t>indleder </a:t>
            </a:r>
            <a:r>
              <a:rPr lang="da-DK" sz="1400" dirty="0">
                <a:solidFill>
                  <a:srgbClr val="585858"/>
                </a:solidFill>
                <a:ea typeface="MS PGothic" pitchFamily="34" charset="-128"/>
              </a:rPr>
              <a:t>en større gennemgang af indberetninger med henblik på evaluering af signalet.</a:t>
            </a:r>
            <a:endParaRPr lang="da-DK" sz="1400" dirty="0">
              <a:solidFill>
                <a:srgbClr val="585858"/>
              </a:solidFill>
            </a:endParaRPr>
          </a:p>
          <a:p>
            <a:pPr marL="342900" lvl="1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da-DK" sz="1400" dirty="0" smtClean="0">
              <a:solidFill>
                <a:schemeClr val="tx2"/>
              </a:solidFill>
            </a:endParaRPr>
          </a:p>
          <a:p>
            <a:pPr marL="342900" lvl="1" indent="0" fontAlgn="auto">
              <a:spcAft>
                <a:spcPts val="0"/>
              </a:spcAft>
              <a:buNone/>
              <a:defRPr/>
            </a:pPr>
            <a:endParaRPr lang="da-DK" sz="1400" dirty="0" smtClean="0">
              <a:solidFill>
                <a:schemeClr val="tx2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da-DK" sz="900" dirty="0">
              <a:solidFill>
                <a:schemeClr val="tx2"/>
              </a:solidFill>
            </a:endParaRP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a-DK" sz="900" b="0" i="0" u="none" strike="noStrike" kern="1200" cap="none" spc="0" normalizeH="0" baseline="0" noProof="0" dirty="0" smtClean="0">
              <a:ln>
                <a:noFill/>
              </a:ln>
              <a:solidFill>
                <a:srgbClr val="585858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1" indent="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da-DK" sz="900" dirty="0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64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sker der med din indberetning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4FDB0-B840-4941-BBD2-A9EA207177FF}" type="datetime3">
              <a:rPr lang="da-DK" smtClean="0"/>
              <a:pPr>
                <a:defRPr/>
              </a:pPr>
              <a:t>18.09.2015</a:t>
            </a:fld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3845490" y="1989369"/>
            <a:ext cx="487262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a-DK" sz="1400" dirty="0"/>
              <a:t>Du indberetter en formodet bivirkning ved medicin. </a:t>
            </a:r>
          </a:p>
          <a:p>
            <a:pPr marL="342900" indent="-342900">
              <a:buFont typeface="+mj-lt"/>
              <a:buAutoNum type="arabicPeriod"/>
            </a:pPr>
            <a:endParaRPr lang="da-DK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da-DK" sz="1400" dirty="0" smtClean="0"/>
              <a:t>Din </a:t>
            </a:r>
            <a:r>
              <a:rPr lang="da-DK" sz="1400" dirty="0"/>
              <a:t>indberetning registreres i vores database, som vi dagligt overvåger. </a:t>
            </a:r>
          </a:p>
          <a:p>
            <a:pPr marL="342900" indent="-342900">
              <a:buFont typeface="+mj-lt"/>
              <a:buAutoNum type="arabicPeriod"/>
            </a:pPr>
            <a:endParaRPr lang="da-DK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da-DK" sz="1400" dirty="0" smtClean="0"/>
              <a:t>Bivirkningen </a:t>
            </a:r>
            <a:r>
              <a:rPr lang="da-DK" sz="1400" dirty="0"/>
              <a:t>indgår i dataanalysen og bliver sammenholdt med viden fra nye studier og internationale bivirkningsdatabaser. </a:t>
            </a:r>
          </a:p>
          <a:p>
            <a:pPr marL="342900" indent="-342900">
              <a:buFont typeface="+mj-lt"/>
              <a:buAutoNum type="arabicPeriod"/>
            </a:pPr>
            <a:endParaRPr lang="da-DK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da-DK" sz="1400" dirty="0" smtClean="0"/>
              <a:t>Resultatet </a:t>
            </a:r>
            <a:r>
              <a:rPr lang="da-DK" sz="1400" dirty="0"/>
              <a:t>af analysen kan føre til justering af produktinformation og nye vejledninger og anbefalinger. </a:t>
            </a:r>
          </a:p>
          <a:p>
            <a:pPr marL="342900" indent="-342900">
              <a:buFont typeface="+mj-lt"/>
              <a:buAutoNum type="arabicPeriod"/>
            </a:pPr>
            <a:endParaRPr lang="da-DK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da-DK" sz="1400" dirty="0" smtClean="0"/>
              <a:t>Sundhedsstyrelsen </a:t>
            </a:r>
            <a:r>
              <a:rPr lang="da-DK" sz="1400" dirty="0"/>
              <a:t>informerer via massemedier, breve og e-mails til læger, faglitteratur, nyhedsbrevet »Nyt Om Bivirkninger« mv. </a:t>
            </a:r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080" y="1728592"/>
            <a:ext cx="2148425" cy="4424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984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337144"/>
            <a:ext cx="8065839" cy="1050095"/>
          </a:xfrm>
        </p:spPr>
        <p:txBody>
          <a:bodyPr/>
          <a:lstStyle/>
          <a:p>
            <a:r>
              <a:rPr lang="da-DK" dirty="0" smtClean="0"/>
              <a:t>Vær særligt opmærksom på bivirkninger: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40000" y="2160226"/>
            <a:ext cx="8065839" cy="3602524"/>
          </a:xfrm>
        </p:spPr>
        <p:txBody>
          <a:bodyPr/>
          <a:lstStyle/>
          <a:p>
            <a:r>
              <a:rPr lang="da-DK" altLang="da-DK" b="1" dirty="0"/>
              <a:t>Når en </a:t>
            </a:r>
            <a:r>
              <a:rPr lang="da-DK" altLang="da-DK" b="1" dirty="0" smtClean="0"/>
              <a:t>patient </a:t>
            </a:r>
            <a:r>
              <a:rPr lang="da-DK" altLang="da-DK" b="1" dirty="0"/>
              <a:t>opstarter på ny </a:t>
            </a:r>
            <a:r>
              <a:rPr lang="da-DK" altLang="da-DK" b="1" dirty="0" smtClean="0"/>
              <a:t>medicin.</a:t>
            </a:r>
            <a:r>
              <a:rPr lang="da-DK" altLang="da-DK" b="1" dirty="0"/>
              <a:t/>
            </a:r>
            <a:br>
              <a:rPr lang="da-DK" altLang="da-DK" b="1" dirty="0"/>
            </a:br>
            <a:endParaRPr lang="da-DK" altLang="da-DK" b="1" dirty="0"/>
          </a:p>
          <a:p>
            <a:r>
              <a:rPr lang="da-DK" altLang="da-DK" b="1" dirty="0"/>
              <a:t>Når der ændres i </a:t>
            </a:r>
            <a:r>
              <a:rPr lang="da-DK" altLang="da-DK" b="1" dirty="0" smtClean="0"/>
              <a:t>patientens dosis.</a:t>
            </a:r>
            <a:r>
              <a:rPr lang="da-DK" altLang="da-DK" b="1" dirty="0"/>
              <a:t/>
            </a:r>
            <a:br>
              <a:rPr lang="da-DK" altLang="da-DK" b="1" dirty="0"/>
            </a:br>
            <a:r>
              <a:rPr lang="da-DK" altLang="da-DK" b="1" dirty="0"/>
              <a:t> </a:t>
            </a:r>
          </a:p>
          <a:p>
            <a:r>
              <a:rPr lang="da-DK" altLang="da-DK" b="1" dirty="0"/>
              <a:t>Når behandlingen suppleres med ny medicin.</a:t>
            </a:r>
            <a:r>
              <a:rPr lang="da-DK" altLang="da-DK" sz="1800" dirty="0"/>
              <a:t/>
            </a:r>
            <a:br>
              <a:rPr lang="da-DK" altLang="da-DK" sz="1800" dirty="0"/>
            </a:br>
            <a:endParaRPr lang="da-DK" altLang="da-DK" sz="1800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4FDB0-B840-4941-BBD2-A9EA207177FF}" type="datetime3">
              <a:rPr lang="da-DK" smtClean="0"/>
              <a:pPr>
                <a:defRPr/>
              </a:pPr>
              <a:t>18.09.2015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925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47675" y="311150"/>
            <a:ext cx="8245475" cy="1081088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da-DK" altLang="da-DK" dirty="0" smtClean="0"/>
              <a:t>Skal du melde denne bivirkning?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7675" y="1512888"/>
            <a:ext cx="7772400" cy="4114800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12700" eaLnBrk="1" hangingPunct="1">
              <a:lnSpc>
                <a:spcPct val="90000"/>
              </a:lnSpc>
              <a:buFontTx/>
              <a:buNone/>
            </a:pPr>
            <a:r>
              <a:rPr lang="da-DK" altLang="da-DK" dirty="0" smtClean="0"/>
              <a:t>En 67-årig kvinde i behandling med </a:t>
            </a:r>
            <a:r>
              <a:rPr lang="da-DK" altLang="da-DK" dirty="0" err="1" smtClean="0"/>
              <a:t>Taxotere</a:t>
            </a:r>
            <a:r>
              <a:rPr lang="en-US" altLang="da-DK" dirty="0" smtClean="0"/>
              <a:t>® </a:t>
            </a:r>
            <a:r>
              <a:rPr lang="da-DK" altLang="da-DK" dirty="0" smtClean="0"/>
              <a:t>for recidiv af brystkræft med multiple metastaser, har behandlingsrelateret </a:t>
            </a:r>
            <a:r>
              <a:rPr lang="da-DK" altLang="da-DK" dirty="0" err="1" smtClean="0"/>
              <a:t>neutropeni</a:t>
            </a:r>
            <a:r>
              <a:rPr lang="da-DK" altLang="da-DK" dirty="0" smtClean="0"/>
              <a:t>. Hun pådrager sig en </a:t>
            </a:r>
            <a:r>
              <a:rPr lang="da-DK" altLang="da-DK" dirty="0" err="1" smtClean="0"/>
              <a:t>E.coli</a:t>
            </a:r>
            <a:r>
              <a:rPr lang="da-DK" altLang="da-DK" dirty="0" smtClean="0"/>
              <a:t> sepsis og dør trods intensiv behandling. </a:t>
            </a:r>
          </a:p>
          <a:p>
            <a:pPr marL="0" indent="12700" eaLnBrk="1" hangingPunct="1">
              <a:lnSpc>
                <a:spcPct val="90000"/>
              </a:lnSpc>
              <a:buFontTx/>
              <a:buNone/>
            </a:pPr>
            <a:endParaRPr lang="da-DK" altLang="da-DK" dirty="0"/>
          </a:p>
          <a:p>
            <a:pPr marL="0" indent="12700">
              <a:lnSpc>
                <a:spcPct val="90000"/>
              </a:lnSpc>
              <a:buNone/>
            </a:pPr>
            <a:r>
              <a:rPr lang="da-DK" altLang="da-DK" b="1" dirty="0">
                <a:solidFill>
                  <a:schemeClr val="accent6">
                    <a:lumMod val="75000"/>
                  </a:schemeClr>
                </a:solidFill>
              </a:rPr>
              <a:t>JA!</a:t>
            </a:r>
            <a:r>
              <a:rPr lang="da-DK" altLang="da-DK" dirty="0"/>
              <a:t/>
            </a:r>
            <a:br>
              <a:rPr lang="da-DK" altLang="da-DK" dirty="0"/>
            </a:br>
            <a:r>
              <a:rPr lang="da-DK" altLang="da-DK" dirty="0"/>
              <a:t/>
            </a:r>
            <a:br>
              <a:rPr lang="da-DK" altLang="da-DK" dirty="0"/>
            </a:br>
            <a:r>
              <a:rPr lang="da-DK" altLang="da-DK" dirty="0"/>
              <a:t>HVORFOR</a:t>
            </a:r>
            <a:r>
              <a:rPr lang="da-DK" altLang="da-DK" dirty="0" smtClean="0"/>
              <a:t>?</a:t>
            </a:r>
          </a:p>
          <a:p>
            <a:pPr marL="0" indent="12700">
              <a:lnSpc>
                <a:spcPct val="90000"/>
              </a:lnSpc>
              <a:buNone/>
            </a:pPr>
            <a:endParaRPr lang="da-DK" altLang="da-DK" sz="1800" dirty="0"/>
          </a:p>
          <a:p>
            <a:pPr marL="0" indent="12700">
              <a:lnSpc>
                <a:spcPct val="90000"/>
              </a:lnSpc>
              <a:buNone/>
            </a:pPr>
            <a:r>
              <a:rPr lang="da-DK" altLang="da-DK" b="1" dirty="0" smtClean="0">
                <a:solidFill>
                  <a:schemeClr val="accent6">
                    <a:lumMod val="75000"/>
                  </a:schemeClr>
                </a:solidFill>
              </a:rPr>
              <a:t>FORDI:</a:t>
            </a:r>
          </a:p>
          <a:p>
            <a:pPr marL="0" indent="12700">
              <a:lnSpc>
                <a:spcPct val="90000"/>
              </a:lnSpc>
              <a:buNone/>
            </a:pPr>
            <a:r>
              <a:rPr lang="da-DK" altLang="da-DK" dirty="0" smtClean="0"/>
              <a:t>Du </a:t>
            </a:r>
            <a:r>
              <a:rPr lang="da-DK" altLang="da-DK" dirty="0"/>
              <a:t>skal melde alle livstruende og dødelige bivirkninger, uanset om de er kendte.</a:t>
            </a:r>
          </a:p>
          <a:p>
            <a:pPr marL="0" indent="12700">
              <a:lnSpc>
                <a:spcPct val="90000"/>
              </a:lnSpc>
              <a:buNone/>
            </a:pPr>
            <a:endParaRPr lang="da-DK" altLang="da-DK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da-DK" altLang="da-DK" dirty="0" smtClean="0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1177925" y="14192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75048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57213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a-DK" altLang="da-DK" sz="4000" dirty="0" smtClean="0"/>
              <a:t>Skal du melde denne bivirkning?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a-DK" altLang="da-DK" dirty="0" smtClean="0"/>
              <a:t>En 52-årig mand, med tidligere AMI og forhøjet kolesterol, behandles</a:t>
            </a:r>
          </a:p>
          <a:p>
            <a:pPr>
              <a:buFontTx/>
              <a:buNone/>
            </a:pPr>
            <a:r>
              <a:rPr lang="da-DK" altLang="da-DK" dirty="0" smtClean="0"/>
              <a:t>med </a:t>
            </a:r>
            <a:r>
              <a:rPr lang="da-DK" altLang="da-DK" dirty="0" err="1" smtClean="0"/>
              <a:t>Simvastatin</a:t>
            </a:r>
            <a:r>
              <a:rPr lang="da-DK" altLang="da-DK" dirty="0" smtClean="0"/>
              <a:t>® og udvikler tinnitus efter 5 dages behandling.</a:t>
            </a:r>
          </a:p>
          <a:p>
            <a:pPr>
              <a:buFontTx/>
              <a:buNone/>
            </a:pPr>
            <a:endParaRPr lang="da-DK" altLang="da-DK" dirty="0"/>
          </a:p>
          <a:p>
            <a:pPr marL="0" indent="12700">
              <a:lnSpc>
                <a:spcPct val="90000"/>
              </a:lnSpc>
              <a:buNone/>
            </a:pPr>
            <a:r>
              <a:rPr lang="da-DK" altLang="da-DK" b="1" dirty="0">
                <a:solidFill>
                  <a:schemeClr val="accent6">
                    <a:lumMod val="75000"/>
                  </a:schemeClr>
                </a:solidFill>
              </a:rPr>
              <a:t>JA!</a:t>
            </a:r>
            <a:r>
              <a:rPr lang="da-DK" altLang="da-DK" dirty="0"/>
              <a:t/>
            </a:r>
            <a:br>
              <a:rPr lang="da-DK" altLang="da-DK" dirty="0"/>
            </a:br>
            <a:r>
              <a:rPr lang="da-DK" altLang="da-DK" dirty="0"/>
              <a:t/>
            </a:r>
            <a:br>
              <a:rPr lang="da-DK" altLang="da-DK" dirty="0"/>
            </a:br>
            <a:r>
              <a:rPr lang="da-DK" altLang="da-DK" dirty="0"/>
              <a:t>HVORFOR?</a:t>
            </a:r>
          </a:p>
          <a:p>
            <a:pPr marL="0" indent="12700">
              <a:lnSpc>
                <a:spcPct val="90000"/>
              </a:lnSpc>
              <a:buNone/>
            </a:pPr>
            <a:endParaRPr lang="da-DK" altLang="da-DK" sz="1800" dirty="0"/>
          </a:p>
          <a:p>
            <a:pPr marL="0" indent="12700">
              <a:lnSpc>
                <a:spcPct val="90000"/>
              </a:lnSpc>
              <a:buNone/>
            </a:pPr>
            <a:r>
              <a:rPr lang="da-DK" altLang="da-DK" b="1" dirty="0">
                <a:solidFill>
                  <a:schemeClr val="accent6">
                    <a:lumMod val="75000"/>
                  </a:schemeClr>
                </a:solidFill>
              </a:rPr>
              <a:t>FORDI:</a:t>
            </a:r>
          </a:p>
          <a:p>
            <a:pPr>
              <a:buNone/>
            </a:pPr>
            <a:r>
              <a:rPr lang="da-DK" altLang="da-DK" dirty="0"/>
              <a:t>Tinnitus er ikke en kendt bivirkning ved </a:t>
            </a:r>
            <a:r>
              <a:rPr lang="da-DK" altLang="da-DK" dirty="0" err="1"/>
              <a:t>Simvastatin</a:t>
            </a:r>
            <a:r>
              <a:rPr lang="en-US" altLang="da-DK" dirty="0"/>
              <a:t>®</a:t>
            </a:r>
            <a:r>
              <a:rPr lang="da-DK" altLang="da-DK" dirty="0"/>
              <a:t>. Du skal </a:t>
            </a:r>
            <a:r>
              <a:rPr lang="da-DK" altLang="da-DK" dirty="0" smtClean="0"/>
              <a:t>melde</a:t>
            </a:r>
          </a:p>
          <a:p>
            <a:pPr>
              <a:buNone/>
            </a:pPr>
            <a:r>
              <a:rPr lang="da-DK" altLang="da-DK" dirty="0" smtClean="0"/>
              <a:t>alle </a:t>
            </a:r>
            <a:r>
              <a:rPr lang="da-DK" altLang="da-DK" dirty="0"/>
              <a:t>uventede bivirkninger.</a:t>
            </a:r>
          </a:p>
          <a:p>
            <a:pPr>
              <a:buFontTx/>
              <a:buNone/>
            </a:pPr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140006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302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a-DK" altLang="da-DK" sz="4000" dirty="0" smtClean="0"/>
              <a:t>Skal du melde denne bivirkning?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5537" y="2041366"/>
            <a:ext cx="8065839" cy="382780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da-DK" altLang="da-DK" dirty="0" smtClean="0"/>
              <a:t>En 45-årig kvinde med </a:t>
            </a:r>
            <a:r>
              <a:rPr lang="da-DK" altLang="da-DK" dirty="0" err="1" smtClean="0"/>
              <a:t>hypertension</a:t>
            </a:r>
            <a:r>
              <a:rPr lang="da-DK" altLang="da-DK" dirty="0" smtClean="0"/>
              <a:t> udvikler </a:t>
            </a:r>
            <a:r>
              <a:rPr lang="da-DK" altLang="da-DK" dirty="0" err="1" smtClean="0"/>
              <a:t>alopeci</a:t>
            </a:r>
            <a:r>
              <a:rPr lang="da-DK" altLang="da-DK" dirty="0" smtClean="0"/>
              <a:t> 2 mdr. efter </a:t>
            </a:r>
          </a:p>
          <a:p>
            <a:pPr eaLnBrk="1" hangingPunct="1">
              <a:buFontTx/>
              <a:buNone/>
            </a:pPr>
            <a:r>
              <a:rPr lang="da-DK" altLang="da-DK" dirty="0" smtClean="0"/>
              <a:t>opstart med </a:t>
            </a:r>
            <a:r>
              <a:rPr lang="da-DK" altLang="da-DK" dirty="0" err="1" smtClean="0"/>
              <a:t>Verapamil</a:t>
            </a:r>
            <a:r>
              <a:rPr lang="en-US" altLang="da-DK" dirty="0" smtClean="0"/>
              <a:t>® (</a:t>
            </a:r>
            <a:r>
              <a:rPr lang="da-DK" altLang="da-DK" dirty="0" smtClean="0"/>
              <a:t>Calciumantagonist), hvilket hun er meget </a:t>
            </a:r>
          </a:p>
          <a:p>
            <a:pPr eaLnBrk="1" hangingPunct="1">
              <a:buFontTx/>
              <a:buNone/>
            </a:pPr>
            <a:r>
              <a:rPr lang="da-DK" altLang="da-DK" dirty="0" smtClean="0"/>
              <a:t>generet af.</a:t>
            </a:r>
          </a:p>
          <a:p>
            <a:pPr eaLnBrk="1" hangingPunct="1">
              <a:buFontTx/>
              <a:buNone/>
            </a:pPr>
            <a:endParaRPr lang="da-DK" altLang="da-DK" dirty="0"/>
          </a:p>
          <a:p>
            <a:pPr marL="0" indent="12700">
              <a:lnSpc>
                <a:spcPct val="90000"/>
              </a:lnSpc>
              <a:buNone/>
            </a:pPr>
            <a:r>
              <a:rPr lang="da-DK" altLang="da-DK" b="1" dirty="0" smtClean="0">
                <a:solidFill>
                  <a:schemeClr val="accent6">
                    <a:lumMod val="75000"/>
                  </a:schemeClr>
                </a:solidFill>
              </a:rPr>
              <a:t>NEJ!</a:t>
            </a:r>
            <a:r>
              <a:rPr lang="da-DK" altLang="da-DK" dirty="0"/>
              <a:t/>
            </a:r>
            <a:br>
              <a:rPr lang="da-DK" altLang="da-DK" dirty="0"/>
            </a:br>
            <a:r>
              <a:rPr lang="da-DK" altLang="da-DK" dirty="0"/>
              <a:t/>
            </a:r>
            <a:br>
              <a:rPr lang="da-DK" altLang="da-DK" dirty="0"/>
            </a:br>
            <a:r>
              <a:rPr lang="da-DK" altLang="da-DK" dirty="0"/>
              <a:t>HVORFOR?</a:t>
            </a:r>
          </a:p>
          <a:p>
            <a:pPr marL="0" indent="12700">
              <a:lnSpc>
                <a:spcPct val="90000"/>
              </a:lnSpc>
              <a:buNone/>
            </a:pPr>
            <a:endParaRPr lang="da-DK" altLang="da-DK" sz="1800" dirty="0"/>
          </a:p>
          <a:p>
            <a:pPr marL="0" indent="12700">
              <a:lnSpc>
                <a:spcPct val="90000"/>
              </a:lnSpc>
              <a:buNone/>
            </a:pPr>
            <a:r>
              <a:rPr lang="da-DK" altLang="da-DK" b="1" dirty="0">
                <a:solidFill>
                  <a:schemeClr val="accent6">
                    <a:lumMod val="75000"/>
                  </a:schemeClr>
                </a:solidFill>
              </a:rPr>
              <a:t>FORDI:</a:t>
            </a:r>
          </a:p>
          <a:p>
            <a:pPr marL="0" indent="0">
              <a:buNone/>
            </a:pPr>
            <a:r>
              <a:rPr lang="da-DK" altLang="da-DK" dirty="0" err="1"/>
              <a:t>Alopeci</a:t>
            </a:r>
            <a:r>
              <a:rPr lang="da-DK" altLang="da-DK" dirty="0"/>
              <a:t> er beskrevet i produktresumeet og er derfor en kendt </a:t>
            </a:r>
            <a:r>
              <a:rPr lang="da-DK" altLang="da-DK" dirty="0" smtClean="0"/>
              <a:t>bivirkning. Produktet </a:t>
            </a:r>
            <a:r>
              <a:rPr lang="da-DK" altLang="da-DK" dirty="0"/>
              <a:t>har været på markedet i over 2 år, derfor behøver man ikke melde.</a:t>
            </a:r>
          </a:p>
          <a:p>
            <a:pPr eaLnBrk="1" hangingPunct="1">
              <a:buFontTx/>
              <a:buNone/>
            </a:pPr>
            <a:endParaRPr lang="da-DK" altLang="da-DK" dirty="0" smtClean="0"/>
          </a:p>
          <a:p>
            <a:pPr eaLnBrk="1" hangingPunct="1">
              <a:buFontTx/>
              <a:buNone/>
            </a:pPr>
            <a:endParaRPr lang="da-DK" altLang="da-DK" dirty="0" smtClean="0"/>
          </a:p>
          <a:p>
            <a:pPr marL="0" indent="0">
              <a:buNone/>
            </a:pPr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393729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8604000" cy="1050095"/>
          </a:xfrm>
        </p:spPr>
        <p:txBody>
          <a:bodyPr/>
          <a:lstStyle/>
          <a:p>
            <a:r>
              <a:rPr lang="da-DK" dirty="0" smtClean="0"/>
              <a:t>Meld bivirkninger til Sundhedsstyrelsen på: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endParaRPr lang="da-DK" b="1" dirty="0">
              <a:hlinkClick r:id="rId3"/>
            </a:endParaRPr>
          </a:p>
          <a:p>
            <a:pPr marL="400050" lvl="1" indent="0">
              <a:buNone/>
            </a:pPr>
            <a:r>
              <a:rPr lang="da-DK" sz="3200" b="1" dirty="0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MELDENBIVIRKNING.DK</a:t>
            </a:r>
            <a:r>
              <a:rPr lang="da-DK" sz="32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endParaRPr lang="da-DK" b="1" dirty="0" smtClean="0"/>
          </a:p>
          <a:p>
            <a:pPr marL="0" indent="0">
              <a:buNone/>
            </a:pPr>
            <a:r>
              <a:rPr lang="da-DK" dirty="0" smtClean="0"/>
              <a:t> </a:t>
            </a:r>
            <a:endParaRPr 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530" y="2818356"/>
            <a:ext cx="848677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9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302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a-DK" dirty="0"/>
              <a:t>Sådan melder du bivirkninger til Sundhedsstyrelsen</a:t>
            </a:r>
            <a:endParaRPr lang="da-DK" altLang="da-DK" sz="40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56118" y="2053893"/>
            <a:ext cx="3630682" cy="1816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+mj-lt"/>
              <a:buAutoNum type="arabicPeriod"/>
            </a:pPr>
            <a:r>
              <a:rPr lang="da-DK" sz="1800" dirty="0" smtClean="0"/>
              <a:t>Gå </a:t>
            </a:r>
            <a:r>
              <a:rPr lang="da-DK" sz="1800" dirty="0"/>
              <a:t>ind på </a:t>
            </a:r>
            <a:r>
              <a:rPr lang="da-DK" sz="1800" dirty="0" smtClean="0">
                <a:solidFill>
                  <a:srgbClr val="CF0F00"/>
                </a:solidFill>
                <a:hlinkClick r:id="rId3"/>
              </a:rPr>
              <a:t>www.meldenbivirkning.dk</a:t>
            </a:r>
            <a:endParaRPr lang="da-DK" sz="1800" dirty="0" smtClean="0">
              <a:solidFill>
                <a:srgbClr val="CF0F00"/>
              </a:solidFill>
            </a:endParaRPr>
          </a:p>
          <a:p>
            <a:pPr>
              <a:buFont typeface="+mj-lt"/>
              <a:buAutoNum type="arabicPeriod"/>
            </a:pPr>
            <a:r>
              <a:rPr lang="da-DK" sz="1800" dirty="0"/>
              <a:t>Vælg ”Bivirkninger ved medicin til mennesker</a:t>
            </a:r>
            <a:r>
              <a:rPr lang="da-DK" sz="1800" dirty="0" smtClean="0"/>
              <a:t>”</a:t>
            </a:r>
          </a:p>
          <a:p>
            <a:pPr>
              <a:buFont typeface="+mj-lt"/>
              <a:buAutoNum type="arabicPeriod"/>
            </a:pPr>
            <a:r>
              <a:rPr lang="da-DK" sz="1800" dirty="0"/>
              <a:t>Under Sundhedsprofessionelle vælger du ”Meld en bivirkning ved medicin” eller ”Meld en bivirkning ved vaccine</a:t>
            </a:r>
            <a:r>
              <a:rPr lang="da-DK" sz="1800" dirty="0" smtClean="0"/>
              <a:t>”</a:t>
            </a:r>
          </a:p>
          <a:p>
            <a:pPr>
              <a:buFont typeface="+mj-lt"/>
              <a:buAutoNum type="arabicPeriod"/>
            </a:pPr>
            <a:r>
              <a:rPr lang="da-DK" sz="1800" dirty="0" smtClean="0"/>
              <a:t>Udfyld E-blanketten med så mange oplysninger som muligt</a:t>
            </a:r>
            <a:endParaRPr lang="da-DK" sz="1800" dirty="0"/>
          </a:p>
          <a:p>
            <a:endParaRPr lang="da-DK" sz="1800" dirty="0">
              <a:solidFill>
                <a:srgbClr val="CF0F00"/>
              </a:solidFill>
            </a:endParaRPr>
          </a:p>
          <a:p>
            <a:endParaRPr lang="da-DK" sz="1800" dirty="0">
              <a:solidFill>
                <a:srgbClr val="CF0F00"/>
              </a:solidFill>
            </a:endParaRPr>
          </a:p>
          <a:p>
            <a:pPr eaLnBrk="1" hangingPunct="1">
              <a:buFontTx/>
              <a:buNone/>
            </a:pPr>
            <a:endParaRPr lang="da-DK" altLang="da-DK" dirty="0" smtClean="0"/>
          </a:p>
          <a:p>
            <a:pPr eaLnBrk="1" hangingPunct="1">
              <a:buFontTx/>
              <a:buNone/>
            </a:pPr>
            <a:endParaRPr lang="da-DK" altLang="da-DK" dirty="0" smtClean="0"/>
          </a:p>
          <a:p>
            <a:pPr marL="0" indent="0">
              <a:buNone/>
            </a:pPr>
            <a:endParaRPr lang="da-DK" altLang="da-DK" dirty="0" smtClean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053893"/>
            <a:ext cx="4523038" cy="793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57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Fakta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999" y="2200856"/>
            <a:ext cx="7795927" cy="2520000"/>
          </a:xfrm>
        </p:spPr>
        <p:txBody>
          <a:bodyPr/>
          <a:lstStyle/>
          <a:p>
            <a:r>
              <a:rPr lang="da-DK" b="1" dirty="0"/>
              <a:t>Bivirkninger er årsag til </a:t>
            </a:r>
            <a:r>
              <a:rPr lang="da-DK" b="1" dirty="0" smtClean="0"/>
              <a:t>5-8 % </a:t>
            </a:r>
            <a:r>
              <a:rPr lang="da-DK" b="1" dirty="0"/>
              <a:t>af alle indlæggelser </a:t>
            </a:r>
            <a:r>
              <a:rPr lang="da-DK" b="1" baseline="-25000" dirty="0"/>
              <a:t>(1)</a:t>
            </a:r>
          </a:p>
          <a:p>
            <a:endParaRPr lang="da-DK" b="1" dirty="0"/>
          </a:p>
          <a:p>
            <a:r>
              <a:rPr lang="da-DK" b="1" dirty="0" smtClean="0"/>
              <a:t>Det Europæiske Lægemiddelagentur </a:t>
            </a:r>
            <a:r>
              <a:rPr lang="da-DK" b="1" dirty="0"/>
              <a:t>har estimeret, at </a:t>
            </a:r>
            <a:r>
              <a:rPr lang="da-DK" b="1" dirty="0" smtClean="0"/>
              <a:t>bivirkninger </a:t>
            </a:r>
            <a:r>
              <a:rPr lang="da-DK" b="1" dirty="0"/>
              <a:t>er </a:t>
            </a:r>
            <a:r>
              <a:rPr lang="da-DK" b="1" dirty="0" smtClean="0"/>
              <a:t>den femte hyppigste årsag til </a:t>
            </a:r>
            <a:r>
              <a:rPr lang="da-DK" b="1" dirty="0"/>
              <a:t>død på hospitaler </a:t>
            </a:r>
            <a:r>
              <a:rPr lang="da-DK" b="1" baseline="-25000" dirty="0"/>
              <a:t>(2)</a:t>
            </a:r>
          </a:p>
          <a:p>
            <a:endParaRPr lang="da-DK" b="1" dirty="0"/>
          </a:p>
          <a:p>
            <a:r>
              <a:rPr lang="da-DK" b="1" dirty="0" smtClean="0"/>
              <a:t>Kun </a:t>
            </a:r>
            <a:r>
              <a:rPr lang="da-DK" b="1" dirty="0"/>
              <a:t>2% </a:t>
            </a:r>
            <a:r>
              <a:rPr lang="da-DK" b="1" dirty="0" smtClean="0"/>
              <a:t>af de indberetningspligtige </a:t>
            </a:r>
            <a:r>
              <a:rPr lang="da-DK" b="1" dirty="0"/>
              <a:t>bivirkninger bliver indberettet</a:t>
            </a:r>
            <a:r>
              <a:rPr lang="da-DK" sz="1600" b="1" baseline="-25000" dirty="0"/>
              <a:t> (3)</a:t>
            </a:r>
          </a:p>
          <a:p>
            <a:endParaRPr lang="da-DK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43CC56-EA50-4FB2-BF3E-E9C6C1988CD0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539999" y="5327923"/>
            <a:ext cx="46699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defTabSz="914400" eaLnBrk="0" hangingPunct="0">
              <a:spcBef>
                <a:spcPts val="0"/>
              </a:spcBef>
              <a:buClr>
                <a:srgbClr val="8C7B70"/>
              </a:buClr>
              <a:buSzPct val="110000"/>
              <a:buAutoNum type="arabicParenBoth"/>
              <a:defRPr/>
            </a:pPr>
            <a:r>
              <a:rPr lang="da-DK" sz="1000" kern="0" dirty="0" smtClean="0">
                <a:solidFill>
                  <a:srgbClr val="404040"/>
                </a:solidFill>
                <a:latin typeface="Times New Roman" charset="0"/>
                <a:ea typeface="+mn-ea"/>
              </a:rPr>
              <a:t>Drug </a:t>
            </a:r>
            <a:r>
              <a:rPr lang="da-DK" sz="1000" kern="0" dirty="0">
                <a:solidFill>
                  <a:srgbClr val="404040"/>
                </a:solidFill>
                <a:latin typeface="Times New Roman" charset="0"/>
                <a:ea typeface="+mn-ea"/>
              </a:rPr>
              <a:t>related hospital admissions in subspecialities of </a:t>
            </a:r>
            <a:r>
              <a:rPr lang="da-DK" sz="1000" kern="0" dirty="0" err="1">
                <a:solidFill>
                  <a:srgbClr val="404040"/>
                </a:solidFill>
                <a:latin typeface="Times New Roman" charset="0"/>
                <a:ea typeface="+mn-ea"/>
              </a:rPr>
              <a:t>internal</a:t>
            </a:r>
            <a:r>
              <a:rPr lang="da-DK" sz="1000" kern="0" dirty="0">
                <a:solidFill>
                  <a:srgbClr val="404040"/>
                </a:solidFill>
                <a:latin typeface="Times New Roman" charset="0"/>
                <a:ea typeface="+mn-ea"/>
              </a:rPr>
              <a:t> </a:t>
            </a:r>
            <a:r>
              <a:rPr lang="da-DK" sz="1000" kern="0" dirty="0" err="1">
                <a:solidFill>
                  <a:srgbClr val="404040"/>
                </a:solidFill>
                <a:latin typeface="Times New Roman" charset="0"/>
                <a:ea typeface="+mn-ea"/>
              </a:rPr>
              <a:t>medicine</a:t>
            </a:r>
            <a:r>
              <a:rPr lang="da-DK" sz="1000" kern="0" dirty="0">
                <a:solidFill>
                  <a:srgbClr val="404040"/>
                </a:solidFill>
                <a:latin typeface="Times New Roman" charset="0"/>
                <a:ea typeface="+mn-ea"/>
              </a:rPr>
              <a:t> </a:t>
            </a:r>
            <a:r>
              <a:rPr lang="da-DK" sz="1000" kern="0" dirty="0" smtClean="0">
                <a:solidFill>
                  <a:srgbClr val="404040"/>
                </a:solidFill>
                <a:latin typeface="Times New Roman" charset="0"/>
                <a:ea typeface="+mn-ea"/>
              </a:rPr>
              <a:t>Dan </a:t>
            </a:r>
            <a:r>
              <a:rPr lang="da-DK" sz="1000" kern="0" dirty="0">
                <a:solidFill>
                  <a:srgbClr val="404040"/>
                </a:solidFill>
                <a:latin typeface="Times New Roman" charset="0"/>
                <a:ea typeface="+mn-ea"/>
              </a:rPr>
              <a:t>Med Bull  1996;  </a:t>
            </a:r>
            <a:r>
              <a:rPr lang="da-DK" sz="1000" kern="0" dirty="0" smtClean="0">
                <a:solidFill>
                  <a:srgbClr val="404040"/>
                </a:solidFill>
                <a:latin typeface="Times New Roman" charset="0"/>
                <a:ea typeface="+mn-ea"/>
              </a:rPr>
              <a:t>43141-55</a:t>
            </a:r>
            <a:r>
              <a:rPr lang="da-DK" sz="1000" kern="0" dirty="0">
                <a:solidFill>
                  <a:srgbClr val="404040"/>
                </a:solidFill>
                <a:latin typeface="Times New Roman" charset="0"/>
                <a:ea typeface="+mn-ea"/>
              </a:rPr>
              <a:t> </a:t>
            </a:r>
          </a:p>
          <a:p>
            <a:pPr marL="228600" lvl="0" indent="-228600" defTabSz="914400" eaLnBrk="0" hangingPunct="0">
              <a:spcBef>
                <a:spcPts val="0"/>
              </a:spcBef>
              <a:buClr>
                <a:srgbClr val="8C7B70"/>
              </a:buClr>
              <a:buSzPct val="110000"/>
              <a:buAutoNum type="arabicParenBoth"/>
              <a:defRPr/>
            </a:pPr>
            <a:r>
              <a:rPr lang="da-DK" sz="1000" kern="0" dirty="0" smtClean="0">
                <a:solidFill>
                  <a:srgbClr val="404040"/>
                </a:solidFill>
                <a:latin typeface="Times New Roman" charset="0"/>
                <a:ea typeface="+mn-ea"/>
              </a:rPr>
              <a:t>EMA </a:t>
            </a:r>
            <a:r>
              <a:rPr lang="da-DK" sz="1000" kern="0" dirty="0">
                <a:solidFill>
                  <a:srgbClr val="404040"/>
                </a:solidFill>
                <a:latin typeface="Times New Roman" charset="0"/>
                <a:ea typeface="+mn-ea"/>
              </a:rPr>
              <a:t>2010 årsrapport, </a:t>
            </a:r>
            <a:endParaRPr lang="da-DK" sz="1000" kern="0" dirty="0" smtClean="0">
              <a:solidFill>
                <a:srgbClr val="404040"/>
              </a:solidFill>
              <a:latin typeface="Times New Roman" charset="0"/>
              <a:ea typeface="+mn-ea"/>
            </a:endParaRPr>
          </a:p>
          <a:p>
            <a:pPr marL="228600" lvl="0" indent="-228600" defTabSz="914400" eaLnBrk="0" hangingPunct="0">
              <a:spcBef>
                <a:spcPts val="0"/>
              </a:spcBef>
              <a:buClr>
                <a:srgbClr val="8C7B70"/>
              </a:buClr>
              <a:buSzPct val="110000"/>
              <a:buAutoNum type="arabicParenBoth"/>
              <a:defRPr/>
            </a:pPr>
            <a:r>
              <a:rPr lang="da-DK" sz="1000" kern="0" dirty="0" smtClean="0">
                <a:solidFill>
                  <a:srgbClr val="404040"/>
                </a:solidFill>
                <a:latin typeface="Times New Roman" charset="0"/>
                <a:ea typeface="+mn-ea"/>
              </a:rPr>
              <a:t>Lægemiddelstyrelsen </a:t>
            </a:r>
            <a:r>
              <a:rPr lang="da-DK" sz="1000" kern="0" dirty="0">
                <a:solidFill>
                  <a:srgbClr val="404040"/>
                </a:solidFill>
                <a:latin typeface="Times New Roman" charset="0"/>
                <a:ea typeface="+mn-ea"/>
              </a:rPr>
              <a:t>: </a:t>
            </a:r>
            <a:r>
              <a:rPr lang="da-DK" sz="1000" kern="0" dirty="0" err="1">
                <a:solidFill>
                  <a:srgbClr val="404040"/>
                </a:solidFill>
                <a:latin typeface="Times New Roman" charset="0"/>
                <a:ea typeface="+mn-ea"/>
              </a:rPr>
              <a:t>React</a:t>
            </a:r>
            <a:r>
              <a:rPr lang="da-DK" sz="1000" kern="0" dirty="0">
                <a:solidFill>
                  <a:srgbClr val="404040"/>
                </a:solidFill>
                <a:latin typeface="Times New Roman" charset="0"/>
                <a:ea typeface="+mn-ea"/>
              </a:rPr>
              <a:t> to </a:t>
            </a:r>
            <a:r>
              <a:rPr lang="da-DK" sz="1000" kern="0" dirty="0" err="1">
                <a:solidFill>
                  <a:srgbClr val="404040"/>
                </a:solidFill>
                <a:latin typeface="Times New Roman" charset="0"/>
                <a:ea typeface="+mn-ea"/>
              </a:rPr>
              <a:t>Serious</a:t>
            </a:r>
            <a:r>
              <a:rPr lang="da-DK" sz="1000" kern="0" dirty="0">
                <a:solidFill>
                  <a:srgbClr val="404040"/>
                </a:solidFill>
                <a:latin typeface="Times New Roman" charset="0"/>
                <a:ea typeface="+mn-ea"/>
              </a:rPr>
              <a:t> and </a:t>
            </a:r>
            <a:r>
              <a:rPr lang="da-DK" sz="1000" kern="0" dirty="0" err="1">
                <a:solidFill>
                  <a:srgbClr val="404040"/>
                </a:solidFill>
                <a:latin typeface="Times New Roman" charset="0"/>
                <a:ea typeface="+mn-ea"/>
              </a:rPr>
              <a:t>Unexpected</a:t>
            </a:r>
            <a:r>
              <a:rPr lang="da-DK" sz="1000" kern="0" dirty="0">
                <a:solidFill>
                  <a:srgbClr val="404040"/>
                </a:solidFill>
                <a:latin typeface="Times New Roman" charset="0"/>
                <a:ea typeface="+mn-ea"/>
              </a:rPr>
              <a:t> Side </a:t>
            </a:r>
            <a:r>
              <a:rPr lang="da-DK" sz="1000" kern="0" dirty="0" err="1">
                <a:solidFill>
                  <a:srgbClr val="404040"/>
                </a:solidFill>
                <a:latin typeface="Times New Roman" charset="0"/>
                <a:ea typeface="+mn-ea"/>
              </a:rPr>
              <a:t>Effects.http</a:t>
            </a:r>
            <a:r>
              <a:rPr lang="da-DK" sz="1000" kern="0" dirty="0">
                <a:solidFill>
                  <a:srgbClr val="404040"/>
                </a:solidFill>
                <a:latin typeface="Times New Roman" charset="0"/>
                <a:ea typeface="+mn-ea"/>
              </a:rPr>
              <a:t>://laegemiddelstyrelsen.dk/en/</a:t>
            </a:r>
            <a:r>
              <a:rPr lang="da-DK" sz="1000" kern="0" dirty="0" err="1">
                <a:solidFill>
                  <a:srgbClr val="404040"/>
                </a:solidFill>
                <a:latin typeface="Times New Roman" charset="0"/>
                <a:ea typeface="+mn-ea"/>
              </a:rPr>
              <a:t>topics</a:t>
            </a:r>
            <a:r>
              <a:rPr lang="da-DK" sz="1000" kern="0" dirty="0">
                <a:solidFill>
                  <a:srgbClr val="404040"/>
                </a:solidFill>
                <a:latin typeface="Times New Roman" charset="0"/>
                <a:ea typeface="+mn-ea"/>
              </a:rPr>
              <a:t>/side-</a:t>
            </a:r>
            <a:r>
              <a:rPr lang="da-DK" sz="1000" kern="0" dirty="0" err="1">
                <a:solidFill>
                  <a:srgbClr val="404040"/>
                </a:solidFill>
                <a:latin typeface="Times New Roman" charset="0"/>
                <a:ea typeface="+mn-ea"/>
              </a:rPr>
              <a:t>effects</a:t>
            </a:r>
            <a:r>
              <a:rPr lang="da-DK" sz="1000" kern="0" dirty="0">
                <a:solidFill>
                  <a:srgbClr val="404040"/>
                </a:solidFill>
                <a:latin typeface="Times New Roman" charset="0"/>
                <a:ea typeface="+mn-ea"/>
              </a:rPr>
              <a:t>-and </a:t>
            </a:r>
            <a:r>
              <a:rPr lang="da-DK" sz="1000" kern="0" dirty="0" err="1" smtClean="0">
                <a:solidFill>
                  <a:srgbClr val="404040"/>
                </a:solidFill>
                <a:latin typeface="Times New Roman" charset="0"/>
                <a:ea typeface="+mn-ea"/>
              </a:rPr>
              <a:t>trials</a:t>
            </a:r>
            <a:r>
              <a:rPr lang="da-DK" sz="1000" kern="0" dirty="0" smtClean="0">
                <a:solidFill>
                  <a:srgbClr val="404040"/>
                </a:solidFill>
                <a:latin typeface="Times New Roman" charset="0"/>
                <a:ea typeface="+mn-ea"/>
              </a:rPr>
              <a:t>/side-</a:t>
            </a:r>
            <a:r>
              <a:rPr lang="da-DK" sz="1000" kern="0" dirty="0" err="1" smtClean="0">
                <a:solidFill>
                  <a:srgbClr val="404040"/>
                </a:solidFill>
                <a:latin typeface="Times New Roman" charset="0"/>
                <a:ea typeface="+mn-ea"/>
              </a:rPr>
              <a:t>effects</a:t>
            </a:r>
            <a:r>
              <a:rPr lang="da-DK" sz="1000" kern="0" dirty="0" smtClean="0">
                <a:solidFill>
                  <a:srgbClr val="404040"/>
                </a:solidFill>
                <a:latin typeface="Times New Roman" charset="0"/>
                <a:ea typeface="+mn-ea"/>
              </a:rPr>
              <a:t>/newa/</a:t>
            </a:r>
            <a:r>
              <a:rPr lang="da-DK" sz="1000" kern="0" dirty="0" err="1" smtClean="0">
                <a:solidFill>
                  <a:srgbClr val="404040"/>
                </a:solidFill>
                <a:latin typeface="Times New Roman" charset="0"/>
                <a:ea typeface="+mn-ea"/>
              </a:rPr>
              <a:t>react</a:t>
            </a:r>
            <a:r>
              <a:rPr lang="da-DK" sz="1000" kern="0" dirty="0" smtClean="0">
                <a:solidFill>
                  <a:srgbClr val="404040"/>
                </a:solidFill>
                <a:latin typeface="Times New Roman" charset="0"/>
                <a:ea typeface="+mn-ea"/>
              </a:rPr>
              <a:t>—</a:t>
            </a:r>
            <a:r>
              <a:rPr lang="da-DK" sz="1000" kern="0" dirty="0" err="1" smtClean="0">
                <a:solidFill>
                  <a:srgbClr val="404040"/>
                </a:solidFill>
                <a:latin typeface="Times New Roman" charset="0"/>
                <a:ea typeface="+mn-ea"/>
              </a:rPr>
              <a:t>when</a:t>
            </a:r>
            <a:r>
              <a:rPr lang="da-DK" sz="1000" kern="0" dirty="0" smtClean="0">
                <a:solidFill>
                  <a:srgbClr val="404040"/>
                </a:solidFill>
                <a:latin typeface="Times New Roman" charset="0"/>
                <a:ea typeface="+mn-ea"/>
              </a:rPr>
              <a:t>-</a:t>
            </a:r>
            <a:r>
              <a:rPr lang="da-DK" sz="1000" kern="0" dirty="0" err="1" smtClean="0">
                <a:solidFill>
                  <a:srgbClr val="404040"/>
                </a:solidFill>
                <a:latin typeface="Times New Roman" charset="0"/>
                <a:ea typeface="+mn-ea"/>
              </a:rPr>
              <a:t>serious</a:t>
            </a:r>
            <a:r>
              <a:rPr lang="da-DK" sz="1000" kern="0" dirty="0" smtClean="0">
                <a:solidFill>
                  <a:srgbClr val="404040"/>
                </a:solidFill>
                <a:latin typeface="Times New Roman" charset="0"/>
                <a:ea typeface="+mn-ea"/>
              </a:rPr>
              <a:t>-and-</a:t>
            </a:r>
            <a:r>
              <a:rPr lang="da-DK" sz="1000" kern="0" dirty="0" err="1" smtClean="0">
                <a:solidFill>
                  <a:srgbClr val="404040"/>
                </a:solidFill>
                <a:latin typeface="Times New Roman" charset="0"/>
                <a:ea typeface="+mn-ea"/>
              </a:rPr>
              <a:t>unexpected</a:t>
            </a:r>
            <a:r>
              <a:rPr lang="da-DK" sz="1000" kern="0" dirty="0" smtClean="0">
                <a:solidFill>
                  <a:srgbClr val="404040"/>
                </a:solidFill>
                <a:latin typeface="Times New Roman" charset="0"/>
                <a:ea typeface="+mn-ea"/>
              </a:rPr>
              <a:t>-side-</a:t>
            </a:r>
            <a:r>
              <a:rPr lang="da-DK" sz="1000" kern="0" dirty="0" err="1" smtClean="0">
                <a:solidFill>
                  <a:srgbClr val="404040"/>
                </a:solidFill>
                <a:latin typeface="Times New Roman" charset="0"/>
                <a:ea typeface="+mn-ea"/>
              </a:rPr>
              <a:t>effects</a:t>
            </a:r>
            <a:r>
              <a:rPr lang="da-DK" sz="1000" kern="0" dirty="0" smtClean="0">
                <a:solidFill>
                  <a:srgbClr val="404040"/>
                </a:solidFill>
                <a:latin typeface="Times New Roman" charset="0"/>
                <a:ea typeface="+mn-ea"/>
              </a:rPr>
              <a:t>-</a:t>
            </a:r>
            <a:r>
              <a:rPr lang="da-DK" sz="1000" kern="0" dirty="0" err="1" smtClean="0">
                <a:solidFill>
                  <a:srgbClr val="404040"/>
                </a:solidFill>
                <a:latin typeface="Times New Roman" charset="0"/>
                <a:ea typeface="+mn-ea"/>
              </a:rPr>
              <a:t>occur</a:t>
            </a:r>
            <a:endParaRPr lang="da-DK" sz="1000" kern="0" dirty="0">
              <a:solidFill>
                <a:srgbClr val="404040"/>
              </a:solidFill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412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486000"/>
            <a:ext cx="7938731" cy="1050095"/>
          </a:xfrm>
        </p:spPr>
        <p:txBody>
          <a:bodyPr/>
          <a:lstStyle/>
          <a:p>
            <a:r>
              <a:rPr lang="en-US" sz="3200" dirty="0" smtClean="0"/>
              <a:t>Sundhedsstyrelsens nyhedsbrev om lægemiddelsikkerhed målrettet læger</a:t>
            </a:r>
            <a:endParaRPr lang="en-US" sz="3200" dirty="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43CC56-EA50-4FB2-BF3E-E9C6C1988CD0}" type="datetime3">
              <a:rPr lang="da-DK"/>
              <a:pPr>
                <a:defRPr/>
              </a:pPr>
              <a:t>18.09.2015</a:t>
            </a:fld>
            <a:endParaRPr lang="da-DK" dirty="0"/>
          </a:p>
        </p:txBody>
      </p:sp>
      <p:sp>
        <p:nvSpPr>
          <p:cNvPr id="5" name="Tekstfelt 4"/>
          <p:cNvSpPr txBox="1"/>
          <p:nvPr/>
        </p:nvSpPr>
        <p:spPr>
          <a:xfrm>
            <a:off x="3561348" y="2001280"/>
            <a:ext cx="5582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Sundhedsstyrelsens elektroniske nyhedsbrev </a:t>
            </a:r>
            <a:r>
              <a:rPr lang="da-DK" dirty="0" smtClean="0">
                <a:solidFill>
                  <a:srgbClr val="C00000"/>
                </a:solidFill>
                <a:hlinkClick r:id="rId3"/>
              </a:rPr>
              <a:t>Nyt Om Bivirkninger </a:t>
            </a:r>
            <a:r>
              <a:rPr lang="da-DK" dirty="0" smtClean="0"/>
              <a:t>er målrettet læger og udkommer sidste torsdag i hver måned.</a:t>
            </a:r>
            <a:endParaRPr lang="da-DK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263467">
            <a:off x="690455" y="2751274"/>
            <a:ext cx="1816317" cy="2569285"/>
          </a:xfrm>
          <a:prstGeom prst="rect">
            <a:avLst/>
          </a:prstGeom>
        </p:spPr>
      </p:pic>
      <p:pic>
        <p:nvPicPr>
          <p:cNvPr id="4" name="Billed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245994">
            <a:off x="1318807" y="2974349"/>
            <a:ext cx="1819192" cy="256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er en bivirkning?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DEFINITION</a:t>
            </a:r>
          </a:p>
          <a:p>
            <a:pPr marL="0" indent="0">
              <a:buNone/>
            </a:pPr>
            <a:endParaRPr lang="da-DK" b="1" dirty="0" smtClean="0"/>
          </a:p>
          <a:p>
            <a:r>
              <a:rPr lang="da-DK" dirty="0" smtClean="0"/>
              <a:t>En </a:t>
            </a:r>
            <a:r>
              <a:rPr lang="da-DK" dirty="0"/>
              <a:t>bivirkning er en skadelig og </a:t>
            </a:r>
            <a:r>
              <a:rPr lang="da-DK" dirty="0" smtClean="0"/>
              <a:t>utilsigtet reaktion </a:t>
            </a:r>
            <a:r>
              <a:rPr lang="da-DK" dirty="0"/>
              <a:t>ved brug af medicin i overensstemmelse med det godkendte produktresumé og som følge af medicineringsfejl, forkert brug, misbrug og </a:t>
            </a:r>
            <a:r>
              <a:rPr lang="da-DK" dirty="0" err="1"/>
              <a:t>off</a:t>
            </a:r>
            <a:r>
              <a:rPr lang="da-DK" dirty="0"/>
              <a:t>-label-brug af medicin.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b="1" dirty="0" smtClean="0"/>
          </a:p>
          <a:p>
            <a:pPr marL="0" indent="0">
              <a:buNone/>
            </a:pPr>
            <a:r>
              <a:rPr lang="da-DK" b="1" dirty="0" smtClean="0"/>
              <a:t>Men ikke alle bivirkninger skal indberettes.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4FDB0-B840-4941-BBD2-A9EA207177FF}" type="datetime3">
              <a:rPr lang="da-DK" smtClean="0"/>
              <a:pPr>
                <a:defRPr/>
              </a:pPr>
              <a:t>18.09.2015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7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Disse bivirkninger er omfattet af lægers indberetningspligt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a-DK" sz="2400" b="1" dirty="0">
                <a:solidFill>
                  <a:schemeClr val="accent6">
                    <a:lumMod val="75000"/>
                  </a:schemeClr>
                </a:solidFill>
              </a:rPr>
              <a:t>ALVORLIGE BIVIRKNINGER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En </a:t>
            </a:r>
            <a:r>
              <a:rPr lang="da-DK" dirty="0"/>
              <a:t>bivirkning er alvorlig, hvis den</a:t>
            </a:r>
            <a:r>
              <a:rPr lang="da-DK" dirty="0" smtClean="0"/>
              <a:t>: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 smtClean="0"/>
              <a:t>Er </a:t>
            </a:r>
            <a:r>
              <a:rPr lang="da-DK" dirty="0"/>
              <a:t>dødelig</a:t>
            </a:r>
          </a:p>
          <a:p>
            <a:r>
              <a:rPr lang="da-DK" dirty="0" smtClean="0"/>
              <a:t>Er livstruende</a:t>
            </a:r>
          </a:p>
          <a:p>
            <a:r>
              <a:rPr lang="da-DK" dirty="0" smtClean="0"/>
              <a:t>Kræver </a:t>
            </a:r>
            <a:r>
              <a:rPr lang="da-DK" dirty="0"/>
              <a:t>hospitalsindlæggelse eller </a:t>
            </a:r>
            <a:r>
              <a:rPr lang="da-DK" dirty="0" smtClean="0"/>
              <a:t>medfører forlængelse </a:t>
            </a:r>
            <a:r>
              <a:rPr lang="da-DK" dirty="0"/>
              <a:t>af hidtidig </a:t>
            </a:r>
            <a:r>
              <a:rPr lang="da-DK" dirty="0" smtClean="0"/>
              <a:t>hospitalsindlæggelse</a:t>
            </a:r>
          </a:p>
          <a:p>
            <a:r>
              <a:rPr lang="da-DK" dirty="0" smtClean="0"/>
              <a:t>Resulterer </a:t>
            </a:r>
            <a:r>
              <a:rPr lang="da-DK" dirty="0"/>
              <a:t>i vedvarende eller betydelig </a:t>
            </a:r>
            <a:r>
              <a:rPr lang="da-DK" dirty="0" smtClean="0"/>
              <a:t>invaliditet eller uarbejdsdygtighed</a:t>
            </a:r>
          </a:p>
          <a:p>
            <a:r>
              <a:rPr lang="da-DK" dirty="0" smtClean="0"/>
              <a:t>Medfører </a:t>
            </a:r>
            <a:r>
              <a:rPr lang="da-DK" dirty="0"/>
              <a:t>fosterskade eller medfødt anomali</a:t>
            </a:r>
            <a:r>
              <a:rPr lang="da-DK" dirty="0" smtClean="0"/>
              <a:t>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Får du formodning om eller kendskab til en </a:t>
            </a:r>
            <a:r>
              <a:rPr lang="da-DK" dirty="0" smtClean="0"/>
              <a:t>alvorlig bivirkning</a:t>
            </a:r>
            <a:r>
              <a:rPr lang="da-DK" dirty="0"/>
              <a:t>, </a:t>
            </a:r>
            <a:r>
              <a:rPr lang="da-DK" dirty="0" smtClean="0"/>
              <a:t>skal </a:t>
            </a:r>
            <a:r>
              <a:rPr lang="da-DK" dirty="0"/>
              <a:t>du melde den inden 15 dage.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4FDB0-B840-4941-BBD2-A9EA207177FF}" type="datetime3">
              <a:rPr lang="da-DK" smtClean="0"/>
              <a:pPr>
                <a:defRPr/>
              </a:pPr>
              <a:t>18.09.2015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102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Disse bivirkninger er omfattet af lægers indberetningspligt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a-DK" sz="2400" b="1" dirty="0" smtClean="0">
                <a:solidFill>
                  <a:schemeClr val="accent6">
                    <a:lumMod val="75000"/>
                  </a:schemeClr>
                </a:solidFill>
              </a:rPr>
              <a:t>BIVIRKNINGER VED NY </a:t>
            </a:r>
            <a:r>
              <a:rPr lang="da-DK" sz="2400" b="1" dirty="0">
                <a:solidFill>
                  <a:schemeClr val="accent6">
                    <a:lumMod val="75000"/>
                  </a:schemeClr>
                </a:solidFill>
              </a:rPr>
              <a:t>MEDICIN</a:t>
            </a:r>
          </a:p>
          <a:p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Læger </a:t>
            </a:r>
            <a:r>
              <a:rPr lang="da-DK" dirty="0"/>
              <a:t>skal melde alle bivirkninger ved ny </a:t>
            </a:r>
            <a:r>
              <a:rPr lang="da-DK" dirty="0" smtClean="0"/>
              <a:t>medicin, der </a:t>
            </a:r>
            <a:r>
              <a:rPr lang="da-DK" dirty="0"/>
              <a:t>har været på markedet i under to </a:t>
            </a:r>
            <a:r>
              <a:rPr lang="da-DK" dirty="0" smtClean="0"/>
              <a:t>år. Nye lægemidler er underlagt skærpet indberetningspligt.</a:t>
            </a: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På 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</a:rPr>
              <a:t>meldenbivirkning.dk</a:t>
            </a:r>
            <a:r>
              <a:rPr lang="da-DK" dirty="0" smtClean="0"/>
              <a:t> </a:t>
            </a:r>
            <a:r>
              <a:rPr lang="da-DK" dirty="0"/>
              <a:t>kan du finde en </a:t>
            </a:r>
            <a:r>
              <a:rPr lang="da-DK" dirty="0" smtClean="0"/>
              <a:t>liste over ny medicin</a:t>
            </a:r>
            <a:r>
              <a:rPr lang="da-DK" dirty="0"/>
              <a:t>, der er omfattet af denne </a:t>
            </a:r>
            <a:r>
              <a:rPr lang="da-DK" dirty="0" smtClean="0"/>
              <a:t>skærpede indberetningspligt</a:t>
            </a:r>
            <a:r>
              <a:rPr lang="da-DK" dirty="0"/>
              <a:t>.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Listen </a:t>
            </a:r>
            <a:r>
              <a:rPr lang="da-DK" dirty="0"/>
              <a:t>ligger også </a:t>
            </a:r>
            <a:r>
              <a:rPr lang="da-DK" dirty="0" smtClean="0"/>
              <a:t>på 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</a:rPr>
              <a:t>pro-medicin.dk</a:t>
            </a:r>
            <a:endParaRPr lang="da-DK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4FDB0-B840-4941-BBD2-A9EA207177FF}" type="datetime3">
              <a:rPr lang="da-DK" smtClean="0"/>
              <a:pPr>
                <a:defRPr/>
              </a:pPr>
              <a:t>18.09.2015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209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Disse bivirkninger er omfattet af lægers indberetningspligt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1813" y="1998837"/>
            <a:ext cx="8065839" cy="3602524"/>
          </a:xfrm>
        </p:spPr>
        <p:txBody>
          <a:bodyPr/>
          <a:lstStyle/>
          <a:p>
            <a:pPr marL="0" indent="0" algn="ctr">
              <a:buNone/>
            </a:pPr>
            <a:r>
              <a:rPr lang="da-DK" sz="2400" b="1" dirty="0">
                <a:solidFill>
                  <a:schemeClr val="accent6">
                    <a:lumMod val="75000"/>
                  </a:schemeClr>
                </a:solidFill>
              </a:rPr>
              <a:t>UVENTEDE BIVIRKNINGER</a:t>
            </a:r>
          </a:p>
          <a:p>
            <a:endParaRPr lang="da-DK" dirty="0" smtClean="0"/>
          </a:p>
          <a:p>
            <a:r>
              <a:rPr lang="da-DK" dirty="0" smtClean="0"/>
              <a:t>En </a:t>
            </a:r>
            <a:r>
              <a:rPr lang="da-DK" dirty="0"/>
              <a:t>bivirkning er uventet, hvis den ikke står beskrevet</a:t>
            </a:r>
          </a:p>
          <a:p>
            <a:pPr marL="0" indent="0">
              <a:buNone/>
            </a:pPr>
            <a:r>
              <a:rPr lang="da-DK" dirty="0"/>
              <a:t> </a:t>
            </a:r>
            <a:r>
              <a:rPr lang="da-DK" dirty="0" smtClean="0"/>
              <a:t>    i </a:t>
            </a:r>
            <a:r>
              <a:rPr lang="da-DK" dirty="0"/>
              <a:t>produktresumeet. </a:t>
            </a: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På 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</a:rPr>
              <a:t>produktresume.dk</a:t>
            </a:r>
            <a:r>
              <a:rPr lang="da-DK" dirty="0" smtClean="0"/>
              <a:t> kan du </a:t>
            </a:r>
            <a:r>
              <a:rPr lang="da-DK" dirty="0"/>
              <a:t>finde aktuelle produktresumeer </a:t>
            </a:r>
            <a:r>
              <a:rPr lang="da-DK" dirty="0" smtClean="0"/>
              <a:t>for </a:t>
            </a:r>
            <a:r>
              <a:rPr lang="da-DK" dirty="0"/>
              <a:t>medicin, </a:t>
            </a:r>
            <a:r>
              <a:rPr lang="da-DK" dirty="0" smtClean="0"/>
              <a:t>som markedsføres </a:t>
            </a:r>
            <a:r>
              <a:rPr lang="da-DK" dirty="0"/>
              <a:t>i Danmark.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4FDB0-B840-4941-BBD2-A9EA207177FF}" type="datetime3">
              <a:rPr lang="da-DK" smtClean="0"/>
              <a:pPr>
                <a:defRPr/>
              </a:pPr>
              <a:t>18.09.2015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341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accent6">
                    <a:lumMod val="75000"/>
                  </a:schemeClr>
                </a:solidFill>
              </a:rPr>
              <a:t>En formodning er nok!</a:t>
            </a:r>
            <a:endParaRPr lang="da-DK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b="1" dirty="0" smtClean="0"/>
              <a:t>ER DU I TVIVL, OM DU SKAL MELDE EN BIVIRKNING, SÅ HUSK, AT EN FORMODNING ER NOK – HELLERE EN INDBERETNING FOR MEGET END EN FOR LIDT.</a:t>
            </a:r>
            <a:endParaRPr lang="da-DK" b="1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4FDB0-B840-4941-BBD2-A9EA207177FF}" type="datetime3">
              <a:rPr lang="da-DK" smtClean="0"/>
              <a:pPr>
                <a:defRPr/>
              </a:pPr>
              <a:t>18.09.2015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650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accent6">
                    <a:lumMod val="75000"/>
                  </a:schemeClr>
                </a:solidFill>
              </a:rPr>
              <a:t>Sektorovergange</a:t>
            </a:r>
            <a:endParaRPr lang="da-DK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b="1" dirty="0" smtClean="0"/>
              <a:t>INDLÆGGER EN PRAKTISERENDE LÆGE EN PATIENT PGA. MISTANKE OM BIVIRKNINGER, ER DET DEN PRAKTISERENDE LÆGE, DER SKAL INDBERETTE BIVIRKNINGERNEN TIL SUNDHEDSSTYRELSEN.</a:t>
            </a:r>
          </a:p>
          <a:p>
            <a:endParaRPr lang="da-DK" b="1" dirty="0"/>
          </a:p>
          <a:p>
            <a:r>
              <a:rPr lang="da-DK" b="1" dirty="0" smtClean="0"/>
              <a:t>FORPLIGTELSEN LIGGER HOS DEN LÆGE, DER FÅR FORMODNING OM BIVIRKNINGEN. </a:t>
            </a:r>
            <a:endParaRPr lang="da-DK" b="1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4FDB0-B840-4941-BBD2-A9EA207177FF}" type="datetime3">
              <a:rPr lang="da-DK" smtClean="0"/>
              <a:pPr>
                <a:defRPr/>
              </a:pPr>
              <a:t>18.09.2015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00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Så mange indberetninger modtager Sundhedsstyrelsen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4FDB0-B840-4941-BBD2-A9EA207177FF}" type="datetime3">
              <a:rPr lang="da-DK" smtClean="0"/>
              <a:pPr>
                <a:defRPr/>
              </a:pPr>
              <a:t>18.09.2015</a:t>
            </a:fld>
            <a:endParaRPr lang="da-DK"/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448107"/>
              </p:ext>
            </p:extLst>
          </p:nvPr>
        </p:nvGraphicFramePr>
        <p:xfrm>
          <a:off x="539750" y="2052638"/>
          <a:ext cx="8066088" cy="3602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972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ndhedsstyrelsen_PPT_Skabelon_2">
  <a:themeElements>
    <a:clrScheme name="Brugerdefineret 1">
      <a:dk1>
        <a:srgbClr val="4F6C7B"/>
      </a:dk1>
      <a:lt1>
        <a:sysClr val="window" lastClr="FFFFFF"/>
      </a:lt1>
      <a:dk2>
        <a:srgbClr val="666666"/>
      </a:dk2>
      <a:lt2>
        <a:srgbClr val="D1D0C5"/>
      </a:lt2>
      <a:accent1>
        <a:srgbClr val="CEE7F0"/>
      </a:accent1>
      <a:accent2>
        <a:srgbClr val="82A6BA"/>
      </a:accent2>
      <a:accent3>
        <a:srgbClr val="CEDA59"/>
      </a:accent3>
      <a:accent4>
        <a:srgbClr val="81B440"/>
      </a:accent4>
      <a:accent5>
        <a:srgbClr val="C37D37"/>
      </a:accent5>
      <a:accent6>
        <a:srgbClr val="C62D5C"/>
      </a:accent6>
      <a:hlink>
        <a:srgbClr val="57B1B7"/>
      </a:hlink>
      <a:folHlink>
        <a:srgbClr val="57B1B7"/>
      </a:folHlink>
    </a:clrScheme>
    <a:fontScheme name="Sundhedsstyrelsen">
      <a:majorFont>
        <a:latin typeface="Adobe Garamond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Sundhesstyrelsen_PPT</Template>
  <TotalTime>3203</TotalTime>
  <Words>1220</Words>
  <Application>Microsoft Office PowerPoint</Application>
  <PresentationFormat>Skærmshow (4:3)</PresentationFormat>
  <Paragraphs>193</Paragraphs>
  <Slides>20</Slides>
  <Notes>13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9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20</vt:i4>
      </vt:variant>
    </vt:vector>
  </HeadingPairs>
  <TitlesOfParts>
    <vt:vector size="30" baseType="lpstr">
      <vt:lpstr>MS PGothic</vt:lpstr>
      <vt:lpstr>MS PGothic</vt:lpstr>
      <vt:lpstr>Adobe Garamond</vt:lpstr>
      <vt:lpstr>Adobe Garamond Pro</vt:lpstr>
      <vt:lpstr>Arial</vt:lpstr>
      <vt:lpstr>Calibri</vt:lpstr>
      <vt:lpstr>Lucida Grande</vt:lpstr>
      <vt:lpstr>Times New Roman</vt:lpstr>
      <vt:lpstr>Verdana</vt:lpstr>
      <vt:lpstr>Sundhedsstyrelsen_PPT_Skabelon_2</vt:lpstr>
      <vt:lpstr>Indberetning af bivirkninger</vt:lpstr>
      <vt:lpstr>Fakta</vt:lpstr>
      <vt:lpstr>Hvad er en bivirkning?</vt:lpstr>
      <vt:lpstr>Disse bivirkninger er omfattet af lægers indberetningspligt</vt:lpstr>
      <vt:lpstr>Disse bivirkninger er omfattet af lægers indberetningspligt</vt:lpstr>
      <vt:lpstr>Disse bivirkninger er omfattet af lægers indberetningspligt</vt:lpstr>
      <vt:lpstr>En formodning er nok!</vt:lpstr>
      <vt:lpstr>Sektorovergange</vt:lpstr>
      <vt:lpstr>Så mange indberetninger modtager Sundhedsstyrelsen</vt:lpstr>
      <vt:lpstr>Hvorfor er det vigtigt, at læger melder bivirkninger?</vt:lpstr>
      <vt:lpstr>Et unikt system</vt:lpstr>
      <vt:lpstr>Eksempler på tiltag efter indberetninger</vt:lpstr>
      <vt:lpstr>Hvad sker der med din indberetning</vt:lpstr>
      <vt:lpstr>Vær særligt opmærksom på bivirkninger: </vt:lpstr>
      <vt:lpstr>Skal du melde denne bivirkning?</vt:lpstr>
      <vt:lpstr>Skal du melde denne bivirkning?</vt:lpstr>
      <vt:lpstr>Skal du melde denne bivirkning?</vt:lpstr>
      <vt:lpstr>Meld bivirkninger til Sundhedsstyrelsen på:</vt:lpstr>
      <vt:lpstr>Sådan melder du bivirkninger til Sundhedsstyrelsen</vt:lpstr>
      <vt:lpstr>Sundhedsstyrelsens nyhedsbrev om lægemiddelsikkerhed målrettet læger</vt:lpstr>
    </vt:vector>
  </TitlesOfParts>
  <Company>Sundhedsstyrelsen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NINA VUCINA PEDERSEN - 9526</dc:creator>
  <cp:lastModifiedBy>Sille Bechmann Pedersen</cp:lastModifiedBy>
  <cp:revision>148</cp:revision>
  <dcterms:created xsi:type="dcterms:W3CDTF">2015-02-20T12:29:41Z</dcterms:created>
  <dcterms:modified xsi:type="dcterms:W3CDTF">2015-09-18T12:16:25Z</dcterms:modified>
</cp:coreProperties>
</file>