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3" r:id="rId4"/>
    <p:sldId id="258" r:id="rId5"/>
    <p:sldId id="264" r:id="rId6"/>
    <p:sldId id="268" r:id="rId7"/>
    <p:sldId id="260" r:id="rId8"/>
    <p:sldId id="261" r:id="rId9"/>
    <p:sldId id="262" r:id="rId10"/>
    <p:sldId id="267" r:id="rId11"/>
    <p:sldId id="266" r:id="rId12"/>
    <p:sldId id="274" r:id="rId13"/>
    <p:sldId id="275" r:id="rId14"/>
    <p:sldId id="276" r:id="rId15"/>
    <p:sldId id="269" r:id="rId16"/>
    <p:sldId id="270" r:id="rId17"/>
    <p:sldId id="271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72" r:id="rId35"/>
    <p:sldId id="307" r:id="rId36"/>
    <p:sldId id="294" r:id="rId37"/>
    <p:sldId id="273" r:id="rId38"/>
    <p:sldId id="296" r:id="rId39"/>
    <p:sldId id="305" r:id="rId40"/>
    <p:sldId id="299" r:id="rId41"/>
    <p:sldId id="303" r:id="rId42"/>
    <p:sldId id="304" r:id="rId43"/>
    <p:sldId id="302" r:id="rId44"/>
  </p:sldIdLst>
  <p:sldSz cx="9144000" cy="6858000" type="screen4x3"/>
  <p:notesSz cx="6810375" cy="9942513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Astrup" initials="ean" lastIdx="19" clrIdx="0"/>
  <p:cmAuthor id="1" name="jast" initials="j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>
        <p:scale>
          <a:sx n="107" d="100"/>
          <a:sy n="107" d="100"/>
        </p:scale>
        <p:origin x="-84" y="60"/>
      </p:cViewPr>
      <p:guideLst>
        <p:guide orient="horz" pos="2624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2385C7B-B3BA-41C5-BF1B-63297DE397A3}" type="datetimeFigureOut">
              <a:rPr lang="da-DK"/>
              <a:pPr>
                <a:defRPr/>
              </a:pPr>
              <a:t>12-06-2013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691CD0B-FAF9-43AB-9E71-D91596BFFB7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039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E470A9E-B3EB-4E6F-9140-7F11ECAB3C4A}" type="datetimeFigureOut">
              <a:rPr lang="da-DK"/>
              <a:pPr>
                <a:defRPr/>
              </a:pPr>
              <a:t>12-06-2013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44B7BF-D1C9-4C8A-A5CA-C2C8FD3132F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2060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44B7BF-D1C9-4C8A-A5CA-C2C8FD3132FE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56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44B7BF-D1C9-4C8A-A5CA-C2C8FD3132FE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439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 txBox="1">
            <a:spLocks noGrp="1" noChangeArrowheads="1"/>
          </p:cNvSpPr>
          <p:nvPr/>
        </p:nvSpPr>
        <p:spPr bwMode="auto">
          <a:xfrm>
            <a:off x="3857146" y="2"/>
            <a:ext cx="2949966" cy="4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a-DK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27-04-10</a:t>
            </a: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57146" y="9443998"/>
            <a:ext cx="2949966" cy="4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9957BB41-0FEA-4140-B7BC-3DEC5979D6E7}" type="slidenum">
              <a:rPr lang="da-DK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38</a:t>
            </a:fld>
            <a:endParaRPr lang="da-DK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2" name="Text Box 1"/>
          <p:cNvSpPr txBox="1">
            <a:spLocks noChangeArrowheads="1"/>
          </p:cNvSpPr>
          <p:nvPr/>
        </p:nvSpPr>
        <p:spPr bwMode="auto">
          <a:xfrm>
            <a:off x="1135607" y="746616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493" name="Text Box 2"/>
          <p:cNvSpPr>
            <a:spLocks noGrp="1" noChangeArrowheads="1"/>
          </p:cNvSpPr>
          <p:nvPr>
            <p:ph type="body"/>
          </p:nvPr>
        </p:nvSpPr>
        <p:spPr>
          <a:xfrm>
            <a:off x="680930" y="4723159"/>
            <a:ext cx="5448517" cy="44727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3494" name="Text Box 3"/>
          <p:cNvSpPr txBox="1">
            <a:spLocks noChangeArrowheads="1"/>
          </p:cNvSpPr>
          <p:nvPr/>
        </p:nvSpPr>
        <p:spPr bwMode="auto">
          <a:xfrm>
            <a:off x="3857146" y="9443998"/>
            <a:ext cx="2952142" cy="4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B5BAA38-1CDE-48DE-8BC3-D85D58A5D6F8}" type="slidenum">
              <a:rPr lang="sv-SE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38</a:t>
            </a:fld>
            <a:endParaRPr lang="sv-SE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3959225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60000"/>
            <a:ext cx="7772400" cy="14119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8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528638" y="1822450"/>
            <a:ext cx="5402262" cy="508000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4300A-692B-435D-8EF8-B717E1C93E58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43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2 spalter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40000" y="2052000"/>
            <a:ext cx="3888000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4716016" y="2052000"/>
            <a:ext cx="3888000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BB0AED-4D82-47DE-BAF5-F5236CF36A95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51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4716016" y="2052000"/>
            <a:ext cx="3888000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0" y="1764000"/>
            <a:ext cx="4428000" cy="4212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4"/>
          </p:nvPr>
        </p:nvSpPr>
        <p:spPr>
          <a:xfrm>
            <a:off x="4716000" y="2052000"/>
            <a:ext cx="3665538" cy="334486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ED92B-F489-4556-BDE7-6CE3455A4B89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206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531813" y="2052000"/>
            <a:ext cx="3628949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9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4428066" y="1764000"/>
            <a:ext cx="4715933" cy="4212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A1B6D2-938D-46F8-8BAB-CC54BA2321A8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12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 på lys farvet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4427538" y="1763713"/>
            <a:ext cx="4716462" cy="421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8" name="Lige forbindelse 7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4716016" y="2052000"/>
            <a:ext cx="3888000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0" y="1764000"/>
            <a:ext cx="4428000" cy="4212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08E206-22DD-441B-BA0B-467EC653904C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357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lys farvet bu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4432300" cy="421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7" name="Lige forbindelse 6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531813" y="2052000"/>
            <a:ext cx="3628949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9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4428066" y="1764000"/>
            <a:ext cx="4715933" cy="4212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48F57-87A3-45AB-B7BD-332CEA9DB908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29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to spalter på lys farve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4716016" y="2052000"/>
            <a:ext cx="3888000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31813" y="2052000"/>
            <a:ext cx="3628949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B51D47-D5C4-41A3-BFEA-B67A6E5CA345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51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1 spalte på lys bl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31813" y="2052000"/>
            <a:ext cx="8079997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>
                <a:solidFill>
                  <a:srgbClr val="585858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1163E5-9149-4893-B845-38A5C7194EE8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219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1 spalte på grøn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31813" y="2052000"/>
            <a:ext cx="8079997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>
                <a:solidFill>
                  <a:srgbClr val="585858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802F6A-2389-433E-B28D-418389895D14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28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1 spalte på gr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31813" y="2052000"/>
            <a:ext cx="8079997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F69173-E621-4416-B819-AA145B8964E7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1968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1 spalte på orange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531813" y="2052000"/>
            <a:ext cx="8079997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19C2C1-30D3-47AF-BBE3-B7D06C059302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79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blåt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4248000"/>
            <a:ext cx="7772400" cy="10739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34988" y="5461000"/>
            <a:ext cx="4578350" cy="558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2E59A3-4DE9-4255-B450-BFBC5E9314FB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3264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 på mørk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sz="quarter" idx="14"/>
          </p:nvPr>
        </p:nvSpPr>
        <p:spPr>
          <a:xfrm>
            <a:off x="540000" y="2340000"/>
            <a:ext cx="8069262" cy="3584045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diagram</a:t>
            </a:r>
            <a:endParaRPr lang="da-DK" noProof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1"/>
          </p:nvPr>
        </p:nvSpPr>
        <p:spPr>
          <a:xfrm>
            <a:off x="545357" y="1990388"/>
            <a:ext cx="3390900" cy="32776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8FDBB1-E158-4F70-B064-F161793DC831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0661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tabel på mørk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7" name="Pladsholder til tabel 6"/>
          <p:cNvSpPr>
            <a:spLocks noGrp="1"/>
          </p:cNvSpPr>
          <p:nvPr>
            <p:ph type="tbl" sz="quarter" idx="11"/>
          </p:nvPr>
        </p:nvSpPr>
        <p:spPr>
          <a:xfrm>
            <a:off x="540000" y="2340000"/>
            <a:ext cx="8261350" cy="333375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en tabel</a:t>
            </a:r>
            <a:endParaRPr lang="da-DK" noProof="0"/>
          </a:p>
        </p:txBody>
      </p:sp>
      <p:sp>
        <p:nvSpPr>
          <p:cNvPr id="10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545357" y="1990388"/>
            <a:ext cx="3390900" cy="32776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4E498-AE9C-4EB2-83BD-269226FC2D22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55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citat på lys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763713"/>
            <a:ext cx="9144000" cy="42116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6" name="Lige forbindelse 5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5"/>
          </p:nvPr>
        </p:nvSpPr>
        <p:spPr>
          <a:xfrm>
            <a:off x="534988" y="4140200"/>
            <a:ext cx="4418012" cy="996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6"/>
          </p:nvPr>
        </p:nvSpPr>
        <p:spPr>
          <a:xfrm>
            <a:off x="534988" y="2051050"/>
            <a:ext cx="6591300" cy="1981200"/>
          </a:xfrm>
        </p:spPr>
        <p:txBody>
          <a:bodyPr/>
          <a:lstStyle>
            <a:lvl1pPr marL="0" indent="0">
              <a:lnSpc>
                <a:spcPts val="3800"/>
              </a:lnSpc>
              <a:buNone/>
              <a:defRPr sz="3200"/>
            </a:lvl1pPr>
            <a:lvl2pPr marL="457200" indent="0">
              <a:lnSpc>
                <a:spcPts val="3800"/>
              </a:lnSpc>
              <a:buNone/>
              <a:defRPr sz="3200"/>
            </a:lvl2pPr>
            <a:lvl3pPr marL="914400" indent="0">
              <a:lnSpc>
                <a:spcPts val="3800"/>
              </a:lnSpc>
              <a:buNone/>
              <a:defRPr sz="3200"/>
            </a:lvl3pPr>
            <a:lvl4pPr marL="1371600" indent="0">
              <a:lnSpc>
                <a:spcPts val="3800"/>
              </a:lnSpc>
              <a:buNone/>
              <a:defRPr sz="3200"/>
            </a:lvl4pPr>
            <a:lvl5pPr marL="1828800" indent="0">
              <a:lnSpc>
                <a:spcPts val="3800"/>
              </a:lnSpc>
              <a:buNone/>
              <a:defRPr sz="3200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DDF480-192D-4918-9B9D-8956F5CDE9E1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275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0" y="1764000"/>
            <a:ext cx="9144000" cy="4212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C3E032-05B1-4F3B-A1EB-B66D6B59BDDA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87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/pausedias m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976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2256-EF18-4AD7-BD2A-F465618A284B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8161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989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15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grønt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4248000"/>
            <a:ext cx="7772400" cy="10739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34988" y="5461000"/>
            <a:ext cx="4578350" cy="558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6B368-366A-4CFD-8A23-C580961D3DE4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4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rødt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4248000"/>
            <a:ext cx="7772400" cy="10739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34988" y="5461000"/>
            <a:ext cx="4578350" cy="558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8819DF-B137-402B-962D-E37D63F25E4B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791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orange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4248000"/>
            <a:ext cx="7772400" cy="10739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34988" y="5461000"/>
            <a:ext cx="4578350" cy="558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996D5-4996-45FE-8311-1197AAAD0F64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54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4248000"/>
            <a:ext cx="7772400" cy="10799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960000"/>
          </a:xfrm>
        </p:spPr>
        <p:txBody>
          <a:bodyPr rtlCol="0">
            <a:noAutofit/>
          </a:bodyPr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34988" y="5461000"/>
            <a:ext cx="4578350" cy="55880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Adobe Garamond Pro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5242-F068-46D0-ABC2-CF737D7F02E4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343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pstilling/streger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5009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999" y="2052000"/>
            <a:ext cx="8065839" cy="3602524"/>
          </a:xfrm>
        </p:spPr>
        <p:txBody>
          <a:bodyPr/>
          <a:lstStyle>
            <a:lvl1pPr marL="342900" indent="-342900">
              <a:lnSpc>
                <a:spcPts val="2100"/>
              </a:lnSpc>
              <a:buFont typeface="Arial"/>
              <a:buChar char="•"/>
              <a:defRPr>
                <a:solidFill>
                  <a:srgbClr val="585858"/>
                </a:solidFill>
              </a:defRPr>
            </a:lvl1pPr>
            <a:lvl2pPr marL="742950" indent="-285750">
              <a:lnSpc>
                <a:spcPts val="2100"/>
              </a:lnSpc>
              <a:buFont typeface="Lucida Grande"/>
              <a:buChar char="-"/>
              <a:defRPr>
                <a:solidFill>
                  <a:srgbClr val="585858"/>
                </a:solidFill>
              </a:defRPr>
            </a:lvl2pPr>
            <a:lvl3pPr marL="1143000" indent="-228600">
              <a:lnSpc>
                <a:spcPts val="2100"/>
              </a:lnSpc>
              <a:buFont typeface="Lucida Grande"/>
              <a:buChar char="-"/>
              <a:defRPr>
                <a:solidFill>
                  <a:srgbClr val="585858"/>
                </a:solidFill>
              </a:defRPr>
            </a:lvl3pPr>
            <a:lvl4pPr marL="1600200" indent="-228600">
              <a:lnSpc>
                <a:spcPts val="2100"/>
              </a:lnSpc>
              <a:buFont typeface="Lucida Grande"/>
              <a:buChar char="-"/>
              <a:defRPr>
                <a:solidFill>
                  <a:srgbClr val="585858"/>
                </a:solidFill>
              </a:defRPr>
            </a:lvl4pPr>
            <a:lvl5pPr marL="2057400" indent="-228600">
              <a:lnSpc>
                <a:spcPts val="2100"/>
              </a:lnSpc>
              <a:buFont typeface="Lucida Grande"/>
              <a:buChar char="-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D4FDB0-B840-4941-BBD2-A9EA207177FF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3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pstilling/tal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56143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999" y="2052000"/>
            <a:ext cx="8065839" cy="3602524"/>
          </a:xfrm>
        </p:spPr>
        <p:txBody>
          <a:bodyPr/>
          <a:lstStyle>
            <a:lvl1pPr marL="342900" indent="-342900">
              <a:lnSpc>
                <a:spcPts val="2100"/>
              </a:lnSpc>
              <a:buFont typeface="+mj-lt"/>
              <a:buAutoNum type="arabicPeriod"/>
              <a:defRPr>
                <a:solidFill>
                  <a:srgbClr val="585858"/>
                </a:solidFill>
              </a:defRPr>
            </a:lvl1pPr>
            <a:lvl2pPr marL="800100" indent="-342900">
              <a:lnSpc>
                <a:spcPts val="2100"/>
              </a:lnSpc>
              <a:buFont typeface="+mj-lt"/>
              <a:buAutoNum type="arabicPeriod"/>
              <a:defRPr>
                <a:solidFill>
                  <a:srgbClr val="585858"/>
                </a:solidFill>
              </a:defRPr>
            </a:lvl2pPr>
            <a:lvl3pPr marL="1257300" indent="-342900">
              <a:lnSpc>
                <a:spcPts val="2100"/>
              </a:lnSpc>
              <a:buFont typeface="+mj-lt"/>
              <a:buAutoNum type="arabicPeriod"/>
              <a:defRPr>
                <a:solidFill>
                  <a:srgbClr val="585858"/>
                </a:solidFill>
              </a:defRPr>
            </a:lvl3pPr>
            <a:lvl4pPr marL="1714500" indent="-342900">
              <a:lnSpc>
                <a:spcPts val="2100"/>
              </a:lnSpc>
              <a:buFont typeface="+mj-lt"/>
              <a:buAutoNum type="arabicPeriod"/>
              <a:defRPr>
                <a:solidFill>
                  <a:srgbClr val="585858"/>
                </a:solidFill>
              </a:defRPr>
            </a:lvl4pPr>
            <a:lvl5pPr marL="2171700" indent="-342900">
              <a:lnSpc>
                <a:spcPts val="2100"/>
              </a:lnSpc>
              <a:buFont typeface="+mj-lt"/>
              <a:buAutoNum type="arabicPeriod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431394-9375-4EE2-93C9-8759C8AE1202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93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1 spalte på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/>
          <p:cNvCxnSpPr/>
          <p:nvPr/>
        </p:nvCxnSpPr>
        <p:spPr>
          <a:xfrm>
            <a:off x="0" y="1655763"/>
            <a:ext cx="9144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8065839" cy="1074286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40000" y="2052000"/>
            <a:ext cx="8067901" cy="3616476"/>
          </a:xfrm>
        </p:spPr>
        <p:txBody>
          <a:bodyPr/>
          <a:lstStyle>
            <a:lvl1pPr marL="0" indent="0" algn="l">
              <a:lnSpc>
                <a:spcPts val="2100"/>
              </a:lnSpc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DE6CE2-5CF2-45FC-B11E-E23C4BDC32EB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18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531813" y="495300"/>
            <a:ext cx="8066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539750" y="1600200"/>
            <a:ext cx="80660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31813" y="6535738"/>
            <a:ext cx="2133600" cy="17145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585858"/>
                </a:solidFill>
                <a:cs typeface="+mn-cs"/>
              </a:defRPr>
            </a:lvl1pPr>
          </a:lstStyle>
          <a:p>
            <a:pPr>
              <a:defRPr/>
            </a:pPr>
            <a:fld id="{5A775B78-2995-4EA6-96D2-3052221244A7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  <p:pic>
        <p:nvPicPr>
          <p:cNvPr id="1029" name="Billede 8" descr="Sundhedsstyrelsen_logo_PPT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6126163"/>
            <a:ext cx="31337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2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13" r:id="rId24"/>
    <p:sldLayoutId id="2147483836" r:id="rId25"/>
    <p:sldLayoutId id="2147483837" r:id="rId2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dobe Garamond Pro" pitchFamily="18" charset="0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dobe Garamond Pro" pitchFamily="18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dobe Garamond Pro" pitchFamily="18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dobe Garamond Pro" pitchFamily="18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dobe Garamond Pro" pitchFamily="18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Garamond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Garamond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Garamond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Garamond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lr>
          <a:srgbClr val="585858"/>
        </a:buClr>
        <a:buFont typeface="Arial" pitchFamily="34" charset="0"/>
        <a:buChar char="•"/>
        <a:defRPr sz="17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Lucida Grande"/>
        <a:buChar char="-"/>
        <a:defRPr sz="17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lr>
          <a:srgbClr val="585858"/>
        </a:buClr>
        <a:buFont typeface="Lucida Grande"/>
        <a:buChar char="-"/>
        <a:defRPr sz="17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lr>
          <a:srgbClr val="585858"/>
        </a:buClr>
        <a:buFont typeface="Lucida Grande"/>
        <a:buChar char="-"/>
        <a:defRPr sz="17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lr>
          <a:srgbClr val="585858"/>
        </a:buClr>
        <a:buFont typeface="Lucida Grande"/>
        <a:buChar char="-"/>
        <a:defRPr sz="17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lnSpc>
          <a:spcPts val="2100"/>
        </a:lnSpc>
        <a:spcBef>
          <a:spcPct val="20000"/>
        </a:spcBef>
        <a:buClr>
          <a:srgbClr val="585858"/>
        </a:buClr>
        <a:buFont typeface="Lucida Grande"/>
        <a:buChar char="-"/>
        <a:defRPr sz="1700" kern="1200">
          <a:solidFill>
            <a:srgbClr val="585858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st.23video.com/secret/8193899/0f5ec0d77ab23e233b994b37c5f5e3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ientforsikringen.dk/" TargetMode="Externa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skudstyr.d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38" y="5009749"/>
            <a:ext cx="2385779" cy="1103089"/>
          </a:xfrm>
          <a:prstGeom prst="rect">
            <a:avLst/>
          </a:prstGeom>
        </p:spPr>
      </p:pic>
      <p:sp>
        <p:nvSpPr>
          <p:cNvPr id="24578" name="Titel 1"/>
          <p:cNvSpPr>
            <a:spLocks noGrp="1"/>
          </p:cNvSpPr>
          <p:nvPr>
            <p:ph type="ctrTitle"/>
          </p:nvPr>
        </p:nvSpPr>
        <p:spPr>
          <a:xfrm>
            <a:off x="539750" y="4248150"/>
            <a:ext cx="7772400" cy="1073150"/>
          </a:xfrm>
        </p:spPr>
        <p:txBody>
          <a:bodyPr/>
          <a:lstStyle/>
          <a:p>
            <a:r>
              <a:rPr lang="da-DK" sz="3900" dirty="0" smtClean="0"/>
              <a:t>Meld hændelser med medicinsk udstyr</a:t>
            </a:r>
          </a:p>
        </p:txBody>
      </p:sp>
      <p:sp>
        <p:nvSpPr>
          <p:cNvPr id="24579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100" dirty="0" smtClean="0"/>
              <a:t>Sundhedsstyrelsens nationale indsats 2013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CDD554D-108E-4862-B1F4-54F598EB974D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skal melde hændelser med medicinsk udstyr?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Vores procedure på XX Hospital/Sygehus/Psykiatri er, at …</a:t>
            </a:r>
          </a:p>
          <a:p>
            <a:endParaRPr lang="da-DK" dirty="0"/>
          </a:p>
          <a:p>
            <a:r>
              <a:rPr lang="da-DK" b="1" dirty="0">
                <a:solidFill>
                  <a:srgbClr val="FF0000"/>
                </a:solidFill>
              </a:rPr>
              <a:t>Du skal som kontaktperson indskrive, hvordan reglerne er hos jer.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B802F6A-2389-433E-B28D-418389895D14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3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smtClean="0"/>
              <a:t>Øvelser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  <p:pic>
        <p:nvPicPr>
          <p:cNvPr id="23" name="Pladsholder til billede 2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4" b="21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15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hændelse?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400" dirty="0" smtClean="0"/>
              <a:t>En </a:t>
            </a:r>
            <a:r>
              <a:rPr lang="da-DK" sz="2400" dirty="0"/>
              <a:t>82-årig kvinde skal flyttes med en lift. Krogen på </a:t>
            </a:r>
            <a:r>
              <a:rPr lang="da-DK" sz="2400" dirty="0" err="1"/>
              <a:t>ophængsbøjlen</a:t>
            </a:r>
            <a:r>
              <a:rPr lang="da-DK" sz="2400" dirty="0"/>
              <a:t> knækker, så sejlet glider </a:t>
            </a:r>
            <a:r>
              <a:rPr lang="da-DK" sz="2400" dirty="0" smtClean="0"/>
              <a:t>af. Kvinden </a:t>
            </a:r>
            <a:r>
              <a:rPr lang="da-DK" sz="2400" dirty="0"/>
              <a:t>falder 1½ meter ned på gulvet og brækker hoften.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3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Ja!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8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/>
              <a:t>En fraktur i hoften </a:t>
            </a:r>
            <a:r>
              <a:rPr lang="da-DK" sz="2400" dirty="0" smtClean="0"/>
              <a:t>kræver medicinsk eller kirurgisk behandling for at afværge livstruende sygdom, varige skader eller </a:t>
            </a:r>
            <a:r>
              <a:rPr lang="da-DK" sz="2400" dirty="0" err="1" smtClean="0"/>
              <a:t>mén</a:t>
            </a:r>
            <a:r>
              <a:rPr lang="da-DK" sz="2400" dirty="0" smtClean="0"/>
              <a:t>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42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hændelse?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400" dirty="0"/>
              <a:t>En 78-årig mand skal flyttes fra seng til kørestol </a:t>
            </a:r>
            <a:r>
              <a:rPr lang="da-DK" sz="2400" dirty="0" smtClean="0"/>
              <a:t>ved hjælp af </a:t>
            </a:r>
            <a:r>
              <a:rPr lang="da-DK" sz="2400" dirty="0"/>
              <a:t>en lift. Krogen på </a:t>
            </a:r>
            <a:r>
              <a:rPr lang="da-DK" sz="2400" dirty="0" err="1"/>
              <a:t>ophængsbøjlen</a:t>
            </a:r>
            <a:r>
              <a:rPr lang="da-DK" sz="2400" dirty="0"/>
              <a:t> knækker, så sejlet glider </a:t>
            </a:r>
            <a:r>
              <a:rPr lang="da-DK" sz="2400" dirty="0" smtClean="0"/>
              <a:t>af. Personalet </a:t>
            </a:r>
            <a:r>
              <a:rPr lang="da-DK" sz="2400" dirty="0"/>
              <a:t>opdager det i tide og når at gribe patienten.</a:t>
            </a:r>
          </a:p>
          <a:p>
            <a:pPr>
              <a:lnSpc>
                <a:spcPct val="150000"/>
              </a:lnSpc>
            </a:pP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52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Ja!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72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/>
              <a:t>Hændelsen kunne have </a:t>
            </a:r>
            <a:r>
              <a:rPr lang="da-DK" sz="2400" dirty="0" smtClean="0"/>
              <a:t>skadet patienten alvorligt og kunne fx have medført en fraktur, hvilket ville have krævet medicinsk eller kirurgisk behandling for at afværge livstruende sygdom, varige skader eller </a:t>
            </a:r>
            <a:r>
              <a:rPr lang="da-DK" sz="2400" dirty="0" err="1" smtClean="0"/>
              <a:t>mén</a:t>
            </a:r>
            <a:r>
              <a:rPr lang="da-DK" sz="2400" dirty="0" smtClean="0"/>
              <a:t>. Hændelsen undgås kun, </a:t>
            </a:r>
            <a:r>
              <a:rPr lang="da-DK" sz="2400" dirty="0"/>
              <a:t>fordi personalet når at gribe ind</a:t>
            </a:r>
            <a:r>
              <a:rPr lang="da-DK" sz="2400" dirty="0" smtClean="0"/>
              <a:t>. Hændelsen kunne også have skadet personalet, der skal gribe patienten.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19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hændelse?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400" dirty="0" smtClean="0"/>
              <a:t>En 67-årig </a:t>
            </a:r>
            <a:r>
              <a:rPr lang="da-DK" sz="2400" dirty="0"/>
              <a:t>mand ligger i respirator og er </a:t>
            </a:r>
            <a:r>
              <a:rPr lang="da-DK" sz="2400" dirty="0" err="1"/>
              <a:t>sederet</a:t>
            </a:r>
            <a:r>
              <a:rPr lang="da-DK" sz="2400" dirty="0"/>
              <a:t> med </a:t>
            </a:r>
            <a:r>
              <a:rPr lang="da-DK" sz="2400" dirty="0" err="1"/>
              <a:t>Propofol</a:t>
            </a:r>
            <a:r>
              <a:rPr lang="da-DK" sz="2400" dirty="0"/>
              <a:t> og </a:t>
            </a:r>
            <a:r>
              <a:rPr lang="da-DK" sz="2400" dirty="0" err="1"/>
              <a:t>Ultiva</a:t>
            </a:r>
            <a:r>
              <a:rPr lang="da-DK" sz="2400" dirty="0"/>
              <a:t>. Patienten vågner pludselig </a:t>
            </a:r>
            <a:r>
              <a:rPr lang="da-DK" sz="2400" dirty="0" smtClean="0"/>
              <a:t>op, </a:t>
            </a:r>
            <a:r>
              <a:rPr lang="da-DK" sz="2400" dirty="0"/>
              <a:t>og sygeplejersken forsøger at give en </a:t>
            </a:r>
            <a:r>
              <a:rPr lang="da-DK" sz="2400" dirty="0" err="1"/>
              <a:t>bolus</a:t>
            </a:r>
            <a:r>
              <a:rPr lang="da-DK" sz="2400" dirty="0"/>
              <a:t> via pumpen, men uden effekt. Det viser sig, at pumpen </a:t>
            </a:r>
            <a:r>
              <a:rPr lang="da-DK" sz="2400" dirty="0" smtClean="0"/>
              <a:t>hverken har givet patienten </a:t>
            </a:r>
            <a:r>
              <a:rPr lang="da-DK" sz="2400" dirty="0" err="1" smtClean="0"/>
              <a:t>propofol</a:t>
            </a:r>
            <a:r>
              <a:rPr lang="da-DK" sz="2400" dirty="0" smtClean="0"/>
              <a:t> eller givet </a:t>
            </a:r>
            <a:r>
              <a:rPr lang="da-DK" sz="2400" dirty="0"/>
              <a:t>alarm.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6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Ja!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96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5" y="2232125"/>
            <a:ext cx="3798462" cy="17562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 smtClean="0">
                <a:solidFill>
                  <a:schemeClr val="tx2"/>
                </a:solidFill>
              </a:rPr>
              <a:t>Hospital</a:t>
            </a:r>
          </a:p>
          <a:p>
            <a:pPr marL="0" indent="0">
              <a:buNone/>
            </a:pPr>
            <a:r>
              <a:rPr lang="da-DK" sz="2400" dirty="0">
                <a:solidFill>
                  <a:schemeClr val="tx2"/>
                </a:solidFill>
              </a:rPr>
              <a:t/>
            </a:r>
            <a:br>
              <a:rPr lang="da-DK" sz="2400" dirty="0">
                <a:solidFill>
                  <a:schemeClr val="tx2"/>
                </a:solidFill>
              </a:rPr>
            </a:br>
            <a:r>
              <a:rPr lang="da-DK" sz="2400" dirty="0" smtClean="0">
                <a:solidFill>
                  <a:schemeClr val="tx2"/>
                </a:solidFill>
              </a:rPr>
              <a:t>Afdeling</a:t>
            </a:r>
          </a:p>
          <a:p>
            <a:pPr marL="0" indent="0">
              <a:buNone/>
            </a:pPr>
            <a:r>
              <a:rPr lang="da-DK" sz="2400" dirty="0">
                <a:solidFill>
                  <a:schemeClr val="tx2"/>
                </a:solidFill>
              </a:rPr>
              <a:t/>
            </a:r>
            <a:br>
              <a:rPr lang="da-DK" sz="2400" dirty="0">
                <a:solidFill>
                  <a:schemeClr val="tx2"/>
                </a:solidFill>
              </a:rPr>
            </a:br>
            <a:r>
              <a:rPr lang="da-DK" sz="2400" dirty="0" smtClean="0">
                <a:solidFill>
                  <a:schemeClr val="tx2"/>
                </a:solidFill>
              </a:rPr>
              <a:t>Dato </a:t>
            </a:r>
            <a:r>
              <a:rPr lang="da-DK" sz="2400" dirty="0">
                <a:solidFill>
                  <a:schemeClr val="tx2"/>
                </a:solidFill>
              </a:rPr>
              <a:t>måned </a:t>
            </a:r>
            <a:r>
              <a:rPr lang="da-DK" sz="2400" dirty="0" smtClean="0">
                <a:solidFill>
                  <a:schemeClr val="tx2"/>
                </a:solidFill>
              </a:rPr>
              <a:t>år</a:t>
            </a:r>
          </a:p>
          <a:p>
            <a:pPr marL="0" indent="0">
              <a:buNone/>
            </a:pPr>
            <a:r>
              <a:rPr lang="da-DK" sz="2400" dirty="0">
                <a:solidFill>
                  <a:schemeClr val="tx2"/>
                </a:solidFill>
              </a:rPr>
              <a:t/>
            </a:r>
            <a:br>
              <a:rPr lang="da-DK" sz="2400" dirty="0">
                <a:solidFill>
                  <a:schemeClr val="tx2"/>
                </a:solidFill>
              </a:rPr>
            </a:br>
            <a:r>
              <a:rPr lang="da-DK" sz="2400" dirty="0">
                <a:solidFill>
                  <a:schemeClr val="tx2"/>
                </a:solidFill>
              </a:rPr>
              <a:t>Underviser NN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3CC56-EA50-4FB2-BF3E-E9C6C1988CD0}" type="datetime3">
              <a:rPr lang="da-DK"/>
              <a:pPr>
                <a:defRPr/>
              </a:pPr>
              <a:t>12.06.2013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/>
              <a:t>Hvis </a:t>
            </a:r>
            <a:r>
              <a:rPr lang="da-DK" sz="2400" dirty="0"/>
              <a:t>patienten vågner </a:t>
            </a:r>
            <a:r>
              <a:rPr lang="da-DK" sz="2400" dirty="0" smtClean="0"/>
              <a:t>op under brug af respirator, vil patienten modarbejde respiratoren. Det kan i nogle situationer forårsage varige skader eller </a:t>
            </a:r>
            <a:r>
              <a:rPr lang="da-DK" sz="2400" dirty="0" err="1" smtClean="0"/>
              <a:t>mén</a:t>
            </a:r>
            <a:r>
              <a:rPr lang="da-DK" sz="2400" dirty="0" smtClean="0"/>
              <a:t> hos patienten. 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7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hændelse?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400" dirty="0" smtClean="0"/>
              <a:t>Under </a:t>
            </a:r>
            <a:r>
              <a:rPr lang="da-DK" sz="2400" dirty="0"/>
              <a:t>behandling af en patient knækker et kateter. Kateteret er </a:t>
            </a:r>
            <a:r>
              <a:rPr lang="da-DK" sz="2400" dirty="0" smtClean="0"/>
              <a:t>brugt flere gange, </a:t>
            </a:r>
            <a:r>
              <a:rPr lang="da-DK" sz="2400" dirty="0"/>
              <a:t>til trods for at det er beregnet til engangsbrug. 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63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Nej!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2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/>
              <a:t>Personalet har ikke fulgt brugervejledningen for udstyret: Engangsudstyr skal ikke genbruges.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47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hændelse?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400" dirty="0" smtClean="0"/>
              <a:t>En </a:t>
            </a:r>
            <a:r>
              <a:rPr lang="da-DK" sz="2400" dirty="0"/>
              <a:t>65-årig kvinde har fået indsat et kunstigt knæ fikseret med knoglecement. Mindre end et år senere oplever kvinden problemer med </a:t>
            </a:r>
            <a:r>
              <a:rPr lang="da-DK" sz="2400" dirty="0" smtClean="0"/>
              <a:t>knæet. Det viser sig</a:t>
            </a:r>
            <a:r>
              <a:rPr lang="da-DK" sz="2400" dirty="0"/>
              <a:t>, at protesen </a:t>
            </a:r>
            <a:r>
              <a:rPr lang="da-DK" sz="2400" dirty="0" smtClean="0"/>
              <a:t>har løsnet sig pga</a:t>
            </a:r>
            <a:r>
              <a:rPr lang="da-DK" sz="2400" dirty="0"/>
              <a:t>. manglende fiksering af metallet til cementen.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26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Ja!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07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/>
              <a:t>D</a:t>
            </a:r>
            <a:r>
              <a:rPr lang="da-DK" sz="2400" dirty="0" smtClean="0"/>
              <a:t>et </a:t>
            </a:r>
            <a:r>
              <a:rPr lang="da-DK" sz="2400" dirty="0"/>
              <a:t>er nødvendigt med operation for at afværge varige </a:t>
            </a:r>
            <a:r>
              <a:rPr lang="da-DK" sz="2400" dirty="0" smtClean="0"/>
              <a:t>skader.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5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hændelse?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400" dirty="0"/>
              <a:t>En 58-årig mand er i behandling med kemoterapi og bliver efterfølgende behandlet med </a:t>
            </a:r>
            <a:r>
              <a:rPr lang="da-DK" sz="2400" dirty="0" err="1"/>
              <a:t>Mesna</a:t>
            </a:r>
            <a:r>
              <a:rPr lang="da-DK" sz="2400" dirty="0"/>
              <a:t>, som indgives </a:t>
            </a:r>
            <a:r>
              <a:rPr lang="da-DK" sz="2400" dirty="0" err="1"/>
              <a:t>i.v</a:t>
            </a:r>
            <a:r>
              <a:rPr lang="da-DK" sz="2400" dirty="0"/>
              <a:t>. via infusionssæt. Infusionssættet knækker i en af svejsningerne, selvom det ikke har været udsat for træk eller ryk. Medicinen løber ud af </a:t>
            </a:r>
            <a:r>
              <a:rPr lang="da-DK" sz="2400" dirty="0" smtClean="0"/>
              <a:t>infusionssættet, </a:t>
            </a:r>
            <a:r>
              <a:rPr lang="da-DK" sz="2400" dirty="0"/>
              <a:t>og patienten får dermed ikke hele dosis.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59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Ja!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99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/>
              <a:t>Patientens blæreslimhinde kan blive skadet som </a:t>
            </a:r>
            <a:r>
              <a:rPr lang="da-DK" sz="2400" dirty="0"/>
              <a:t>følge af </a:t>
            </a:r>
            <a:r>
              <a:rPr lang="da-DK" sz="2400" dirty="0" smtClean="0"/>
              <a:t>kemobehandlingen, når han ikke får hele dosis. Det vil kræve medicinsk eller kirurgisk behandling for at afværge varige skader eller </a:t>
            </a:r>
            <a:r>
              <a:rPr lang="da-DK" sz="2400" dirty="0" err="1" smtClean="0"/>
              <a:t>mén</a:t>
            </a:r>
            <a:r>
              <a:rPr lang="da-DK" sz="2400" dirty="0" smtClean="0"/>
              <a:t>.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55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Meld hændelser med medicinsk udstyr</a:t>
            </a:r>
            <a:endParaRPr lang="da-DK" dirty="0"/>
          </a:p>
        </p:txBody>
      </p:sp>
      <p:pic>
        <p:nvPicPr>
          <p:cNvPr id="6" name="Pladsholder til billede 5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 b="7899"/>
          <a:stretch>
            <a:fillRect/>
          </a:stretch>
        </p:blipFill>
        <p:spPr>
          <a:xfrm>
            <a:off x="1020931" y="2271529"/>
            <a:ext cx="7039992" cy="3242831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4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Skal du melde denne hændelse?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da-DK" sz="2300" dirty="0" smtClean="0"/>
              <a:t>En </a:t>
            </a:r>
            <a:r>
              <a:rPr lang="da-DK" sz="2300" dirty="0"/>
              <a:t>68-årig kvinde skal gennemgå en operation under fuld narkose. Absorberkalken til </a:t>
            </a:r>
            <a:r>
              <a:rPr lang="da-DK" sz="2300" dirty="0" smtClean="0"/>
              <a:t>anæstesi-apparatet bliver monteret, </a:t>
            </a:r>
            <a:r>
              <a:rPr lang="da-DK" sz="2300" dirty="0"/>
              <a:t>uden at </a:t>
            </a:r>
            <a:r>
              <a:rPr lang="da-DK" sz="2300" dirty="0" smtClean="0"/>
              <a:t>man tager beskyttelses-hætten af (det </a:t>
            </a:r>
            <a:r>
              <a:rPr lang="da-DK" sz="2300" dirty="0"/>
              <a:t>er </a:t>
            </a:r>
            <a:r>
              <a:rPr lang="da-DK" sz="2300" dirty="0" smtClean="0"/>
              <a:t>2</a:t>
            </a:r>
            <a:r>
              <a:rPr lang="da-DK" sz="2300" dirty="0"/>
              <a:t>. gang det sker på </a:t>
            </a:r>
            <a:r>
              <a:rPr lang="da-DK" sz="2300" dirty="0" smtClean="0"/>
              <a:t>afdelingen). </a:t>
            </a:r>
            <a:r>
              <a:rPr lang="da-DK" sz="2300" dirty="0"/>
              <a:t>Anæstesiapparatet melder om for højt </a:t>
            </a:r>
            <a:r>
              <a:rPr lang="da-DK" sz="2300" dirty="0" smtClean="0"/>
              <a:t>tryk. Personalet opdager fejlen og retter med det samme.</a:t>
            </a:r>
            <a:endParaRPr lang="da-DK" sz="23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2375242-F068-46D0-ABC2-CF737D7F02E4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7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Nej!</a:t>
            </a:r>
          </a:p>
          <a:p>
            <a:pPr algn="ctr"/>
            <a:endParaRPr lang="da-DK" sz="4000" dirty="0" smtClean="0">
              <a:solidFill>
                <a:schemeClr val="tx1"/>
              </a:solidFill>
              <a:latin typeface="Adobe Garamond Pro"/>
            </a:endParaRPr>
          </a:p>
          <a:p>
            <a:pPr algn="ctr"/>
            <a:r>
              <a:rPr lang="da-DK" sz="4000" dirty="0">
                <a:solidFill>
                  <a:schemeClr val="tx1"/>
                </a:solidFill>
                <a:latin typeface="Adobe Garamond Pro"/>
              </a:rPr>
              <a:t>H</a:t>
            </a:r>
            <a:r>
              <a:rPr lang="da-DK" sz="4000" dirty="0" smtClean="0">
                <a:solidFill>
                  <a:schemeClr val="tx1"/>
                </a:solidFill>
                <a:latin typeface="Adobe Garamond Pro"/>
              </a:rPr>
              <a:t>vorfor? </a:t>
            </a:r>
            <a:endParaRPr lang="da-DK" sz="4000" dirty="0">
              <a:solidFill>
                <a:schemeClr val="tx1"/>
              </a:solidFill>
              <a:latin typeface="Adobe Garamond Pro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D1163E5-9149-4893-B845-38A5C7194EE8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5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300" dirty="0" smtClean="0"/>
              <a:t>Der </a:t>
            </a:r>
            <a:r>
              <a:rPr lang="da-DK" sz="2300" dirty="0"/>
              <a:t>er tale om en brugerfejl og ikke en fejl ved </a:t>
            </a:r>
            <a:r>
              <a:rPr lang="da-DK" sz="2300" dirty="0" err="1" smtClean="0"/>
              <a:t>ud-styret</a:t>
            </a:r>
            <a:r>
              <a:rPr lang="da-DK" sz="2300" dirty="0"/>
              <a:t>. Der er ingen risiko for patienten, da fejlen vil blive opdaget med det samme, fordi apparatet giver alarm. </a:t>
            </a:r>
            <a:r>
              <a:rPr lang="da-DK" sz="2300" dirty="0" smtClean="0"/>
              <a:t>I bør dog informere firmaet, </a:t>
            </a:r>
            <a:r>
              <a:rPr lang="da-DK" sz="2300" dirty="0"/>
              <a:t>da der kan være tvivl </a:t>
            </a:r>
            <a:r>
              <a:rPr lang="da-DK" sz="2300" dirty="0" smtClean="0"/>
              <a:t>om, </a:t>
            </a:r>
            <a:r>
              <a:rPr lang="da-DK" sz="2300" dirty="0"/>
              <a:t>hvorvidt </a:t>
            </a:r>
            <a:r>
              <a:rPr lang="da-DK" sz="2300" dirty="0" smtClean="0"/>
              <a:t>produktet er brugervenligt nok, </a:t>
            </a:r>
            <a:r>
              <a:rPr lang="da-DK" sz="2300" dirty="0"/>
              <a:t>når </a:t>
            </a:r>
            <a:r>
              <a:rPr lang="da-DK" sz="2300" dirty="0" smtClean="0"/>
              <a:t>man kan montere </a:t>
            </a:r>
            <a:r>
              <a:rPr lang="da-DK" sz="2300" dirty="0"/>
              <a:t>absorberkalken med </a:t>
            </a:r>
            <a:r>
              <a:rPr lang="da-DK" sz="2300" dirty="0" smtClean="0"/>
              <a:t>beskyttelses-hætten </a:t>
            </a:r>
            <a:r>
              <a:rPr lang="da-DK" sz="2300" dirty="0"/>
              <a:t>på.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5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Skal du melde denne hændelse?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rgbClr val="FF0000"/>
                </a:solidFill>
              </a:rPr>
              <a:t>[Indsæt selv cases, der er relevante for dine medarbejdere, for din afdeling og for den type udstyr, I dagligt bruger på jeres afdeling.]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9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Medicinsk Udstyr og UTH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/>
              <a:t>Vær opmærksom på, at alle hændelser med medicinsk udstyr også skal meldes som utilsigtede hændelser. 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24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Erstatning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/>
              <a:t>Patienter, der lider skade pga. en hændelse med medicinsk udstyr, kan søge erstatning hos Patientforsikringen (</a:t>
            </a:r>
            <a:r>
              <a:rPr lang="da-DK" sz="2400" dirty="0" smtClean="0">
                <a:hlinkClick r:id="rId2"/>
              </a:rPr>
              <a:t>www.patientforsikringen.dk</a:t>
            </a:r>
            <a:r>
              <a:rPr lang="da-DK" sz="2400" dirty="0" smtClean="0"/>
              <a:t>).</a:t>
            </a:r>
          </a:p>
          <a:p>
            <a:pPr>
              <a:lnSpc>
                <a:spcPct val="150000"/>
              </a:lnSpc>
            </a:pPr>
            <a:endParaRPr lang="da-DK" sz="2400" dirty="0" smtClean="0"/>
          </a:p>
          <a:p>
            <a:pPr lvl="0">
              <a:lnSpc>
                <a:spcPct val="150000"/>
              </a:lnSpc>
            </a:pPr>
            <a:r>
              <a:rPr lang="da-DK" sz="2400" dirty="0" smtClean="0"/>
              <a:t>Sundhedspersonalet </a:t>
            </a:r>
            <a:r>
              <a:rPr lang="da-DK" sz="2400" dirty="0"/>
              <a:t>har pligt til at informere patienterne om </a:t>
            </a:r>
            <a:r>
              <a:rPr lang="da-DK" sz="2400" dirty="0" smtClean="0"/>
              <a:t>erstatningsmuligheden</a:t>
            </a:r>
            <a:r>
              <a:rPr lang="da-DK" sz="2400" dirty="0"/>
              <a:t>.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7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Efter en hændelse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Når du har oplevet en hændelse med medicinsk udstyr, skal du:</a:t>
            </a:r>
          </a:p>
          <a:p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smtClean="0"/>
              <a:t>Lægge udstyret til side til nærmere undersøgelse. Det kan både være kvalitetspersoner på din arbejdsplads, der skal undersøge udstyret, og det kan være producenten.</a:t>
            </a:r>
          </a:p>
          <a:p>
            <a:pPr marL="285750" indent="-285750">
              <a:buFont typeface="Wingdings" pitchFamily="2" charset="2"/>
              <a:buChar char="§"/>
            </a:pP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smtClean="0"/>
              <a:t>Lægge udstyr med samme batchnummer væk, så hændelsen ikke gentager sig, hvis der er tale om en fejl på et helt parti af det givne udstyr.</a:t>
            </a:r>
          </a:p>
          <a:p>
            <a:pPr marL="285750" indent="-285750">
              <a:buFont typeface="Wingdings" pitchFamily="2" charset="2"/>
              <a:buChar char="§"/>
            </a:pP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smtClean="0"/>
              <a:t>Melde hændelsen </a:t>
            </a:r>
            <a:r>
              <a:rPr lang="da-DK" dirty="0" smtClean="0">
                <a:solidFill>
                  <a:srgbClr val="FF0000"/>
                </a:solidFill>
              </a:rPr>
              <a:t>[gentag her, om personalet selv skal indberette eller om man skal melde til en bestemt person på afdelingen/hospitalet]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808E206-22DD-441B-BA0B-467EC653904C}" type="datetime3">
              <a:rPr lang="da-DK" smtClean="0"/>
              <a:pPr>
                <a:defRPr/>
              </a:pPr>
              <a:t>12.06.2013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92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www.medicinskudstyr.dk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2"/>
          </p:nvPr>
        </p:nvSpPr>
        <p:spPr>
          <a:xfrm>
            <a:off x="6054570" y="2052000"/>
            <a:ext cx="2549445" cy="3616476"/>
          </a:xfrm>
        </p:spPr>
        <p:txBody>
          <a:bodyPr/>
          <a:lstStyle/>
          <a:p>
            <a:r>
              <a:rPr lang="da-DK" b="1" dirty="0" smtClean="0"/>
              <a:t>I tvivl?</a:t>
            </a:r>
          </a:p>
          <a:p>
            <a:endParaRPr lang="da-DK" dirty="0"/>
          </a:p>
          <a:p>
            <a:r>
              <a:rPr lang="da-DK" dirty="0" smtClean="0"/>
              <a:t>Hvis du er i tvivl, så meld hændelsen. Hellere en indberetning for meget, end én for lidt.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7" name="Pladsholder til billede 1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10952"/>
          <a:stretch>
            <a:fillRect/>
          </a:stretch>
        </p:blipFill>
        <p:spPr>
          <a:xfrm>
            <a:off x="0" y="1763713"/>
            <a:ext cx="5797550" cy="4211637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1DE6CE2-5CF2-45FC-B11E-E23C4BDC32EB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67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763712" y="1508919"/>
            <a:ext cx="7380287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ts val="650"/>
              </a:spcBef>
              <a:buClr>
                <a:srgbClr val="000000"/>
              </a:buClr>
              <a:buSzPct val="100000"/>
            </a:pPr>
            <a:r>
              <a:rPr lang="da-DK" sz="2800" b="1" dirty="0">
                <a:solidFill>
                  <a:srgbClr val="B30000"/>
                </a:solidFill>
              </a:rPr>
              <a:t> </a:t>
            </a:r>
            <a:endParaRPr lang="da-DK" sz="1400" dirty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a-DK" sz="1800" dirty="0" smtClean="0"/>
              <a:t>Sundhedsstyrelsen </a:t>
            </a:r>
            <a:r>
              <a:rPr lang="da-DK" sz="1800" dirty="0"/>
              <a:t>modtager indberetninger og fanger signaler fra andre kilder, fx fra andre </a:t>
            </a:r>
            <a:r>
              <a:rPr lang="da-DK" sz="1800" dirty="0" smtClean="0"/>
              <a:t>lande.</a:t>
            </a:r>
          </a:p>
          <a:p>
            <a:pPr marL="457200" lvl="1" indent="0">
              <a:spcBef>
                <a:spcPts val="450"/>
              </a:spcBef>
              <a:buClr>
                <a:srgbClr val="000000"/>
              </a:buClr>
              <a:buSzPct val="100000"/>
            </a:pPr>
            <a:endParaRPr lang="da-DK" sz="1800" dirty="0" smtClean="0"/>
          </a:p>
          <a:p>
            <a:pPr lvl="1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a-DK" sz="1800" dirty="0"/>
              <a:t>Sundhedsstyrelsen sikrer, at producenterne undersøger hændelserne</a:t>
            </a:r>
            <a:r>
              <a:rPr lang="da-DK" sz="1800" dirty="0" smtClean="0"/>
              <a:t>.</a:t>
            </a:r>
          </a:p>
          <a:p>
            <a:pPr marL="457200" lvl="1" indent="0">
              <a:spcBef>
                <a:spcPts val="450"/>
              </a:spcBef>
              <a:buClr>
                <a:srgbClr val="000000"/>
              </a:buClr>
              <a:buSzPct val="100000"/>
            </a:pPr>
            <a:endParaRPr lang="da-DK" sz="1800" dirty="0"/>
          </a:p>
          <a:p>
            <a:pPr lvl="1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a-DK" sz="1800" dirty="0"/>
              <a:t>Sundhedsstyrelsen sikrer, at producenterne undersøger hændelserne</a:t>
            </a:r>
            <a:r>
              <a:rPr lang="da-DK" sz="1800" dirty="0" smtClean="0"/>
              <a:t>.</a:t>
            </a:r>
          </a:p>
          <a:p>
            <a:pPr lvl="1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da-DK" sz="1800" dirty="0"/>
          </a:p>
          <a:p>
            <a:pPr lvl="1"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a-DK" sz="1800" dirty="0" smtClean="0"/>
              <a:t>Sundhedsstyrelsen </a:t>
            </a:r>
            <a:r>
              <a:rPr lang="da-DK" sz="1800" dirty="0"/>
              <a:t>informerer om resultater på </a:t>
            </a:r>
            <a:r>
              <a:rPr lang="da-DK" sz="1800" dirty="0" smtClean="0">
                <a:hlinkClick r:id="rId3"/>
              </a:rPr>
              <a:t>www.medicinskudstyr.dk</a:t>
            </a:r>
            <a:r>
              <a:rPr lang="da-DK" sz="1800" dirty="0" smtClean="0"/>
              <a:t> eller </a:t>
            </a:r>
            <a:r>
              <a:rPr lang="da-DK" sz="1800" dirty="0"/>
              <a:t>målrettet der hvor udstyret findes.</a:t>
            </a:r>
          </a:p>
          <a:p>
            <a:pPr eaLnBrk="1" hangingPunct="1">
              <a:spcBef>
                <a:spcPts val="450"/>
              </a:spcBef>
            </a:pPr>
            <a:endParaRPr lang="sv-SE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14313" y="2000250"/>
            <a:ext cx="1728787" cy="4635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v-SE" sz="1200" dirty="0">
                <a:solidFill>
                  <a:srgbClr val="FFC000"/>
                </a:solidFill>
              </a:rPr>
              <a:t>Identifikation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 err="1">
                <a:solidFill>
                  <a:schemeClr val="bg1"/>
                </a:solidFill>
              </a:rPr>
              <a:t>af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 err="1">
                <a:solidFill>
                  <a:schemeClr val="bg1"/>
                </a:solidFill>
              </a:rPr>
              <a:t>mulig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 err="1">
                <a:solidFill>
                  <a:schemeClr val="bg1"/>
                </a:solidFill>
              </a:rPr>
              <a:t>sikkerhedsrisiko</a:t>
            </a: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14313" y="3143250"/>
            <a:ext cx="1728787" cy="279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v-SE" sz="1200" dirty="0">
                <a:solidFill>
                  <a:srgbClr val="FFC000"/>
                </a:solidFill>
              </a:rPr>
              <a:t>Vurdering</a:t>
            </a:r>
            <a:r>
              <a:rPr lang="sv-SE" sz="1200" dirty="0">
                <a:solidFill>
                  <a:schemeClr val="bg1"/>
                </a:solidFill>
              </a:rPr>
              <a:t> af risiko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14313" y="4221163"/>
            <a:ext cx="1728787" cy="279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v-SE" sz="1200" dirty="0">
                <a:solidFill>
                  <a:srgbClr val="FFC000"/>
                </a:solidFill>
              </a:rPr>
              <a:t>Minimering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 err="1" smtClean="0">
                <a:solidFill>
                  <a:schemeClr val="bg1"/>
                </a:solidFill>
              </a:rPr>
              <a:t>af</a:t>
            </a:r>
            <a:r>
              <a:rPr lang="sv-SE" sz="1200" dirty="0" smtClean="0">
                <a:solidFill>
                  <a:schemeClr val="bg1"/>
                </a:solidFill>
              </a:rPr>
              <a:t> </a:t>
            </a:r>
            <a:r>
              <a:rPr lang="sv-SE" sz="1200" dirty="0">
                <a:solidFill>
                  <a:schemeClr val="bg1"/>
                </a:solidFill>
              </a:rPr>
              <a:t>risiko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214313" y="5143500"/>
            <a:ext cx="1728787" cy="4635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v-SE" sz="1200" dirty="0">
                <a:solidFill>
                  <a:srgbClr val="FFC000"/>
                </a:solidFill>
              </a:rPr>
              <a:t>Information</a:t>
            </a:r>
            <a:r>
              <a:rPr lang="sv-SE" sz="1200" dirty="0">
                <a:solidFill>
                  <a:schemeClr val="bg1"/>
                </a:solidFill>
              </a:rPr>
              <a:t> om  resultaterne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928688" y="2568575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928688" y="3649663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928688" y="4640263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42938" y="214313"/>
            <a:ext cx="7772400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a-DK" sz="3600" b="1" kern="0" dirty="0">
              <a:solidFill>
                <a:srgbClr val="B3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reagerer Sundhedsstyrelsen</a:t>
            </a:r>
            <a:br>
              <a:rPr lang="da-DK" dirty="0" smtClean="0"/>
            </a:br>
            <a:endParaRPr lang="da-DK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3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a-DK" sz="3600" dirty="0"/>
              <a:t>Case med øjenvæske fra 2012</a:t>
            </a:r>
            <a:endParaRPr lang="da-DK" sz="3600" b="1" dirty="0" smtClean="0">
              <a:solidFill>
                <a:srgbClr val="B30000"/>
              </a:solidFill>
            </a:endParaRP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800" b="1" dirty="0" smtClean="0"/>
              <a:t>Identifikation </a:t>
            </a:r>
            <a:r>
              <a:rPr lang="da-DK" sz="1800" b="1" dirty="0"/>
              <a:t>af mulig sikkerhedsrisiko</a:t>
            </a:r>
          </a:p>
          <a:p>
            <a:pPr>
              <a:lnSpc>
                <a:spcPct val="150000"/>
              </a:lnSpc>
            </a:pPr>
            <a:endParaRPr lang="da-DK" sz="1800" dirty="0" smtClean="0"/>
          </a:p>
          <a:p>
            <a:pPr>
              <a:lnSpc>
                <a:spcPct val="150000"/>
              </a:lnSpc>
            </a:pPr>
            <a:r>
              <a:rPr lang="da-DK" sz="1800" dirty="0"/>
              <a:t>Et hospital indberetter, at en patient har fået infektion i øjet efter brug af øjenvæske i forbindelse med øjenoperation. Indberetteren mener, at der har været flere tilfælde.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88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skal du melde hændelser med medicinsk udstyr?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da-DK" b="1" dirty="0" smtClean="0"/>
          </a:p>
          <a:p>
            <a:pPr marL="0" indent="0" algn="ctr">
              <a:buNone/>
            </a:pPr>
            <a:endParaRPr lang="da-DK" b="1" dirty="0"/>
          </a:p>
          <a:p>
            <a:pPr marL="0" indent="0" algn="ctr">
              <a:buNone/>
            </a:pPr>
            <a:endParaRPr lang="da-DK" b="1" dirty="0" smtClean="0"/>
          </a:p>
          <a:p>
            <a:pPr marL="0" indent="0" algn="ctr">
              <a:buNone/>
            </a:pPr>
            <a:r>
              <a:rPr lang="da-DK" sz="2800" b="1" dirty="0" smtClean="0"/>
              <a:t>For patientsikkerhedens skyld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Når du melder hændelser med medicinsk udstyr, sikrer Sundhedsstyrelsen, at det ansvarlige firma undersøger årsagen til hændelsen og forebygger, at lignende problemer opstår igen.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4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a-DK" sz="3600" dirty="0"/>
              <a:t>Case med øjenvæske fra 2012</a:t>
            </a:r>
            <a:endParaRPr lang="da-DK" sz="3600" b="1" dirty="0" smtClean="0">
              <a:solidFill>
                <a:srgbClr val="B30000"/>
              </a:solidFill>
            </a:endParaRP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800" b="1" dirty="0"/>
              <a:t>Vurdering af </a:t>
            </a:r>
            <a:r>
              <a:rPr lang="da-DK" sz="1800" b="1" dirty="0" smtClean="0"/>
              <a:t>risiko</a:t>
            </a:r>
          </a:p>
          <a:p>
            <a:pPr>
              <a:lnSpc>
                <a:spcPct val="150000"/>
              </a:lnSpc>
            </a:pPr>
            <a:endParaRPr lang="da-DK" sz="1800" dirty="0" smtClean="0"/>
          </a:p>
          <a:p>
            <a:pPr>
              <a:lnSpc>
                <a:spcPct val="150000"/>
              </a:lnSpc>
            </a:pPr>
            <a:r>
              <a:rPr lang="da-DK" sz="1800" dirty="0" smtClean="0"/>
              <a:t>Sundhedsstyrelsen </a:t>
            </a:r>
            <a:r>
              <a:rPr lang="da-DK" sz="1800" dirty="0"/>
              <a:t>kontakter den danske distributør af produktet og finder frem til de berørte </a:t>
            </a:r>
            <a:r>
              <a:rPr lang="da-DK" sz="1800" dirty="0" err="1"/>
              <a:t>lots</a:t>
            </a:r>
            <a:r>
              <a:rPr lang="da-DK" sz="1800" dirty="0"/>
              <a:t>.</a:t>
            </a:r>
          </a:p>
          <a:p>
            <a:pPr>
              <a:lnSpc>
                <a:spcPct val="150000"/>
              </a:lnSpc>
            </a:pPr>
            <a:endParaRPr lang="da-DK" sz="1800" dirty="0"/>
          </a:p>
          <a:p>
            <a:pPr>
              <a:lnSpc>
                <a:spcPct val="150000"/>
              </a:lnSpc>
            </a:pPr>
            <a:r>
              <a:rPr lang="da-DK" sz="1800" dirty="0"/>
              <a:t>Sundhedsstyrelsen kontakter producenten i Tyskland og det bemyndigede organ, som har certificeret produktet.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90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a-DK" sz="3600" dirty="0"/>
              <a:t>Case med øjenvæske fra 2012</a:t>
            </a:r>
            <a:endParaRPr lang="da-DK" sz="3600" b="1" dirty="0" smtClean="0">
              <a:solidFill>
                <a:srgbClr val="B30000"/>
              </a:solidFill>
            </a:endParaRP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800" b="1" dirty="0" smtClean="0"/>
              <a:t>Minimering af risiko</a:t>
            </a:r>
          </a:p>
          <a:p>
            <a:pPr>
              <a:lnSpc>
                <a:spcPct val="150000"/>
              </a:lnSpc>
            </a:pPr>
            <a:endParaRPr lang="da-DK" sz="1800" dirty="0" smtClean="0"/>
          </a:p>
          <a:p>
            <a:r>
              <a:rPr lang="da-DK" sz="1800" dirty="0"/>
              <a:t>Den danske distributør kalder de berørte </a:t>
            </a:r>
            <a:r>
              <a:rPr lang="da-DK" sz="1800" dirty="0" err="1"/>
              <a:t>lots</a:t>
            </a:r>
            <a:r>
              <a:rPr lang="da-DK" sz="1800" dirty="0"/>
              <a:t> tilbage fra markedet.</a:t>
            </a:r>
          </a:p>
          <a:p>
            <a:endParaRPr lang="da-DK" sz="1800" dirty="0"/>
          </a:p>
          <a:p>
            <a:r>
              <a:rPr lang="da-DK" sz="1800" dirty="0"/>
              <a:t>Sundhedsstyrelsen forbyder markedsføring af produktet.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8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a-DK" sz="3600" dirty="0"/>
              <a:t>Case med øjenvæske fra 2012</a:t>
            </a:r>
            <a:endParaRPr lang="da-DK" sz="3600" b="1" dirty="0" smtClean="0">
              <a:solidFill>
                <a:srgbClr val="B30000"/>
              </a:solidFill>
            </a:endParaRP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sz="1800" b="1" dirty="0" smtClean="0"/>
              <a:t>Resultat</a:t>
            </a:r>
          </a:p>
          <a:p>
            <a:pPr>
              <a:lnSpc>
                <a:spcPct val="150000"/>
              </a:lnSpc>
            </a:pPr>
            <a:endParaRPr lang="da-DK" sz="1800" dirty="0" smtClean="0"/>
          </a:p>
          <a:p>
            <a:pPr lvl="0">
              <a:lnSpc>
                <a:spcPct val="150000"/>
              </a:lnSpc>
            </a:pPr>
            <a:r>
              <a:rPr lang="da-DK" sz="1800" dirty="0" smtClean="0"/>
              <a:t>Øjenvæsken </a:t>
            </a:r>
            <a:r>
              <a:rPr lang="da-DK" sz="1800" dirty="0"/>
              <a:t>bliver fjernet fra </a:t>
            </a:r>
            <a:r>
              <a:rPr lang="da-DK" sz="1800" dirty="0" smtClean="0"/>
              <a:t>markedet </a:t>
            </a:r>
            <a:r>
              <a:rPr lang="da-DK" sz="1800" dirty="0"/>
              <a:t>så snart, det står klart, at den er skyld i infektionerne.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80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66" y="2302169"/>
            <a:ext cx="4879273" cy="22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skal du melde hændelser med medicinsk udstyr?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da-DK" b="1" dirty="0" smtClean="0"/>
          </a:p>
          <a:p>
            <a:pPr marL="0" indent="0" algn="ctr">
              <a:buNone/>
            </a:pPr>
            <a:endParaRPr lang="da-DK" b="1" dirty="0"/>
          </a:p>
          <a:p>
            <a:pPr marL="0" indent="0" algn="ctr">
              <a:buNone/>
            </a:pPr>
            <a:endParaRPr lang="da-DK" b="1" dirty="0" smtClean="0"/>
          </a:p>
          <a:p>
            <a:pPr marL="0" indent="0" algn="ctr">
              <a:buNone/>
            </a:pPr>
            <a:r>
              <a:rPr lang="da-DK" sz="2800" b="1" dirty="0" smtClean="0"/>
              <a:t>For din egen sikkerheds skyld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Medicinsk udstyr, der svigter, kan også være til fare for dig som medarbejder. Ved at melde hændelser er du med til at forebygge, at lignede hændelser opstår igen.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9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skal du melde hændelser med medicinsk udstyr?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da-DK" b="1" dirty="0" smtClean="0"/>
          </a:p>
          <a:p>
            <a:pPr marL="0" indent="0" algn="ctr">
              <a:buNone/>
            </a:pPr>
            <a:endParaRPr lang="da-DK" b="1" dirty="0"/>
          </a:p>
          <a:p>
            <a:pPr marL="0" indent="0" algn="ctr">
              <a:buNone/>
            </a:pPr>
            <a:endParaRPr lang="da-DK" b="1" dirty="0" smtClean="0"/>
          </a:p>
          <a:p>
            <a:pPr algn="ctr"/>
            <a:r>
              <a:rPr lang="da-DK" sz="2800" b="1" dirty="0"/>
              <a:t>Fordi hospitalerne </a:t>
            </a:r>
            <a:r>
              <a:rPr lang="da-DK" sz="2800" b="1" dirty="0" smtClean="0"/>
              <a:t>har pligt til </a:t>
            </a:r>
            <a:r>
              <a:rPr lang="da-DK" sz="2800" b="1" dirty="0"/>
              <a:t>det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Din indberetning gør det muligt at gribe ind, hvis antallet af hændelser eller den enkelte hændelse i sig selv er uacceptabel.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1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medicinsk udstyr?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U</a:t>
            </a:r>
            <a:r>
              <a:rPr lang="da-DK" dirty="0" smtClean="0"/>
              <a:t>dstyr </a:t>
            </a:r>
            <a:r>
              <a:rPr lang="da-DK" dirty="0"/>
              <a:t>til bl.a. at undersøge, behandle eller lindre </a:t>
            </a:r>
            <a:r>
              <a:rPr lang="da-DK" dirty="0" smtClean="0"/>
              <a:t>sygdomme og </a:t>
            </a:r>
            <a:r>
              <a:rPr lang="da-DK" dirty="0"/>
              <a:t>handicap hos mennesker</a:t>
            </a:r>
            <a:r>
              <a:rPr lang="da-DK" dirty="0" smtClean="0"/>
              <a:t>. Fx:</a:t>
            </a:r>
          </a:p>
          <a:p>
            <a:pPr marL="0" indent="0">
              <a:buNone/>
            </a:pPr>
            <a:endParaRPr lang="da-DK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smtClean="0"/>
              <a:t>Kanyler</a:t>
            </a: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smtClean="0"/>
              <a:t>Hospitalssenge</a:t>
            </a: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smtClean="0"/>
              <a:t>Hofteimplantater</a:t>
            </a: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smtClean="0"/>
              <a:t>Katetre</a:t>
            </a: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smtClean="0"/>
              <a:t>Operationsudstyr</a:t>
            </a: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smtClean="0"/>
              <a:t>Pacemakere</a:t>
            </a: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smtClean="0"/>
              <a:t>Krykker</a:t>
            </a: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 err="1" smtClean="0"/>
              <a:t>MR-scannere</a:t>
            </a:r>
            <a:r>
              <a:rPr lang="da-DK" dirty="0" smtClean="0"/>
              <a:t>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  <p:pic>
        <p:nvPicPr>
          <p:cNvPr id="12" name="Pladsholder til billede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8" b="20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51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 hændelser skal du melde?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Du </a:t>
            </a:r>
            <a:r>
              <a:rPr lang="da-DK" dirty="0"/>
              <a:t>skal melde alle hændelser, der medførte eller kunne have medført et af følgende udfald: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da-DK" dirty="0"/>
              <a:t>Dødsfald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a-DK" dirty="0"/>
              <a:t>Livstruende sygdom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a-DK" dirty="0"/>
              <a:t>Varige skader eller mén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a-DK" dirty="0"/>
              <a:t>Nødvendig medicinsk eller kirurgisk behandling for at afværge livstruende sygdom, varige skader eller mén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a-DK" dirty="0"/>
              <a:t>Indirekte skade opstået på grund af fejlagtige resultater fra </a:t>
            </a:r>
            <a:r>
              <a:rPr lang="da-DK" dirty="0" smtClean="0"/>
              <a:t>diagnostiske test </a:t>
            </a:r>
            <a:r>
              <a:rPr lang="da-DK" dirty="0"/>
              <a:t>eller </a:t>
            </a:r>
            <a:r>
              <a:rPr lang="da-DK" dirty="0" err="1" smtClean="0"/>
              <a:t>IVD-test</a:t>
            </a:r>
            <a:r>
              <a:rPr lang="da-DK" dirty="0" smtClean="0"/>
              <a:t> </a:t>
            </a:r>
            <a:endParaRPr lang="da-DK" dirty="0"/>
          </a:p>
          <a:p>
            <a:pPr marL="285750" indent="-285750">
              <a:buFont typeface="Wingdings" pitchFamily="2" charset="2"/>
              <a:buChar char="§"/>
            </a:pPr>
            <a:r>
              <a:rPr lang="nb-NO" dirty="0"/>
              <a:t>Fosterdød, fosterskade eller medfødte </a:t>
            </a:r>
            <a:r>
              <a:rPr lang="nb-NO" dirty="0" smtClean="0"/>
              <a:t>abnormiteter. </a:t>
            </a:r>
            <a:endParaRPr lang="nb-NO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9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 hændelser skal du melde?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Du skal også melde hændelser</a:t>
            </a:r>
            <a:r>
              <a:rPr lang="da-DK" dirty="0"/>
              <a:t>, der ikke fik et alvorligt udfald, fx fordi </a:t>
            </a:r>
            <a:r>
              <a:rPr lang="da-DK" dirty="0" smtClean="0"/>
              <a:t>du eller din kollega greb ind</a:t>
            </a:r>
            <a:r>
              <a:rPr lang="da-DK" dirty="0"/>
              <a:t> </a:t>
            </a:r>
            <a:r>
              <a:rPr lang="da-DK" dirty="0" smtClean="0"/>
              <a:t>og reddede situationen.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- hvis udstyret svigter igen, og ingen griber ind, kan det blive alvorligt.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2000" b="1" dirty="0"/>
              <a:t>Du bør altid melde en hændelse, hvis du er i tvivl.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4FDB0-B840-4941-BBD2-A9EA207177FF}" type="datetime3">
              <a:rPr lang="da-DK" smtClean="0"/>
              <a:pPr>
                <a:defRPr/>
              </a:pPr>
              <a:t>12.06.2013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9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dhesstyrelsen_PPT">
  <a:themeElements>
    <a:clrScheme name="Brugerdefineret 1">
      <a:dk1>
        <a:srgbClr val="4F6C7B"/>
      </a:dk1>
      <a:lt1>
        <a:sysClr val="window" lastClr="FFFFFF"/>
      </a:lt1>
      <a:dk2>
        <a:srgbClr val="666666"/>
      </a:dk2>
      <a:lt2>
        <a:srgbClr val="D1D0C5"/>
      </a:lt2>
      <a:accent1>
        <a:srgbClr val="CEE7F0"/>
      </a:accent1>
      <a:accent2>
        <a:srgbClr val="82A6BA"/>
      </a:accent2>
      <a:accent3>
        <a:srgbClr val="CEDA59"/>
      </a:accent3>
      <a:accent4>
        <a:srgbClr val="81B440"/>
      </a:accent4>
      <a:accent5>
        <a:srgbClr val="C37D37"/>
      </a:accent5>
      <a:accent6>
        <a:srgbClr val="C62D5C"/>
      </a:accent6>
      <a:hlink>
        <a:srgbClr val="57B1B7"/>
      </a:hlink>
      <a:folHlink>
        <a:srgbClr val="57B1B7"/>
      </a:folHlink>
    </a:clrScheme>
    <a:fontScheme name="Sundhedsstyrelsen">
      <a:majorFont>
        <a:latin typeface="Adobe Garamon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</TotalTime>
  <Words>1343</Words>
  <Application>Microsoft Office PowerPoint</Application>
  <PresentationFormat>Skærmshow (4:3)</PresentationFormat>
  <Paragraphs>223</Paragraphs>
  <Slides>43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43</vt:i4>
      </vt:variant>
    </vt:vector>
  </HeadingPairs>
  <TitlesOfParts>
    <vt:vector size="44" baseType="lpstr">
      <vt:lpstr>Sundhesstyrelsen_PPT</vt:lpstr>
      <vt:lpstr>Meld hændelser med medicinsk udstyr</vt:lpstr>
      <vt:lpstr>PowerPoint-præsentation</vt:lpstr>
      <vt:lpstr>Meld hændelser med medicinsk udstyr</vt:lpstr>
      <vt:lpstr>Hvorfor skal du melde hændelser med medicinsk udstyr?</vt:lpstr>
      <vt:lpstr>Hvorfor skal du melde hændelser med medicinsk udstyr?</vt:lpstr>
      <vt:lpstr>Hvorfor skal du melde hændelser med medicinsk udstyr?</vt:lpstr>
      <vt:lpstr>Hvad er medicinsk udstyr?</vt:lpstr>
      <vt:lpstr>Hvilke hændelser skal du melde?</vt:lpstr>
      <vt:lpstr>Hvilke hændelser skal du melde?</vt:lpstr>
      <vt:lpstr>Hvem skal melde hændelser med medicinsk udstyr?</vt:lpstr>
      <vt:lpstr>Øvelser</vt:lpstr>
      <vt:lpstr>Skal du melde denne hændelse?</vt:lpstr>
      <vt:lpstr>PowerPoint-præsentation</vt:lpstr>
      <vt:lpstr>PowerPoint-præsentation</vt:lpstr>
      <vt:lpstr>Skal du melde denne hændelse?</vt:lpstr>
      <vt:lpstr>PowerPoint-præsentation</vt:lpstr>
      <vt:lpstr>PowerPoint-præsentation</vt:lpstr>
      <vt:lpstr>Skal du melde denne hændelse?</vt:lpstr>
      <vt:lpstr>PowerPoint-præsentation</vt:lpstr>
      <vt:lpstr>PowerPoint-præsentation</vt:lpstr>
      <vt:lpstr>Skal du melde denne hændelse?</vt:lpstr>
      <vt:lpstr>PowerPoint-præsentation</vt:lpstr>
      <vt:lpstr>PowerPoint-præsentation</vt:lpstr>
      <vt:lpstr>Skal du melde denne hændelse?</vt:lpstr>
      <vt:lpstr>PowerPoint-præsentation</vt:lpstr>
      <vt:lpstr>PowerPoint-præsentation</vt:lpstr>
      <vt:lpstr>Skal du melde denne hændelse?</vt:lpstr>
      <vt:lpstr>PowerPoint-præsentation</vt:lpstr>
      <vt:lpstr>PowerPoint-præsentation</vt:lpstr>
      <vt:lpstr>Skal du melde denne hændelse?</vt:lpstr>
      <vt:lpstr>PowerPoint-præsentation</vt:lpstr>
      <vt:lpstr>PowerPoint-præsentation</vt:lpstr>
      <vt:lpstr>Skal du melde denne hændelse?</vt:lpstr>
      <vt:lpstr>Medicinsk Udstyr og UTH</vt:lpstr>
      <vt:lpstr>Erstatning</vt:lpstr>
      <vt:lpstr>Efter en hændelse</vt:lpstr>
      <vt:lpstr>www.medicinskudstyr.dk</vt:lpstr>
      <vt:lpstr>Sådan reagerer Sundhedsstyrelsen </vt:lpstr>
      <vt:lpstr>Case med øjenvæske fra 2012</vt:lpstr>
      <vt:lpstr>Case med øjenvæske fra 2012</vt:lpstr>
      <vt:lpstr>Case med øjenvæske fra 2012</vt:lpstr>
      <vt:lpstr>Case med øjenvæske fra 2012</vt:lpstr>
      <vt:lpstr>PowerPoint-præsentation</vt:lpstr>
    </vt:vector>
  </TitlesOfParts>
  <Company>Lægemiddelstyrelsen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jast</dc:creator>
  <cp:lastModifiedBy>Sille Bechmann Pedersen</cp:lastModifiedBy>
  <cp:revision>115</cp:revision>
  <dcterms:created xsi:type="dcterms:W3CDTF">2013-04-03T10:54:31Z</dcterms:created>
  <dcterms:modified xsi:type="dcterms:W3CDTF">2013-06-12T13:27:27Z</dcterms:modified>
</cp:coreProperties>
</file>