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308" r:id="rId5"/>
    <p:sldId id="264" r:id="rId6"/>
    <p:sldId id="309" r:id="rId7"/>
    <p:sldId id="310" r:id="rId8"/>
    <p:sldId id="317" r:id="rId9"/>
    <p:sldId id="266" r:id="rId10"/>
    <p:sldId id="321" r:id="rId11"/>
    <p:sldId id="322" r:id="rId12"/>
    <p:sldId id="323" r:id="rId13"/>
    <p:sldId id="318" r:id="rId14"/>
    <p:sldId id="319" r:id="rId15"/>
    <p:sldId id="320" r:id="rId16"/>
    <p:sldId id="324" r:id="rId17"/>
    <p:sldId id="325" r:id="rId18"/>
    <p:sldId id="326" r:id="rId19"/>
    <p:sldId id="327" r:id="rId20"/>
    <p:sldId id="328" r:id="rId21"/>
    <p:sldId id="329" r:id="rId22"/>
    <p:sldId id="337" r:id="rId23"/>
    <p:sldId id="338" r:id="rId24"/>
    <p:sldId id="339" r:id="rId25"/>
    <p:sldId id="292" r:id="rId26"/>
    <p:sldId id="311" r:id="rId27"/>
    <p:sldId id="312" r:id="rId28"/>
    <p:sldId id="336" r:id="rId29"/>
    <p:sldId id="273" r:id="rId30"/>
    <p:sldId id="313" r:id="rId31"/>
    <p:sldId id="314" r:id="rId32"/>
    <p:sldId id="294" r:id="rId33"/>
    <p:sldId id="330" r:id="rId34"/>
    <p:sldId id="331" r:id="rId35"/>
    <p:sldId id="334" r:id="rId36"/>
    <p:sldId id="332" r:id="rId37"/>
    <p:sldId id="333" r:id="rId38"/>
    <p:sldId id="315" r:id="rId39"/>
    <p:sldId id="316" r:id="rId40"/>
  </p:sldIdLst>
  <p:sldSz cx="9144000" cy="6858000" type="screen4x3"/>
  <p:notesSz cx="6810375" cy="9942513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a Astrup" initials="ean" lastIdx="19" clrIdx="0"/>
  <p:cmAuthor id="1" name="jast" initials="j" lastIdx="3" clrIdx="1"/>
  <p:cmAuthor id="2" name="nvp" initials="n" lastIdx="8" clrIdx="2"/>
  <p:cmAuthor id="3" name="Maja Siebenthal" initials="MSI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6925"/>
    <a:srgbClr val="330100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7" autoAdjust="0"/>
    <p:restoredTop sz="94628" autoAdjust="0"/>
  </p:normalViewPr>
  <p:slideViewPr>
    <p:cSldViewPr snapToGrid="0">
      <p:cViewPr varScale="1">
        <p:scale>
          <a:sx n="70" d="100"/>
          <a:sy n="70" d="100"/>
        </p:scale>
        <p:origin x="234" y="72"/>
      </p:cViewPr>
      <p:guideLst>
        <p:guide orient="horz" pos="2624"/>
        <p:guide pos="2880"/>
      </p:guideLst>
    </p:cSldViewPr>
  </p:slideViewPr>
  <p:outlineViewPr>
    <p:cViewPr>
      <p:scale>
        <a:sx n="33" d="100"/>
        <a:sy n="33" d="100"/>
      </p:scale>
      <p:origin x="0" y="50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A2385C7B-B3BA-41C5-BF1B-63297DE397A3}" type="datetimeFigureOut">
              <a:rPr lang="da-DK"/>
              <a:pPr>
                <a:defRPr/>
              </a:pPr>
              <a:t>03-04-2014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691CD0B-FAF9-43AB-9E71-D91596BFFB7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5039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E470A9E-B3EB-4E6F-9140-7F11ECAB3C4A}" type="datetimeFigureOut">
              <a:rPr lang="da-DK"/>
              <a:pPr>
                <a:defRPr/>
              </a:pPr>
              <a:t>03-04-2014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044B7BF-D1C9-4C8A-A5CA-C2C8FD3132F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2060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m bl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3959225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60000"/>
            <a:ext cx="7772400" cy="14119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8" name="Pladsholder til tekst 4"/>
          <p:cNvSpPr>
            <a:spLocks noGrp="1"/>
          </p:cNvSpPr>
          <p:nvPr>
            <p:ph type="body" sz="quarter" idx="11"/>
          </p:nvPr>
        </p:nvSpPr>
        <p:spPr>
          <a:xfrm>
            <a:off x="528638" y="1822450"/>
            <a:ext cx="5402262" cy="508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dobe Garamond Pro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84300A-692B-435D-8EF8-B717E1C93E58}" type="datetime3">
              <a:rPr lang="da-DK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743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2 spalter på hvi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Lige forbindelse 4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540000" y="2052000"/>
            <a:ext cx="3888000" cy="3616476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4716016" y="2052000"/>
            <a:ext cx="3888000" cy="3616476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BB0AED-4D82-47DE-BAF5-F5236CF36A95}" type="datetime3">
              <a:rPr lang="da-DK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51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ekst på hvi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4716016" y="2052000"/>
            <a:ext cx="3888000" cy="3616476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3"/>
          </p:nvPr>
        </p:nvSpPr>
        <p:spPr>
          <a:xfrm>
            <a:off x="0" y="1764000"/>
            <a:ext cx="4428000" cy="4212000"/>
          </a:xfrm>
        </p:spPr>
        <p:txBody>
          <a:bodyPr rtlCol="0">
            <a:noAutofit/>
          </a:bodyPr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4"/>
          </p:nvPr>
        </p:nvSpPr>
        <p:spPr>
          <a:xfrm>
            <a:off x="4716000" y="2052000"/>
            <a:ext cx="3665538" cy="334486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CED92B-F489-4556-BDE7-6CE3455A4B89}" type="datetime3">
              <a:rPr lang="da-DK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2065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oto på hvi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Lige forbindelse 4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531813" y="2052000"/>
            <a:ext cx="3628949" cy="3616476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9" name="Pladsholder til billede 4"/>
          <p:cNvSpPr>
            <a:spLocks noGrp="1"/>
          </p:cNvSpPr>
          <p:nvPr>
            <p:ph type="pic" sz="quarter" idx="13"/>
          </p:nvPr>
        </p:nvSpPr>
        <p:spPr>
          <a:xfrm>
            <a:off x="4428066" y="1764000"/>
            <a:ext cx="4715933" cy="4212000"/>
          </a:xfrm>
        </p:spPr>
        <p:txBody>
          <a:bodyPr rtlCol="0">
            <a:noAutofit/>
          </a:bodyPr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A1B6D2-938D-46F8-8BAB-CC54BA2321A8}" type="datetime3">
              <a:rPr lang="da-DK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4128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ekst på lys farvet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4427538" y="1763713"/>
            <a:ext cx="4716462" cy="4211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cxnSp>
        <p:nvCxnSpPr>
          <p:cNvPr id="8" name="Lige forbindelse 7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4716016" y="2052000"/>
            <a:ext cx="3888000" cy="3616476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3"/>
          </p:nvPr>
        </p:nvSpPr>
        <p:spPr>
          <a:xfrm>
            <a:off x="0" y="1764000"/>
            <a:ext cx="4428000" cy="4212000"/>
          </a:xfrm>
        </p:spPr>
        <p:txBody>
          <a:bodyPr rtlCol="0">
            <a:noAutofit/>
          </a:bodyPr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08E206-22DD-441B-BA0B-467EC653904C}" type="datetime3">
              <a:rPr lang="da-DK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9357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lys farvet bun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1763713"/>
            <a:ext cx="4432300" cy="4211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cxnSp>
        <p:nvCxnSpPr>
          <p:cNvPr id="7" name="Lige forbindelse 6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531813" y="2052000"/>
            <a:ext cx="3628949" cy="3616476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9" name="Pladsholder til billede 4"/>
          <p:cNvSpPr>
            <a:spLocks noGrp="1"/>
          </p:cNvSpPr>
          <p:nvPr>
            <p:ph type="pic" sz="quarter" idx="13"/>
          </p:nvPr>
        </p:nvSpPr>
        <p:spPr>
          <a:xfrm>
            <a:off x="4428066" y="1764000"/>
            <a:ext cx="4715933" cy="4212000"/>
          </a:xfrm>
        </p:spPr>
        <p:txBody>
          <a:bodyPr rtlCol="0">
            <a:noAutofit/>
          </a:bodyPr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448F57-87A3-45AB-B7BD-332CEA9DB908}" type="datetime3">
              <a:rPr lang="da-DK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3291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ed to spalter på lys farve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1763713"/>
            <a:ext cx="9144000" cy="4211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cxnSp>
        <p:nvCxnSpPr>
          <p:cNvPr id="6" name="Lige forbindelse 5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4716016" y="2052000"/>
            <a:ext cx="3888000" cy="3616476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10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531813" y="2052000"/>
            <a:ext cx="3628949" cy="3616476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B51D47-D5C4-41A3-BFEA-B67A6E5CA345}" type="datetime3">
              <a:rPr lang="da-DK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7512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ed 1 spalte på lys blå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1763713"/>
            <a:ext cx="9144000" cy="4211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cxnSp>
        <p:nvCxnSpPr>
          <p:cNvPr id="6" name="Lige forbindelse 5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10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531813" y="2052000"/>
            <a:ext cx="8079997" cy="3616476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>
                <a:solidFill>
                  <a:srgbClr val="585858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1163E5-9149-4893-B845-38A5C7194EE8}" type="datetime3">
              <a:rPr lang="da-DK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2198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ed 1 spalte på grøn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1763713"/>
            <a:ext cx="9144000" cy="421163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cxnSp>
        <p:nvCxnSpPr>
          <p:cNvPr id="6" name="Lige forbindelse 5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10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531813" y="2052000"/>
            <a:ext cx="8079997" cy="3616476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>
                <a:solidFill>
                  <a:srgbClr val="585858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802F6A-2389-433E-B28D-418389895D14}" type="datetime3">
              <a:rPr lang="da-DK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728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ed 1 spalte på grå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1763713"/>
            <a:ext cx="9144000" cy="42116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cxnSp>
        <p:nvCxnSpPr>
          <p:cNvPr id="6" name="Lige forbindelse 5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10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531813" y="2052000"/>
            <a:ext cx="8079997" cy="3616476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F69173-E621-4416-B819-AA145B8964E7}" type="datetime3">
              <a:rPr lang="da-DK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1968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ed 1 spalte på orange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1763713"/>
            <a:ext cx="9144000" cy="42116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cxnSp>
        <p:nvCxnSpPr>
          <p:cNvPr id="6" name="Lige forbindelse 5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10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531813" y="2052000"/>
            <a:ext cx="8079997" cy="3616476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19C2C1-30D3-47AF-BBE3-B7D06C059302}" type="datetime3">
              <a:rPr lang="da-DK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379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m blåt 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4248000"/>
            <a:ext cx="7772400" cy="10739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534988" y="5461000"/>
            <a:ext cx="4578350" cy="558800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Adobe Garamond Pro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2E59A3-4DE9-4255-B450-BFBC5E9314FB}" type="datetime3">
              <a:rPr lang="da-DK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3264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graf på mørk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1763713"/>
            <a:ext cx="9144000" cy="42116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cxnSp>
        <p:nvCxnSpPr>
          <p:cNvPr id="6" name="Lige forbindelse 5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iagram 2"/>
          <p:cNvSpPr>
            <a:spLocks noGrp="1"/>
          </p:cNvSpPr>
          <p:nvPr>
            <p:ph type="chart" sz="quarter" idx="14"/>
          </p:nvPr>
        </p:nvSpPr>
        <p:spPr>
          <a:xfrm>
            <a:off x="540000" y="2340000"/>
            <a:ext cx="8069262" cy="3584045"/>
          </a:xfrm>
        </p:spPr>
        <p:txBody>
          <a:bodyPr rtlCol="0">
            <a:noAutofit/>
          </a:bodyPr>
          <a:lstStyle/>
          <a:p>
            <a:pPr lvl="0"/>
            <a:r>
              <a:rPr lang="da-DK" noProof="0" smtClean="0"/>
              <a:t>Klik på ikonet for at tilføje et diagram</a:t>
            </a:r>
            <a:endParaRPr lang="da-DK" noProof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1"/>
          </p:nvPr>
        </p:nvSpPr>
        <p:spPr>
          <a:xfrm>
            <a:off x="545357" y="1990388"/>
            <a:ext cx="3390900" cy="327768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8FDBB1-E158-4F70-B064-F161793DC831}" type="datetime3">
              <a:rPr lang="da-DK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0661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tabel på mørk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1763713"/>
            <a:ext cx="9144000" cy="42116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cxnSp>
        <p:nvCxnSpPr>
          <p:cNvPr id="6" name="Lige forbindelse 5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7" name="Pladsholder til tabel 6"/>
          <p:cNvSpPr>
            <a:spLocks noGrp="1"/>
          </p:cNvSpPr>
          <p:nvPr>
            <p:ph type="tbl" sz="quarter" idx="11"/>
          </p:nvPr>
        </p:nvSpPr>
        <p:spPr>
          <a:xfrm>
            <a:off x="540000" y="2340000"/>
            <a:ext cx="8261350" cy="3333750"/>
          </a:xfrm>
        </p:spPr>
        <p:txBody>
          <a:bodyPr rtlCol="0">
            <a:noAutofit/>
          </a:bodyPr>
          <a:lstStyle/>
          <a:p>
            <a:pPr lvl="0"/>
            <a:r>
              <a:rPr lang="da-DK" noProof="0" smtClean="0"/>
              <a:t>Klik på ikonet for at tilføje en tabel</a:t>
            </a:r>
            <a:endParaRPr lang="da-DK" noProof="0"/>
          </a:p>
        </p:txBody>
      </p:sp>
      <p:sp>
        <p:nvSpPr>
          <p:cNvPr id="10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545357" y="1990388"/>
            <a:ext cx="3390900" cy="327768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54E498-AE9C-4EB2-83BD-269226FC2D22}" type="datetime3">
              <a:rPr lang="da-DK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8559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ed citat på lys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1763713"/>
            <a:ext cx="9144000" cy="421163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cxnSp>
        <p:nvCxnSpPr>
          <p:cNvPr id="6" name="Lige forbindelse 5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5"/>
          </p:nvPr>
        </p:nvSpPr>
        <p:spPr>
          <a:xfrm>
            <a:off x="534988" y="4140200"/>
            <a:ext cx="4418012" cy="9969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6"/>
          </p:nvPr>
        </p:nvSpPr>
        <p:spPr>
          <a:xfrm>
            <a:off x="534988" y="2051050"/>
            <a:ext cx="6591300" cy="1981200"/>
          </a:xfrm>
        </p:spPr>
        <p:txBody>
          <a:bodyPr/>
          <a:lstStyle>
            <a:lvl1pPr marL="0" indent="0">
              <a:lnSpc>
                <a:spcPts val="3800"/>
              </a:lnSpc>
              <a:buNone/>
              <a:defRPr sz="3200"/>
            </a:lvl1pPr>
            <a:lvl2pPr marL="457200" indent="0">
              <a:lnSpc>
                <a:spcPts val="3800"/>
              </a:lnSpc>
              <a:buNone/>
              <a:defRPr sz="3200"/>
            </a:lvl2pPr>
            <a:lvl3pPr marL="914400" indent="0">
              <a:lnSpc>
                <a:spcPts val="3800"/>
              </a:lnSpc>
              <a:buNone/>
              <a:defRPr sz="3200"/>
            </a:lvl3pPr>
            <a:lvl4pPr marL="1371600" indent="0">
              <a:lnSpc>
                <a:spcPts val="3800"/>
              </a:lnSpc>
              <a:buNone/>
              <a:defRPr sz="3200"/>
            </a:lvl4pPr>
            <a:lvl5pPr marL="1828800" indent="0">
              <a:lnSpc>
                <a:spcPts val="3800"/>
              </a:lnSpc>
              <a:buNone/>
              <a:defRPr sz="3200"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DDF480-192D-4918-9B9D-8956F5CDE9E1}" type="datetime3">
              <a:rPr lang="da-DK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6275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Lige forbindelse 4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1"/>
          </p:nvPr>
        </p:nvSpPr>
        <p:spPr>
          <a:xfrm>
            <a:off x="0" y="1764000"/>
            <a:ext cx="9144000" cy="4212000"/>
          </a:xfrm>
        </p:spPr>
        <p:txBody>
          <a:bodyPr rtlCol="0">
            <a:noAutofit/>
          </a:bodyPr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C3E032-05B1-4F3B-A1EB-B66D6B59BDDA}" type="datetime3">
              <a:rPr lang="da-DK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1870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/pausedias m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976000"/>
          </a:xfrm>
        </p:spPr>
        <p:txBody>
          <a:bodyPr rtlCol="0">
            <a:noAutofit/>
          </a:bodyPr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2256-EF18-4AD7-BD2A-F465618A284B}" type="datetime3">
              <a:rPr lang="da-DK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8161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98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m grønt 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4248000"/>
            <a:ext cx="7772400" cy="10739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7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534988" y="5461000"/>
            <a:ext cx="4578350" cy="558800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Adobe Garamond Pro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16B368-366A-4CFD-8A23-C580961D3DE4}" type="datetime3">
              <a:rPr lang="da-DK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04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m rødt 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4248000"/>
            <a:ext cx="7772400" cy="10739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7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534988" y="5461000"/>
            <a:ext cx="4578350" cy="558800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Adobe Garamond Pro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8819DF-B137-402B-962D-E37D63F25E4B}" type="datetime3">
              <a:rPr lang="da-DK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791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m orange 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4248000"/>
            <a:ext cx="7772400" cy="10739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7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534988" y="5461000"/>
            <a:ext cx="4578350" cy="558800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Adobe Garamond Pro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E996D5-4996-45FE-8311-1197AAAD0F64}" type="datetime3">
              <a:rPr lang="da-DK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540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m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4248000"/>
            <a:ext cx="7772400" cy="10799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960000"/>
          </a:xfrm>
        </p:spPr>
        <p:txBody>
          <a:bodyPr rtlCol="0">
            <a:noAutofit/>
          </a:bodyPr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534988" y="5461000"/>
            <a:ext cx="4578350" cy="558800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Adobe Garamond Pro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5242-F068-46D0-ABC2-CF737D7F02E4}" type="datetime3">
              <a:rPr lang="da-DK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343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opstilling/streger på hvi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Lige forbindelse 3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5009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999" y="2052000"/>
            <a:ext cx="8065839" cy="3602524"/>
          </a:xfrm>
        </p:spPr>
        <p:txBody>
          <a:bodyPr/>
          <a:lstStyle>
            <a:lvl1pPr marL="342900" indent="-342900">
              <a:lnSpc>
                <a:spcPts val="2100"/>
              </a:lnSpc>
              <a:buFont typeface="Arial"/>
              <a:buChar char="•"/>
              <a:defRPr>
                <a:solidFill>
                  <a:srgbClr val="585858"/>
                </a:solidFill>
              </a:defRPr>
            </a:lvl1pPr>
            <a:lvl2pPr marL="742950" indent="-285750">
              <a:lnSpc>
                <a:spcPts val="2100"/>
              </a:lnSpc>
              <a:buFont typeface="Lucida Grande"/>
              <a:buChar char="-"/>
              <a:defRPr>
                <a:solidFill>
                  <a:srgbClr val="585858"/>
                </a:solidFill>
              </a:defRPr>
            </a:lvl2pPr>
            <a:lvl3pPr marL="1143000" indent="-228600">
              <a:lnSpc>
                <a:spcPts val="2100"/>
              </a:lnSpc>
              <a:buFont typeface="Lucida Grande"/>
              <a:buChar char="-"/>
              <a:defRPr>
                <a:solidFill>
                  <a:srgbClr val="585858"/>
                </a:solidFill>
              </a:defRPr>
            </a:lvl3pPr>
            <a:lvl4pPr marL="1600200" indent="-228600">
              <a:lnSpc>
                <a:spcPts val="2100"/>
              </a:lnSpc>
              <a:buFont typeface="Lucida Grande"/>
              <a:buChar char="-"/>
              <a:defRPr>
                <a:solidFill>
                  <a:srgbClr val="585858"/>
                </a:solidFill>
              </a:defRPr>
            </a:lvl4pPr>
            <a:lvl5pPr marL="2057400" indent="-228600">
              <a:lnSpc>
                <a:spcPts val="2100"/>
              </a:lnSpc>
              <a:buFont typeface="Lucida Grande"/>
              <a:buChar char="-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D4FDB0-B840-4941-BBD2-A9EA207177FF}" type="datetime3">
              <a:rPr lang="da-DK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437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opstilling/tal på hvi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Lige forbindelse 3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56143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999" y="2052000"/>
            <a:ext cx="8065839" cy="3602524"/>
          </a:xfrm>
        </p:spPr>
        <p:txBody>
          <a:bodyPr/>
          <a:lstStyle>
            <a:lvl1pPr marL="342900" indent="-342900">
              <a:lnSpc>
                <a:spcPts val="2100"/>
              </a:lnSpc>
              <a:buFont typeface="+mj-lt"/>
              <a:buAutoNum type="arabicPeriod"/>
              <a:defRPr>
                <a:solidFill>
                  <a:srgbClr val="585858"/>
                </a:solidFill>
              </a:defRPr>
            </a:lvl1pPr>
            <a:lvl2pPr marL="800100" indent="-342900">
              <a:lnSpc>
                <a:spcPts val="2100"/>
              </a:lnSpc>
              <a:buFont typeface="+mj-lt"/>
              <a:buAutoNum type="arabicPeriod"/>
              <a:defRPr>
                <a:solidFill>
                  <a:srgbClr val="585858"/>
                </a:solidFill>
              </a:defRPr>
            </a:lvl2pPr>
            <a:lvl3pPr marL="1257300" indent="-342900">
              <a:lnSpc>
                <a:spcPts val="2100"/>
              </a:lnSpc>
              <a:buFont typeface="+mj-lt"/>
              <a:buAutoNum type="arabicPeriod"/>
              <a:defRPr>
                <a:solidFill>
                  <a:srgbClr val="585858"/>
                </a:solidFill>
              </a:defRPr>
            </a:lvl3pPr>
            <a:lvl4pPr marL="1714500" indent="-342900">
              <a:lnSpc>
                <a:spcPts val="2100"/>
              </a:lnSpc>
              <a:buFont typeface="+mj-lt"/>
              <a:buAutoNum type="arabicPeriod"/>
              <a:defRPr>
                <a:solidFill>
                  <a:srgbClr val="585858"/>
                </a:solidFill>
              </a:defRPr>
            </a:lvl4pPr>
            <a:lvl5pPr marL="2171700" indent="-342900">
              <a:lnSpc>
                <a:spcPts val="2100"/>
              </a:lnSpc>
              <a:buFont typeface="+mj-lt"/>
              <a:buAutoNum type="arabicPeriod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431394-9375-4EE2-93C9-8759C8AE1202}" type="datetime3">
              <a:rPr lang="da-DK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893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1 spalte på hvi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Lige forbindelse 3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540000" y="2052000"/>
            <a:ext cx="8067901" cy="3616476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DE6CE2-5CF2-45FC-B11E-E23C4BDC32EB}" type="datetime3">
              <a:rPr lang="da-DK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218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531813" y="495300"/>
            <a:ext cx="80660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 smtClean="0"/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539750" y="1600200"/>
            <a:ext cx="806608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31813" y="6535738"/>
            <a:ext cx="2133600" cy="17145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585858"/>
                </a:solidFill>
                <a:cs typeface="+mn-cs"/>
              </a:defRPr>
            </a:lvl1pPr>
          </a:lstStyle>
          <a:p>
            <a:pPr>
              <a:defRPr/>
            </a:pPr>
            <a:fld id="{5A775B78-2995-4EA6-96D2-3052221244A7}" type="datetime3">
              <a:rPr lang="da-DK"/>
              <a:pPr>
                <a:defRPr/>
              </a:pPr>
              <a:t>03.04.2014</a:t>
            </a:fld>
            <a:endParaRPr lang="da-DK"/>
          </a:p>
        </p:txBody>
      </p:sp>
      <p:pic>
        <p:nvPicPr>
          <p:cNvPr id="1029" name="Billede 8" descr="Sundhedsstyrelsen_logo_PPT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6126163"/>
            <a:ext cx="31337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2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  <p:sldLayoutId id="2147483813" r:id="rId24"/>
    <p:sldLayoutId id="2147483836" r:id="rId2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dobe Garamond Pro" pitchFamily="18" charset="0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dobe Garamond Pro" pitchFamily="18" charset="0"/>
          <a:ea typeface="MS PGothic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dobe Garamond Pro" pitchFamily="18" charset="0"/>
          <a:ea typeface="MS PGothic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dobe Garamond Pro" pitchFamily="18" charset="0"/>
          <a:ea typeface="MS PGothic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dobe Garamond Pro" pitchFamily="18" charset="0"/>
          <a:ea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dobe Garamond" charset="0"/>
          <a:ea typeface="MS PGothic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dobe Garamond" charset="0"/>
          <a:ea typeface="MS PGothic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dobe Garamond" charset="0"/>
          <a:ea typeface="MS PGothic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dobe Garamond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Clr>
          <a:srgbClr val="585858"/>
        </a:buClr>
        <a:buFont typeface="Arial" pitchFamily="34" charset="0"/>
        <a:buChar char="•"/>
        <a:defRPr sz="17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Lucida Grande"/>
        <a:buChar char="-"/>
        <a:defRPr sz="17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Clr>
          <a:srgbClr val="585858"/>
        </a:buClr>
        <a:buFont typeface="Lucida Grande"/>
        <a:buChar char="-"/>
        <a:defRPr sz="17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Clr>
          <a:srgbClr val="585858"/>
        </a:buClr>
        <a:buFont typeface="Lucida Grande"/>
        <a:buChar char="-"/>
        <a:defRPr sz="17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Clr>
          <a:srgbClr val="585858"/>
        </a:buClr>
        <a:buFont typeface="Lucida Grande"/>
        <a:buChar char="-"/>
        <a:defRPr sz="17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lnSpc>
          <a:spcPts val="2100"/>
        </a:lnSpc>
        <a:spcBef>
          <a:spcPct val="20000"/>
        </a:spcBef>
        <a:buClr>
          <a:srgbClr val="585858"/>
        </a:buClr>
        <a:buFont typeface="Lucida Grande"/>
        <a:buChar char="-"/>
        <a:defRPr sz="1700" kern="1200">
          <a:solidFill>
            <a:srgbClr val="585858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meldenbivirkning.dk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sundhedsstyrelsen.dk/~/media/0CDA945B3C124C038F54AFE2C0B8F6FC.ashx" TargetMode="Externa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meldenbivirkning.dk/" TargetMode="Externa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ldenbivirkning.dk/" TargetMode="Externa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3900" dirty="0" smtClean="0"/>
              <a:t>Meld bivirkninger i psykiatrien</a:t>
            </a:r>
            <a:br>
              <a:rPr lang="da-DK" sz="3900" dirty="0" smtClean="0"/>
            </a:br>
            <a:r>
              <a:rPr lang="da-DK" sz="2100" dirty="0" smtClean="0"/>
              <a:t>- en del af behandlingen</a:t>
            </a:r>
          </a:p>
        </p:txBody>
      </p:sp>
      <p:sp>
        <p:nvSpPr>
          <p:cNvPr id="24579" name="Pladsholder til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sz="2100" dirty="0" smtClean="0"/>
              <a:t>Sundhedsstyrelsens nationale indsats 2014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DD554D-108E-4862-B1F4-54F598EB974D}" type="datetime3">
              <a:rPr lang="da-DK"/>
              <a:pPr>
                <a:defRPr/>
              </a:pPr>
              <a:t>03.04.2014</a:t>
            </a:fld>
            <a:endParaRPr lang="da-DK"/>
          </a:p>
        </p:txBody>
      </p:sp>
      <p:pic>
        <p:nvPicPr>
          <p:cNvPr id="1026" name="Picture 2" descr="C:\Users\sp\AppData\Local\Microsoft\Windows\Temporary Internet Files\Content.Outlook\1VOY6K67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976" y="4869312"/>
            <a:ext cx="1403412" cy="107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ladsholder til billede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7" b="2105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Skal du melde denne bivirkning?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da-DK" sz="2600" dirty="0" smtClean="0"/>
              <a:t>En </a:t>
            </a:r>
            <a:r>
              <a:rPr lang="da-DK" sz="2600" dirty="0"/>
              <a:t>9-årig dreng får Elvanse for ADHD. Han får kvalme og </a:t>
            </a:r>
            <a:r>
              <a:rPr lang="da-DK" sz="2600" dirty="0" smtClean="0"/>
              <a:t>opkast, </a:t>
            </a:r>
            <a:r>
              <a:rPr lang="da-DK" sz="2600" dirty="0"/>
              <a:t>10 minutter efter han </a:t>
            </a:r>
            <a:r>
              <a:rPr lang="da-DK" sz="2600" dirty="0" err="1" smtClean="0"/>
              <a:t>ind-tager</a:t>
            </a:r>
            <a:r>
              <a:rPr lang="da-DK" sz="2600" dirty="0" smtClean="0"/>
              <a:t> </a:t>
            </a:r>
            <a:r>
              <a:rPr lang="da-DK" sz="2600" dirty="0"/>
              <a:t>medicinen. </a:t>
            </a:r>
          </a:p>
          <a:p>
            <a:pPr>
              <a:lnSpc>
                <a:spcPct val="150000"/>
              </a:lnSpc>
            </a:pP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2375242-F068-46D0-ABC2-CF737D7F02E4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18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endParaRPr lang="da-DK" sz="3200" dirty="0" smtClean="0"/>
          </a:p>
          <a:p>
            <a:pPr algn="ctr"/>
            <a:endParaRPr lang="da-DK" sz="3200" dirty="0"/>
          </a:p>
          <a:p>
            <a:pPr algn="ctr"/>
            <a:endParaRPr lang="da-DK" sz="3200" dirty="0" smtClean="0"/>
          </a:p>
          <a:p>
            <a:pPr algn="ctr"/>
            <a:r>
              <a:rPr lang="da-DK" sz="4000" dirty="0" smtClean="0">
                <a:solidFill>
                  <a:schemeClr val="tx1"/>
                </a:solidFill>
                <a:latin typeface="Adobe Garamond Pro"/>
              </a:rPr>
              <a:t>Ja!</a:t>
            </a:r>
          </a:p>
          <a:p>
            <a:pPr algn="ctr"/>
            <a:endParaRPr lang="da-DK" sz="4000" dirty="0" smtClean="0">
              <a:solidFill>
                <a:schemeClr val="tx1"/>
              </a:solidFill>
              <a:latin typeface="Adobe Garamond Pro"/>
            </a:endParaRPr>
          </a:p>
          <a:p>
            <a:pPr algn="ctr"/>
            <a:r>
              <a:rPr lang="da-DK" sz="4000" dirty="0">
                <a:solidFill>
                  <a:schemeClr val="tx1"/>
                </a:solidFill>
                <a:latin typeface="Adobe Garamond Pro"/>
              </a:rPr>
              <a:t>H</a:t>
            </a:r>
            <a:r>
              <a:rPr lang="da-DK" sz="4000" dirty="0" smtClean="0">
                <a:solidFill>
                  <a:schemeClr val="tx1"/>
                </a:solidFill>
                <a:latin typeface="Adobe Garamond Pro"/>
              </a:rPr>
              <a:t>vorfor? </a:t>
            </a:r>
            <a:endParaRPr lang="da-DK" sz="4000" dirty="0">
              <a:solidFill>
                <a:schemeClr val="tx1"/>
              </a:solidFill>
              <a:latin typeface="Adobe Garamond Pro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D1163E5-9149-4893-B845-38A5C7194EE8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2" b="5352"/>
          <a:stretch>
            <a:fillRect/>
          </a:stretch>
        </p:blipFill>
        <p:spPr>
          <a:xfrm>
            <a:off x="3019692" y="572956"/>
            <a:ext cx="6629275" cy="5920887"/>
          </a:xfrm>
        </p:spPr>
      </p:pic>
    </p:spTree>
    <p:extLst>
      <p:ext uri="{BB962C8B-B14F-4D97-AF65-F5344CB8AC3E}">
        <p14:creationId xmlns:p14="http://schemas.microsoft.com/office/powerpoint/2010/main" val="30262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2600" dirty="0" smtClean="0"/>
              <a:t>Fordi:</a:t>
            </a:r>
          </a:p>
          <a:p>
            <a:pPr>
              <a:lnSpc>
                <a:spcPct val="150000"/>
              </a:lnSpc>
            </a:pPr>
            <a:r>
              <a:rPr lang="da-DK" sz="2600" dirty="0" smtClean="0"/>
              <a:t>Selvom </a:t>
            </a:r>
            <a:r>
              <a:rPr lang="da-DK" sz="2600" dirty="0"/>
              <a:t>både kvalme og opkast er beskrevet i </a:t>
            </a:r>
            <a:r>
              <a:rPr lang="da-DK" sz="2600" dirty="0" smtClean="0"/>
              <a:t>produktresumeet, </a:t>
            </a:r>
            <a:r>
              <a:rPr lang="da-DK" sz="2600" dirty="0"/>
              <a:t>så skal bivirkningerne indberettes, da produktet har været på markedet i under 2 år.</a:t>
            </a:r>
          </a:p>
          <a:p>
            <a:pPr>
              <a:lnSpc>
                <a:spcPct val="150000"/>
              </a:lnSpc>
            </a:pP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1DE6CE2-5CF2-45FC-B11E-E23C4BDC32EB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383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Skal du melde denne bivirkning?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da-DK" sz="2600" dirty="0" smtClean="0"/>
              <a:t>En </a:t>
            </a:r>
            <a:r>
              <a:rPr lang="da-DK" sz="2600" dirty="0"/>
              <a:t>35-årig kvinde starter behandling med </a:t>
            </a:r>
            <a:r>
              <a:rPr lang="da-DK" sz="2600" dirty="0" err="1" smtClean="0"/>
              <a:t>Zyprexa</a:t>
            </a:r>
            <a:r>
              <a:rPr lang="da-DK" sz="2600" dirty="0" smtClean="0"/>
              <a:t> </a:t>
            </a:r>
            <a:r>
              <a:rPr lang="da-DK" sz="2600" dirty="0"/>
              <a:t>mod </a:t>
            </a:r>
            <a:r>
              <a:rPr lang="da-DK" sz="2600" dirty="0" smtClean="0"/>
              <a:t>skizofreni </a:t>
            </a:r>
            <a:r>
              <a:rPr lang="da-DK" sz="2600" dirty="0"/>
              <a:t>og oplever en </a:t>
            </a:r>
            <a:r>
              <a:rPr lang="da-DK" sz="2600" dirty="0" smtClean="0"/>
              <a:t>vægt-stigning </a:t>
            </a:r>
            <a:r>
              <a:rPr lang="da-DK" sz="2600" dirty="0"/>
              <a:t>på 40 kg. 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2375242-F068-46D0-ABC2-CF737D7F02E4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624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endParaRPr lang="da-DK" sz="3200" dirty="0" smtClean="0"/>
          </a:p>
          <a:p>
            <a:pPr algn="ctr"/>
            <a:endParaRPr lang="da-DK" sz="3200" dirty="0"/>
          </a:p>
          <a:p>
            <a:pPr algn="ctr"/>
            <a:endParaRPr lang="da-DK" sz="3200" dirty="0" smtClean="0"/>
          </a:p>
          <a:p>
            <a:pPr algn="ctr"/>
            <a:r>
              <a:rPr lang="da-DK" sz="4000" dirty="0" smtClean="0">
                <a:solidFill>
                  <a:schemeClr val="tx1"/>
                </a:solidFill>
                <a:latin typeface="Adobe Garamond Pro"/>
              </a:rPr>
              <a:t>Nej!</a:t>
            </a:r>
          </a:p>
          <a:p>
            <a:pPr algn="ctr"/>
            <a:endParaRPr lang="da-DK" sz="4000" dirty="0" smtClean="0">
              <a:solidFill>
                <a:schemeClr val="tx1"/>
              </a:solidFill>
              <a:latin typeface="Adobe Garamond Pro"/>
            </a:endParaRPr>
          </a:p>
          <a:p>
            <a:pPr algn="ctr"/>
            <a:r>
              <a:rPr lang="da-DK" sz="4000" dirty="0">
                <a:solidFill>
                  <a:schemeClr val="tx1"/>
                </a:solidFill>
                <a:latin typeface="Adobe Garamond Pro"/>
              </a:rPr>
              <a:t>H</a:t>
            </a:r>
            <a:r>
              <a:rPr lang="da-DK" sz="4000" dirty="0" smtClean="0">
                <a:solidFill>
                  <a:schemeClr val="tx1"/>
                </a:solidFill>
                <a:latin typeface="Adobe Garamond Pro"/>
              </a:rPr>
              <a:t>vorfor? </a:t>
            </a:r>
            <a:endParaRPr lang="da-DK" sz="4000" dirty="0">
              <a:solidFill>
                <a:schemeClr val="tx1"/>
              </a:solidFill>
              <a:latin typeface="Adobe Garamond Pro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3D1163E5-9149-4893-B845-38A5C7194EE8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  <p:pic>
        <p:nvPicPr>
          <p:cNvPr id="16" name="Pladsholder til billede 1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" b="2438"/>
          <a:stretch>
            <a:fillRect/>
          </a:stretch>
        </p:blipFill>
        <p:spPr>
          <a:xfrm>
            <a:off x="-1" y="1138369"/>
            <a:ext cx="5186149" cy="4933166"/>
          </a:xfrm>
        </p:spPr>
      </p:pic>
    </p:spTree>
    <p:extLst>
      <p:ext uri="{BB962C8B-B14F-4D97-AF65-F5344CB8AC3E}">
        <p14:creationId xmlns:p14="http://schemas.microsoft.com/office/powerpoint/2010/main" val="15626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2600" dirty="0" smtClean="0"/>
              <a:t>Fordi:</a:t>
            </a:r>
          </a:p>
          <a:p>
            <a:pPr>
              <a:lnSpc>
                <a:spcPct val="150000"/>
              </a:lnSpc>
            </a:pPr>
            <a:r>
              <a:rPr lang="da-DK" sz="2600" dirty="0" smtClean="0"/>
              <a:t>Vægtstigning </a:t>
            </a:r>
            <a:r>
              <a:rPr lang="da-DK" sz="2600" dirty="0"/>
              <a:t>er beskrevet i produktresumeet og er derfor en kendt bivirkning. Produktet har desuden været på markedet i over 2 år, derfor behøver man ikke </a:t>
            </a:r>
            <a:r>
              <a:rPr lang="da-DK" sz="2600" dirty="0" smtClean="0"/>
              <a:t>melde.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1DE6CE2-5CF2-45FC-B11E-E23C4BDC32EB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99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Skal du melde denne bivirkning?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da-DK" sz="2600" dirty="0" smtClean="0"/>
              <a:t>En </a:t>
            </a:r>
            <a:r>
              <a:rPr lang="da-DK" sz="2600" dirty="0"/>
              <a:t>12-årig pige starter behandling med </a:t>
            </a:r>
            <a:r>
              <a:rPr lang="da-DK" sz="2600" dirty="0" err="1"/>
              <a:t>Zoloft</a:t>
            </a:r>
            <a:r>
              <a:rPr lang="da-DK" sz="2600" dirty="0"/>
              <a:t> for OCD. </a:t>
            </a:r>
            <a:r>
              <a:rPr lang="da-DK" sz="2600" dirty="0" smtClean="0"/>
              <a:t>To </a:t>
            </a:r>
            <a:r>
              <a:rPr lang="da-DK" sz="2600" dirty="0"/>
              <a:t>år efter behandlingsstart kontrolleres </a:t>
            </a:r>
            <a:r>
              <a:rPr lang="da-DK" sz="2600" dirty="0" smtClean="0"/>
              <a:t>højden, </a:t>
            </a:r>
            <a:r>
              <a:rPr lang="da-DK" sz="2600" dirty="0"/>
              <a:t>som afviger med over 1 </a:t>
            </a:r>
            <a:r>
              <a:rPr lang="da-DK" sz="2600" dirty="0" smtClean="0"/>
              <a:t>standard-afvigelse</a:t>
            </a:r>
            <a:r>
              <a:rPr lang="da-DK" sz="2600" dirty="0"/>
              <a:t>. 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2375242-F068-46D0-ABC2-CF737D7F02E4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207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endParaRPr lang="da-DK" sz="3200" dirty="0" smtClean="0"/>
          </a:p>
          <a:p>
            <a:pPr algn="ctr"/>
            <a:endParaRPr lang="da-DK" sz="3200" dirty="0"/>
          </a:p>
          <a:p>
            <a:pPr algn="ctr"/>
            <a:endParaRPr lang="da-DK" sz="3200" dirty="0" smtClean="0"/>
          </a:p>
          <a:p>
            <a:pPr algn="ctr"/>
            <a:r>
              <a:rPr lang="da-DK" sz="4000" dirty="0" smtClean="0">
                <a:solidFill>
                  <a:schemeClr val="tx1"/>
                </a:solidFill>
                <a:latin typeface="Adobe Garamond Pro"/>
              </a:rPr>
              <a:t>Ja!</a:t>
            </a:r>
          </a:p>
          <a:p>
            <a:pPr algn="ctr"/>
            <a:endParaRPr lang="da-DK" sz="4000" dirty="0" smtClean="0">
              <a:solidFill>
                <a:schemeClr val="tx1"/>
              </a:solidFill>
              <a:latin typeface="Adobe Garamond Pro"/>
            </a:endParaRPr>
          </a:p>
          <a:p>
            <a:pPr algn="ctr"/>
            <a:r>
              <a:rPr lang="da-DK" sz="4000" dirty="0">
                <a:solidFill>
                  <a:schemeClr val="tx1"/>
                </a:solidFill>
                <a:latin typeface="Adobe Garamond Pro"/>
              </a:rPr>
              <a:t>H</a:t>
            </a:r>
            <a:r>
              <a:rPr lang="da-DK" sz="4000" dirty="0" smtClean="0">
                <a:solidFill>
                  <a:schemeClr val="tx1"/>
                </a:solidFill>
                <a:latin typeface="Adobe Garamond Pro"/>
              </a:rPr>
              <a:t>vorfor? </a:t>
            </a:r>
            <a:endParaRPr lang="da-DK" sz="4000" dirty="0">
              <a:solidFill>
                <a:schemeClr val="tx1"/>
              </a:solidFill>
              <a:latin typeface="Adobe Garamond Pro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D1163E5-9149-4893-B845-38A5C7194EE8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  <p:pic>
        <p:nvPicPr>
          <p:cNvPr id="11" name="Pladsholder til billede 10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2" b="5352"/>
          <a:stretch>
            <a:fillRect/>
          </a:stretch>
        </p:blipFill>
        <p:spPr>
          <a:xfrm>
            <a:off x="3272393" y="596762"/>
            <a:ext cx="6649529" cy="5938976"/>
          </a:xfrm>
        </p:spPr>
      </p:pic>
    </p:spTree>
    <p:extLst>
      <p:ext uri="{BB962C8B-B14F-4D97-AF65-F5344CB8AC3E}">
        <p14:creationId xmlns:p14="http://schemas.microsoft.com/office/powerpoint/2010/main" val="40722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2600" dirty="0" smtClean="0"/>
              <a:t>Fordi:</a:t>
            </a:r>
          </a:p>
          <a:p>
            <a:pPr>
              <a:lnSpc>
                <a:spcPct val="150000"/>
              </a:lnSpc>
            </a:pPr>
            <a:r>
              <a:rPr lang="da-DK" sz="2600" dirty="0" smtClean="0"/>
              <a:t>Væksthæmning </a:t>
            </a:r>
            <a:r>
              <a:rPr lang="da-DK" sz="2600" dirty="0"/>
              <a:t>er ikke beskrevet i produktresumeet og er derfor en ukendt bivirkning. Du skal melde alle ukendte bivirkninger</a:t>
            </a:r>
            <a:r>
              <a:rPr lang="da-DK" sz="2600" dirty="0" smtClean="0"/>
              <a:t>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1DE6CE2-5CF2-45FC-B11E-E23C4BDC32EB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5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Skal du melde denne bivirkning?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522935" y="2025367"/>
            <a:ext cx="8390246" cy="3616476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da-DK" sz="2600" dirty="0" smtClean="0"/>
              <a:t>En </a:t>
            </a:r>
            <a:r>
              <a:rPr lang="da-DK" sz="2600" dirty="0"/>
              <a:t>25-årig mand med moderat depression </a:t>
            </a:r>
            <a:r>
              <a:rPr lang="da-DK" sz="2600" dirty="0" smtClean="0"/>
              <a:t>gen-nem </a:t>
            </a:r>
            <a:r>
              <a:rPr lang="da-DK" sz="2600" dirty="0"/>
              <a:t>mange år starter på behandling med </a:t>
            </a:r>
            <a:r>
              <a:rPr lang="da-DK" sz="2600" dirty="0" err="1"/>
              <a:t>citalopram</a:t>
            </a:r>
            <a:r>
              <a:rPr lang="da-DK" sz="2600" dirty="0"/>
              <a:t>. Efter behandlingsstart føler </a:t>
            </a:r>
            <a:r>
              <a:rPr lang="da-DK" sz="2600" dirty="0" smtClean="0"/>
              <a:t>patienten</a:t>
            </a:r>
            <a:r>
              <a:rPr lang="da-DK" sz="2600" dirty="0"/>
              <a:t>, at han er i bedring. Men to måneder senere tager han en aften 35 stk. Panodil på én gang. Han bliver indlagt med </a:t>
            </a:r>
            <a:r>
              <a:rPr lang="da-DK" sz="2600" dirty="0" smtClean="0"/>
              <a:t>forgiftningssymptomer. </a:t>
            </a:r>
            <a:endParaRPr lang="da-DK" sz="26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2375242-F068-46D0-ABC2-CF737D7F02E4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49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600" dirty="0" smtClean="0">
                <a:solidFill>
                  <a:schemeClr val="tx2"/>
                </a:solidFill>
              </a:rPr>
              <a:t>Region </a:t>
            </a:r>
          </a:p>
          <a:p>
            <a:pPr marL="0" indent="0">
              <a:buNone/>
            </a:pPr>
            <a:r>
              <a:rPr lang="da-DK" sz="2600" dirty="0">
                <a:solidFill>
                  <a:schemeClr val="tx2"/>
                </a:solidFill>
              </a:rPr>
              <a:t/>
            </a:r>
            <a:br>
              <a:rPr lang="da-DK" sz="2600" dirty="0">
                <a:solidFill>
                  <a:schemeClr val="tx2"/>
                </a:solidFill>
              </a:rPr>
            </a:br>
            <a:r>
              <a:rPr lang="da-DK" sz="2600" dirty="0" smtClean="0">
                <a:solidFill>
                  <a:schemeClr val="tx2"/>
                </a:solidFill>
              </a:rPr>
              <a:t>Afdeling</a:t>
            </a:r>
          </a:p>
          <a:p>
            <a:pPr marL="0" indent="0">
              <a:buNone/>
            </a:pPr>
            <a:r>
              <a:rPr lang="da-DK" sz="2600" dirty="0">
                <a:solidFill>
                  <a:schemeClr val="tx2"/>
                </a:solidFill>
              </a:rPr>
              <a:t/>
            </a:r>
            <a:br>
              <a:rPr lang="da-DK" sz="2600" dirty="0">
                <a:solidFill>
                  <a:schemeClr val="tx2"/>
                </a:solidFill>
              </a:rPr>
            </a:br>
            <a:r>
              <a:rPr lang="da-DK" sz="2600" dirty="0" smtClean="0">
                <a:solidFill>
                  <a:schemeClr val="tx2"/>
                </a:solidFill>
              </a:rPr>
              <a:t>Dato </a:t>
            </a:r>
            <a:r>
              <a:rPr lang="da-DK" sz="2600" dirty="0">
                <a:solidFill>
                  <a:schemeClr val="tx2"/>
                </a:solidFill>
              </a:rPr>
              <a:t>måned </a:t>
            </a:r>
            <a:r>
              <a:rPr lang="da-DK" sz="2600" dirty="0" smtClean="0">
                <a:solidFill>
                  <a:schemeClr val="tx2"/>
                </a:solidFill>
              </a:rPr>
              <a:t>år</a:t>
            </a:r>
          </a:p>
          <a:p>
            <a:pPr marL="0" indent="0">
              <a:buNone/>
            </a:pPr>
            <a:r>
              <a:rPr lang="da-DK" sz="2600" dirty="0">
                <a:solidFill>
                  <a:schemeClr val="tx2"/>
                </a:solidFill>
              </a:rPr>
              <a:t/>
            </a:r>
            <a:br>
              <a:rPr lang="da-DK" sz="2600" dirty="0">
                <a:solidFill>
                  <a:schemeClr val="tx2"/>
                </a:solidFill>
              </a:rPr>
            </a:br>
            <a:r>
              <a:rPr lang="da-DK" sz="2600" dirty="0">
                <a:solidFill>
                  <a:schemeClr val="tx2"/>
                </a:solidFill>
              </a:rPr>
              <a:t>Underviser NN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3CC56-EA50-4FB2-BF3E-E9C6C1988CD0}" type="datetime3">
              <a:rPr lang="da-DK"/>
              <a:pPr>
                <a:defRPr/>
              </a:pPr>
              <a:t>03.04.2014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endParaRPr lang="da-DK" sz="3200" dirty="0" smtClean="0"/>
          </a:p>
          <a:p>
            <a:pPr algn="ctr"/>
            <a:endParaRPr lang="da-DK" sz="3200" dirty="0"/>
          </a:p>
          <a:p>
            <a:pPr algn="ctr"/>
            <a:endParaRPr lang="da-DK" sz="3200" dirty="0" smtClean="0"/>
          </a:p>
          <a:p>
            <a:pPr algn="ctr"/>
            <a:r>
              <a:rPr lang="da-DK" sz="4000" dirty="0" smtClean="0">
                <a:solidFill>
                  <a:schemeClr val="tx1"/>
                </a:solidFill>
                <a:latin typeface="Adobe Garamond Pro"/>
              </a:rPr>
              <a:t>Ja!</a:t>
            </a:r>
          </a:p>
          <a:p>
            <a:pPr algn="ctr"/>
            <a:endParaRPr lang="da-DK" sz="4000" dirty="0" smtClean="0">
              <a:solidFill>
                <a:schemeClr val="tx1"/>
              </a:solidFill>
              <a:latin typeface="Adobe Garamond Pro"/>
            </a:endParaRPr>
          </a:p>
          <a:p>
            <a:pPr algn="ctr"/>
            <a:r>
              <a:rPr lang="da-DK" sz="4000" dirty="0">
                <a:solidFill>
                  <a:schemeClr val="tx1"/>
                </a:solidFill>
                <a:latin typeface="Adobe Garamond Pro"/>
              </a:rPr>
              <a:t>H</a:t>
            </a:r>
            <a:r>
              <a:rPr lang="da-DK" sz="4000" dirty="0" smtClean="0">
                <a:solidFill>
                  <a:schemeClr val="tx1"/>
                </a:solidFill>
                <a:latin typeface="Adobe Garamond Pro"/>
              </a:rPr>
              <a:t>vorfor? </a:t>
            </a:r>
            <a:endParaRPr lang="da-DK" sz="4000" dirty="0">
              <a:solidFill>
                <a:schemeClr val="tx1"/>
              </a:solidFill>
              <a:latin typeface="Adobe Garamond Pro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3D1163E5-9149-4893-B845-38A5C7194EE8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  <p:pic>
        <p:nvPicPr>
          <p:cNvPr id="14" name="Pladsholder til billede 1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" b="2438"/>
          <a:stretch>
            <a:fillRect/>
          </a:stretch>
        </p:blipFill>
        <p:spPr>
          <a:xfrm>
            <a:off x="0" y="1695761"/>
            <a:ext cx="4817660" cy="4582652"/>
          </a:xfrm>
        </p:spPr>
      </p:pic>
    </p:spTree>
    <p:extLst>
      <p:ext uri="{BB962C8B-B14F-4D97-AF65-F5344CB8AC3E}">
        <p14:creationId xmlns:p14="http://schemas.microsoft.com/office/powerpoint/2010/main" val="22044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2600" dirty="0" smtClean="0"/>
              <a:t>Fordi:</a:t>
            </a:r>
          </a:p>
          <a:p>
            <a:pPr>
              <a:lnSpc>
                <a:spcPct val="150000"/>
              </a:lnSpc>
            </a:pPr>
            <a:r>
              <a:rPr lang="da-DK" sz="2600" dirty="0" smtClean="0"/>
              <a:t>Du </a:t>
            </a:r>
            <a:r>
              <a:rPr lang="da-DK" sz="2600" dirty="0"/>
              <a:t>skal melde alle bivirkninger, der fører til hospitalsindlæggelse, så selvom forgiftning ved </a:t>
            </a:r>
            <a:r>
              <a:rPr lang="da-DK" sz="2600" dirty="0" smtClean="0"/>
              <a:t>overdosering </a:t>
            </a:r>
            <a:r>
              <a:rPr lang="da-DK" sz="2600" dirty="0"/>
              <a:t>af Panodil er en kendt bivirkning, skal den meldes. </a:t>
            </a:r>
          </a:p>
          <a:p>
            <a:pPr>
              <a:lnSpc>
                <a:spcPct val="150000"/>
              </a:lnSpc>
            </a:pP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1DE6CE2-5CF2-45FC-B11E-E23C4BDC32EB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47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Skal du melde denne bivirkning?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da-DK" sz="2600" dirty="0"/>
              <a:t>En 25-årig pige starter behandling med </a:t>
            </a:r>
            <a:r>
              <a:rPr lang="da-DK" sz="2600" dirty="0" err="1"/>
              <a:t>Zyprexa</a:t>
            </a:r>
            <a:r>
              <a:rPr lang="da-DK" sz="2600" dirty="0"/>
              <a:t> for skizofreni. Kort efter behandlingsstart klager patienten over træthed og svimmelhed. 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2375242-F068-46D0-ABC2-CF737D7F02E4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51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endParaRPr lang="da-DK" sz="3200" dirty="0" smtClean="0"/>
          </a:p>
          <a:p>
            <a:pPr algn="ctr"/>
            <a:endParaRPr lang="da-DK" sz="3200" dirty="0"/>
          </a:p>
          <a:p>
            <a:pPr algn="ctr"/>
            <a:endParaRPr lang="da-DK" sz="3200" dirty="0" smtClean="0"/>
          </a:p>
          <a:p>
            <a:pPr algn="ctr"/>
            <a:r>
              <a:rPr lang="da-DK" sz="4000" dirty="0" smtClean="0">
                <a:solidFill>
                  <a:schemeClr val="tx1"/>
                </a:solidFill>
                <a:latin typeface="Adobe Garamond Pro"/>
              </a:rPr>
              <a:t>Nej!</a:t>
            </a:r>
          </a:p>
          <a:p>
            <a:pPr algn="ctr"/>
            <a:endParaRPr lang="da-DK" sz="4000" dirty="0" smtClean="0">
              <a:solidFill>
                <a:schemeClr val="tx1"/>
              </a:solidFill>
              <a:latin typeface="Adobe Garamond Pro"/>
            </a:endParaRPr>
          </a:p>
          <a:p>
            <a:pPr algn="ctr"/>
            <a:r>
              <a:rPr lang="da-DK" sz="4000" dirty="0">
                <a:solidFill>
                  <a:schemeClr val="tx1"/>
                </a:solidFill>
                <a:latin typeface="Adobe Garamond Pro"/>
              </a:rPr>
              <a:t>H</a:t>
            </a:r>
            <a:r>
              <a:rPr lang="da-DK" sz="4000" dirty="0" smtClean="0">
                <a:solidFill>
                  <a:schemeClr val="tx1"/>
                </a:solidFill>
                <a:latin typeface="Adobe Garamond Pro"/>
              </a:rPr>
              <a:t>vorfor? </a:t>
            </a:r>
            <a:endParaRPr lang="da-DK" sz="4000" dirty="0">
              <a:solidFill>
                <a:schemeClr val="tx1"/>
              </a:solidFill>
              <a:latin typeface="Adobe Garamond Pro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3D1163E5-9149-4893-B845-38A5C7194EE8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" b="2438"/>
          <a:stretch>
            <a:fillRect/>
          </a:stretch>
        </p:blipFill>
        <p:spPr>
          <a:xfrm>
            <a:off x="0" y="1185636"/>
            <a:ext cx="5036024" cy="4790364"/>
          </a:xfrm>
        </p:spPr>
      </p:pic>
    </p:spTree>
    <p:extLst>
      <p:ext uri="{BB962C8B-B14F-4D97-AF65-F5344CB8AC3E}">
        <p14:creationId xmlns:p14="http://schemas.microsoft.com/office/powerpoint/2010/main" val="41153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2600" dirty="0" smtClean="0"/>
              <a:t>Fordi:</a:t>
            </a:r>
          </a:p>
          <a:p>
            <a:pPr>
              <a:lnSpc>
                <a:spcPct val="150000"/>
              </a:lnSpc>
            </a:pPr>
            <a:r>
              <a:rPr lang="da-DK" sz="2600" dirty="0"/>
              <a:t>Både træthed og svimmelhed er beskrevet i produktresumeet som almindelig </a:t>
            </a:r>
            <a:r>
              <a:rPr lang="da-DK" sz="2600" dirty="0" err="1" smtClean="0"/>
              <a:t>fore-kommende</a:t>
            </a:r>
            <a:r>
              <a:rPr lang="da-DK" sz="2600" dirty="0" smtClean="0"/>
              <a:t> </a:t>
            </a:r>
            <a:r>
              <a:rPr lang="da-DK" sz="2600" dirty="0"/>
              <a:t>bivirkninger og er derfor kendte </a:t>
            </a:r>
            <a:r>
              <a:rPr lang="da-DK" sz="2600" dirty="0" smtClean="0"/>
              <a:t>bivirkninger</a:t>
            </a:r>
            <a:r>
              <a:rPr lang="da-DK" sz="2600" dirty="0"/>
              <a:t>. Produktet har desuden været på markedet i over to år og skal derfor ikke meldes til Sundhedsstyrelsen.</a:t>
            </a:r>
            <a:endParaRPr lang="da-DK" sz="260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1DE6CE2-5CF2-45FC-B11E-E23C4BDC32EB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75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Skal du melde denne </a:t>
            </a:r>
            <a:r>
              <a:rPr lang="da-DK" dirty="0" smtClean="0"/>
              <a:t>bivirkning?</a:t>
            </a:r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rgbClr val="FF0000"/>
                </a:solidFill>
              </a:rPr>
              <a:t>[Indsæt evt. selv cases, der er relevante for dine medarbejdere, for din afdeling og for den type medicin, I dagligt bruger på jeres afdeling.]</a:t>
            </a:r>
            <a:endParaRPr lang="da-DK" sz="2400" dirty="0">
              <a:solidFill>
                <a:srgbClr val="FF0000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1DE6CE2-5CF2-45FC-B11E-E23C4BDC32EB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9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 finder jeg produktresumeet?</a:t>
            </a:r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2"/>
          </p:nvPr>
        </p:nvSpPr>
        <p:spPr>
          <a:xfrm>
            <a:off x="5007006" y="2052000"/>
            <a:ext cx="3597009" cy="3616476"/>
          </a:xfrm>
        </p:spPr>
        <p:txBody>
          <a:bodyPr/>
          <a:lstStyle/>
          <a:p>
            <a:r>
              <a:rPr lang="da-DK" sz="2600" b="1" dirty="0"/>
              <a:t>P</a:t>
            </a:r>
            <a:r>
              <a:rPr lang="da-DK" sz="2600" b="1" dirty="0" smtClean="0"/>
              <a:t>roduktresume.dk</a:t>
            </a:r>
          </a:p>
          <a:p>
            <a:endParaRPr lang="da-DK" dirty="0"/>
          </a:p>
          <a:p>
            <a:r>
              <a:rPr lang="da-DK" dirty="0" smtClean="0"/>
              <a:t>Find oplysninger om:</a:t>
            </a:r>
            <a:br>
              <a:rPr lang="da-DK" dirty="0" smtClean="0"/>
            </a:br>
            <a:endParaRPr lang="da-D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Indikation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Forsigtighedsregler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Kontraindikationer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Interaktioner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/>
              <a:t>G</a:t>
            </a:r>
            <a:r>
              <a:rPr lang="da-DK" dirty="0" smtClean="0"/>
              <a:t>raviditet </a:t>
            </a:r>
            <a:r>
              <a:rPr lang="da-DK" dirty="0"/>
              <a:t>og </a:t>
            </a:r>
            <a:r>
              <a:rPr lang="da-DK" dirty="0" smtClean="0"/>
              <a:t>amning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Bivirkninger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Farmakologiske </a:t>
            </a:r>
            <a:r>
              <a:rPr lang="da-DK" dirty="0"/>
              <a:t>oplysninger. 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1DE6CE2-5CF2-45FC-B11E-E23C4BDC32EB}" type="datetime3">
              <a:rPr lang="da-DK" smtClean="0"/>
              <a:pPr>
                <a:defRPr/>
              </a:pPr>
              <a:t>03.04.2014</a:t>
            </a:fld>
            <a:endParaRPr lang="da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" r="4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60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OBS på bivirkninger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2600" b="1" dirty="0" smtClean="0"/>
              <a:t>Vær opmærksom:</a:t>
            </a:r>
          </a:p>
          <a:p>
            <a:endParaRPr lang="da-DK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Når </a:t>
            </a:r>
            <a:r>
              <a:rPr lang="da-DK" dirty="0"/>
              <a:t>du opstarter ny medicin.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dirty="0"/>
              <a:t>Når du ændrer i dosis.</a:t>
            </a:r>
            <a:br>
              <a:rPr lang="da-DK" dirty="0"/>
            </a:br>
            <a:r>
              <a:rPr lang="da-DK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/>
              <a:t>Når du supplerer behandlingen med ny medicin.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dirty="0"/>
              <a:t>Når du indlægger en patient – omkring </a:t>
            </a:r>
            <a:r>
              <a:rPr lang="da-DK" dirty="0" smtClean="0"/>
              <a:t>5 </a:t>
            </a:r>
            <a:r>
              <a:rPr lang="da-DK" dirty="0"/>
              <a:t>% af alle indlæggelser skyldes bivirkninger!</a:t>
            </a:r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808E206-22DD-441B-BA0B-467EC653904C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0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Hvordan melder jeg en bivirkning?</a:t>
            </a:r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2400" b="1" dirty="0">
                <a:solidFill>
                  <a:srgbClr val="FF0000"/>
                </a:solidFill>
              </a:rPr>
              <a:t>[Har I en bivirkningsmanager i jeres region skal du beskrive og ”markedsføre” funktionen</a:t>
            </a:r>
            <a:r>
              <a:rPr lang="da-DK" sz="2400" b="1" dirty="0" smtClean="0">
                <a:solidFill>
                  <a:srgbClr val="FF0000"/>
                </a:solidFill>
              </a:rPr>
              <a:t>. Inviter fx bivirkningsmanageren til at formulere det på denne slide. Og måske skal næste slide slettes, hvis jeres bivirkningsmanager står for det hele. Husk også at skrive det ind, hvis I er med på </a:t>
            </a:r>
            <a:r>
              <a:rPr lang="da-DK" sz="2400" b="1" dirty="0" err="1" smtClean="0">
                <a:solidFill>
                  <a:srgbClr val="FF0000"/>
                </a:solidFill>
              </a:rPr>
              <a:t>SST’s</a:t>
            </a:r>
            <a:r>
              <a:rPr lang="da-DK" sz="2400" b="1" dirty="0" smtClean="0">
                <a:solidFill>
                  <a:srgbClr val="FF0000"/>
                </a:solidFill>
              </a:rPr>
              <a:t> </a:t>
            </a:r>
            <a:r>
              <a:rPr lang="da-DK" sz="2400" b="1" smtClean="0">
                <a:solidFill>
                  <a:srgbClr val="FF0000"/>
                </a:solidFill>
              </a:rPr>
              <a:t>fælles webservice].</a:t>
            </a:r>
          </a:p>
          <a:p>
            <a:pPr>
              <a:lnSpc>
                <a:spcPct val="150000"/>
              </a:lnSpc>
            </a:pPr>
            <a:endParaRPr lang="da-DK" sz="2400" b="1" dirty="0">
              <a:solidFill>
                <a:srgbClr val="FF0000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1DE6CE2-5CF2-45FC-B11E-E23C4BDC32EB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70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Hvordan melder jeg en bivirkning?</a:t>
            </a:r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2"/>
          </p:nvPr>
        </p:nvSpPr>
        <p:spPr>
          <a:xfrm>
            <a:off x="5007005" y="2052000"/>
            <a:ext cx="3879543" cy="3616476"/>
          </a:xfrm>
        </p:spPr>
        <p:txBody>
          <a:bodyPr/>
          <a:lstStyle/>
          <a:p>
            <a:r>
              <a:rPr lang="da-DK" sz="2600" b="1" dirty="0"/>
              <a:t>M</a:t>
            </a:r>
            <a:r>
              <a:rPr lang="da-DK" sz="2600" b="1" dirty="0" smtClean="0"/>
              <a:t>eldenbivirkning.dk</a:t>
            </a:r>
          </a:p>
          <a:p>
            <a:endParaRPr lang="da-DK" dirty="0"/>
          </a:p>
          <a:p>
            <a:pPr marL="342900" lvl="0" indent="-342900">
              <a:buFont typeface="+mj-lt"/>
              <a:buAutoNum type="arabicPeriod"/>
            </a:pPr>
            <a:r>
              <a:rPr lang="da-DK" dirty="0"/>
              <a:t>Gå ind på </a:t>
            </a:r>
            <a:r>
              <a:rPr lang="da-DK" dirty="0">
                <a:hlinkClick r:id="rId2"/>
              </a:rPr>
              <a:t>www.meldenbivirkning.dk</a:t>
            </a:r>
            <a:r>
              <a:rPr lang="da-DK" dirty="0"/>
              <a:t>. </a:t>
            </a:r>
          </a:p>
          <a:p>
            <a:pPr marL="342900" lvl="0" indent="-342900">
              <a:buFont typeface="+mj-lt"/>
              <a:buAutoNum type="arabicPeriod"/>
            </a:pPr>
            <a:r>
              <a:rPr lang="da-DK" dirty="0"/>
              <a:t>Vælg Sundhedsprofessionelle.</a:t>
            </a:r>
          </a:p>
          <a:p>
            <a:pPr marL="342900" lvl="0" indent="-342900">
              <a:buFont typeface="+mj-lt"/>
              <a:buAutoNum type="arabicPeriod"/>
            </a:pPr>
            <a:r>
              <a:rPr lang="da-DK" dirty="0"/>
              <a:t>Klik på ”Meld en bivirkning ved </a:t>
            </a:r>
            <a:r>
              <a:rPr lang="da-DK" dirty="0" smtClean="0"/>
              <a:t>medicin”.</a:t>
            </a:r>
          </a:p>
          <a:p>
            <a:pPr marL="342900" lvl="0" indent="-342900">
              <a:buFont typeface="+mj-lt"/>
              <a:buAutoNum type="arabicPeriod"/>
            </a:pPr>
            <a:r>
              <a:rPr lang="da-DK" dirty="0" smtClean="0"/>
              <a:t>Udfyld blanketten, </a:t>
            </a:r>
            <a:r>
              <a:rPr lang="da-DK" dirty="0"/>
              <a:t>og tryk på send.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1DE6CE2-5CF2-45FC-B11E-E23C4BDC32EB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  <p:pic>
        <p:nvPicPr>
          <p:cNvPr id="3" name="Pladsholder til billede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" b="31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67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Hvorfor skal du melde bivirkninger?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da-DK" sz="2800" dirty="0" smtClean="0"/>
          </a:p>
          <a:p>
            <a:pPr marL="0" indent="0">
              <a:buNone/>
            </a:pPr>
            <a:r>
              <a:rPr lang="da-DK" sz="2600" b="1" dirty="0" smtClean="0"/>
              <a:t>For patientsikkerhedens skyld</a:t>
            </a:r>
          </a:p>
          <a:p>
            <a:r>
              <a:rPr lang="da-DK" dirty="0" smtClean="0"/>
              <a:t>Flere indberettede </a:t>
            </a:r>
            <a:r>
              <a:rPr lang="da-DK" dirty="0"/>
              <a:t>bivirkninger øger patienternes </a:t>
            </a:r>
            <a:r>
              <a:rPr lang="da-DK" dirty="0" smtClean="0"/>
              <a:t>sikkerhed. </a:t>
            </a:r>
          </a:p>
          <a:p>
            <a:endParaRPr lang="da-DK" sz="1800" dirty="0" smtClean="0"/>
          </a:p>
          <a:p>
            <a:endParaRPr lang="da-DK" sz="1800" dirty="0" smtClean="0"/>
          </a:p>
          <a:p>
            <a:r>
              <a:rPr lang="da-DK" sz="2600" b="1" dirty="0" smtClean="0"/>
              <a:t>Fordi du har pligt til at melde bivirkninger</a:t>
            </a:r>
          </a:p>
          <a:p>
            <a:r>
              <a:rPr lang="da-DK" dirty="0" smtClean="0"/>
              <a:t>Bekendtgørelse </a:t>
            </a:r>
            <a:r>
              <a:rPr lang="da-DK" dirty="0"/>
              <a:t>nr. </a:t>
            </a:r>
            <a:r>
              <a:rPr lang="da-DK" dirty="0" smtClean="0"/>
              <a:t>826 </a:t>
            </a:r>
            <a:r>
              <a:rPr lang="da-DK" dirty="0"/>
              <a:t>af 1</a:t>
            </a:r>
            <a:r>
              <a:rPr lang="da-DK" dirty="0" smtClean="0"/>
              <a:t>. </a:t>
            </a:r>
            <a:r>
              <a:rPr lang="da-DK" dirty="0"/>
              <a:t>august </a:t>
            </a:r>
            <a:r>
              <a:rPr lang="da-DK" dirty="0" smtClean="0"/>
              <a:t>2012.</a:t>
            </a:r>
          </a:p>
          <a:p>
            <a:endParaRPr lang="da-DK" sz="1800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8D4FDB0-B840-4941-BBD2-A9EA207177FF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14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melder jeg en bivirkning?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a-DK" sz="2600" b="1" dirty="0"/>
              <a:t>Vigtige oplysninger at få </a:t>
            </a:r>
            <a:r>
              <a:rPr lang="da-DK" sz="2600" b="1" dirty="0" smtClean="0"/>
              <a:t>med: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da-DK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da-DK" dirty="0" smtClean="0"/>
              <a:t>Bivirkningen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da-DK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da-DK" dirty="0" smtClean="0"/>
              <a:t>Den medicin, der mistænkes for at være årsag til bivirkningen   (produktnavn – eller aktiv substans, hvis produktnavnet ikke kendes –og batchnummer, hvis der er tale om biologiske lægemidler og/eller vacciner)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da-DK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da-DK" dirty="0" smtClean="0"/>
              <a:t>Patientens cpr-nr., fødselsdato, initialer, køn og/eller alder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da-DK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da-DK" dirty="0" smtClean="0"/>
              <a:t>Dit navn og arbejdssted.</a:t>
            </a:r>
          </a:p>
          <a:p>
            <a:pPr marL="285750" indent="-285750">
              <a:buFont typeface="Arial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808E206-22DD-441B-BA0B-467EC653904C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49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melder jeg en bivirkning?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a-DK" sz="2600" b="1" dirty="0"/>
              <a:t>Gode råd, når du melder en </a:t>
            </a:r>
            <a:r>
              <a:rPr lang="da-DK" sz="2600" b="1" dirty="0" smtClean="0"/>
              <a:t>bivirkning</a:t>
            </a:r>
          </a:p>
          <a:p>
            <a:pPr>
              <a:lnSpc>
                <a:spcPct val="90000"/>
              </a:lnSpc>
            </a:pPr>
            <a:endParaRPr lang="da-DK" dirty="0"/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da-DK" dirty="0" smtClean="0"/>
              <a:t>En </a:t>
            </a:r>
            <a:r>
              <a:rPr lang="da-DK" dirty="0"/>
              <a:t>formodning er nok.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endParaRPr lang="da-DK" dirty="0"/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da-DK" dirty="0"/>
              <a:t>Hav patientjournalen ved hånden.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endParaRPr lang="da-DK" dirty="0"/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da-DK" dirty="0"/>
              <a:t>Indberet også, selvom du ikke kan besvare alle spørgsmål</a:t>
            </a:r>
            <a:r>
              <a:rPr lang="da-DK" dirty="0" smtClean="0"/>
              <a:t>.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endParaRPr lang="da-DK" dirty="0"/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da-DK" dirty="0" smtClean="0"/>
              <a:t>Hellere en indberetning for meget end en for lidt.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D1163E5-9149-4893-B845-38A5C7194EE8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92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Sådan reagerer Sundhedsstyrelsen</a:t>
            </a:r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2334827" y="1935332"/>
            <a:ext cx="6347534" cy="3733144"/>
          </a:xfrm>
        </p:spPr>
        <p:txBody>
          <a:bodyPr/>
          <a:lstStyle/>
          <a:p>
            <a:r>
              <a:rPr lang="da-DK" dirty="0" smtClean="0">
                <a:solidFill>
                  <a:schemeClr val="tx2"/>
                </a:solidFill>
              </a:rPr>
              <a:t>Sundhedsstyrelsen registrerer </a:t>
            </a:r>
            <a:r>
              <a:rPr lang="da-DK" dirty="0">
                <a:solidFill>
                  <a:schemeClr val="tx2"/>
                </a:solidFill>
              </a:rPr>
              <a:t>og analyserer </a:t>
            </a:r>
            <a:r>
              <a:rPr lang="da-DK" dirty="0" smtClean="0">
                <a:solidFill>
                  <a:schemeClr val="tx2"/>
                </a:solidFill>
              </a:rPr>
              <a:t>de meldte bivirkninger </a:t>
            </a:r>
            <a:r>
              <a:rPr lang="da-DK" dirty="0">
                <a:solidFill>
                  <a:schemeClr val="tx2"/>
                </a:solidFill>
              </a:rPr>
              <a:t>og overvåger også signaler </a:t>
            </a:r>
            <a:r>
              <a:rPr lang="da-DK" dirty="0" smtClean="0">
                <a:solidFill>
                  <a:schemeClr val="tx2"/>
                </a:solidFill>
              </a:rPr>
              <a:t>fra andre </a:t>
            </a:r>
            <a:r>
              <a:rPr lang="da-DK" dirty="0">
                <a:solidFill>
                  <a:schemeClr val="tx2"/>
                </a:solidFill>
              </a:rPr>
              <a:t>kilder – fx fra nye studier og </a:t>
            </a:r>
            <a:r>
              <a:rPr lang="da-DK" dirty="0" smtClean="0">
                <a:solidFill>
                  <a:schemeClr val="tx2"/>
                </a:solidFill>
              </a:rPr>
              <a:t>internationale bivirkningsdatabaser.</a:t>
            </a:r>
          </a:p>
          <a:p>
            <a:endParaRPr lang="da-DK" dirty="0">
              <a:solidFill>
                <a:schemeClr val="tx2"/>
              </a:solidFill>
            </a:endParaRPr>
          </a:p>
          <a:p>
            <a:r>
              <a:rPr lang="da-DK" dirty="0">
                <a:solidFill>
                  <a:schemeClr val="tx2"/>
                </a:solidFill>
              </a:rPr>
              <a:t>Sundhedsstyrelsen </a:t>
            </a:r>
            <a:r>
              <a:rPr lang="da-DK" dirty="0" smtClean="0">
                <a:solidFill>
                  <a:schemeClr val="tx2"/>
                </a:solidFill>
              </a:rPr>
              <a:t>samarbejder </a:t>
            </a:r>
            <a:r>
              <a:rPr lang="da-DK" dirty="0">
                <a:solidFill>
                  <a:schemeClr val="tx2"/>
                </a:solidFill>
              </a:rPr>
              <a:t>med andre myndigheder samt </a:t>
            </a:r>
            <a:r>
              <a:rPr lang="da-DK" dirty="0" smtClean="0">
                <a:solidFill>
                  <a:schemeClr val="tx2"/>
                </a:solidFill>
              </a:rPr>
              <a:t>industrien – nationalt </a:t>
            </a:r>
            <a:r>
              <a:rPr lang="da-DK" dirty="0">
                <a:solidFill>
                  <a:schemeClr val="tx2"/>
                </a:solidFill>
              </a:rPr>
              <a:t>eller internationalt alt efter problematikken og udbredelsen af produktet.</a:t>
            </a:r>
          </a:p>
          <a:p>
            <a:pPr>
              <a:lnSpc>
                <a:spcPct val="100000"/>
              </a:lnSpc>
            </a:pPr>
            <a:endParaRPr lang="da-DK" sz="900" dirty="0">
              <a:solidFill>
                <a:schemeClr val="tx2"/>
              </a:solidFill>
            </a:endParaRPr>
          </a:p>
          <a:p>
            <a:r>
              <a:rPr lang="da-DK" dirty="0">
                <a:solidFill>
                  <a:schemeClr val="tx2"/>
                </a:solidFill>
              </a:rPr>
              <a:t>Sundhedsstyrelsen kan justere produktinformation</a:t>
            </a:r>
          </a:p>
          <a:p>
            <a:r>
              <a:rPr lang="da-DK" dirty="0">
                <a:solidFill>
                  <a:schemeClr val="tx2"/>
                </a:solidFill>
              </a:rPr>
              <a:t>og udarbejde nye vejledninger/anbefalinger</a:t>
            </a:r>
            <a:r>
              <a:rPr lang="da-DK" dirty="0" smtClean="0">
                <a:solidFill>
                  <a:schemeClr val="tx2"/>
                </a:solidFill>
              </a:rPr>
              <a:t>.</a:t>
            </a:r>
          </a:p>
          <a:p>
            <a:endParaRPr lang="da-DK" sz="1100" dirty="0">
              <a:solidFill>
                <a:schemeClr val="tx2"/>
              </a:solidFill>
            </a:endParaRPr>
          </a:p>
          <a:p>
            <a:r>
              <a:rPr lang="da-DK" dirty="0">
                <a:solidFill>
                  <a:schemeClr val="tx2"/>
                </a:solidFill>
              </a:rPr>
              <a:t>Sundhedsstyrelsen </a:t>
            </a:r>
            <a:r>
              <a:rPr lang="da-DK" dirty="0" smtClean="0">
                <a:solidFill>
                  <a:schemeClr val="tx2"/>
                </a:solidFill>
              </a:rPr>
              <a:t>informerer </a:t>
            </a:r>
            <a:r>
              <a:rPr lang="da-DK" dirty="0">
                <a:solidFill>
                  <a:schemeClr val="tx2"/>
                </a:solidFill>
              </a:rPr>
              <a:t>via massemedier, </a:t>
            </a:r>
            <a:r>
              <a:rPr lang="da-DK" dirty="0" smtClean="0">
                <a:solidFill>
                  <a:schemeClr val="tx2"/>
                </a:solidFill>
              </a:rPr>
              <a:t>breve og </a:t>
            </a:r>
            <a:r>
              <a:rPr lang="da-DK" dirty="0">
                <a:solidFill>
                  <a:schemeClr val="tx2"/>
                </a:solidFill>
              </a:rPr>
              <a:t>e-mails til læger, </a:t>
            </a:r>
            <a:r>
              <a:rPr lang="da-DK" dirty="0" smtClean="0">
                <a:solidFill>
                  <a:schemeClr val="tx2"/>
                </a:solidFill>
              </a:rPr>
              <a:t>i faglitteratur</a:t>
            </a:r>
            <a:r>
              <a:rPr lang="da-DK" dirty="0">
                <a:solidFill>
                  <a:schemeClr val="tx2"/>
                </a:solidFill>
              </a:rPr>
              <a:t>, </a:t>
            </a:r>
            <a:r>
              <a:rPr lang="da-DK" dirty="0" smtClean="0">
                <a:solidFill>
                  <a:schemeClr val="tx2"/>
                </a:solidFill>
              </a:rPr>
              <a:t>i nyhedsbrevet ”</a:t>
            </a:r>
            <a:r>
              <a:rPr lang="da-DK" dirty="0">
                <a:solidFill>
                  <a:schemeClr val="tx2"/>
                </a:solidFill>
              </a:rPr>
              <a:t>Nyt Om Bivirkninger” mv.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808E206-22DD-441B-BA0B-467EC653904C}" type="datetime3">
              <a:rPr lang="da-DK" smtClean="0"/>
              <a:pPr>
                <a:defRPr/>
              </a:pPr>
              <a:t>03.04.2014</a:t>
            </a:fld>
            <a:endParaRPr lang="da-DK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313" y="2000250"/>
            <a:ext cx="1728787" cy="4635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v-SE" sz="1200" dirty="0">
                <a:solidFill>
                  <a:schemeClr val="bg1"/>
                </a:solidFill>
              </a:rPr>
              <a:t>Identifikation </a:t>
            </a:r>
            <a:r>
              <a:rPr lang="sv-SE" sz="1200" dirty="0" err="1">
                <a:solidFill>
                  <a:schemeClr val="bg1"/>
                </a:solidFill>
              </a:rPr>
              <a:t>af</a:t>
            </a:r>
            <a:r>
              <a:rPr lang="sv-SE" sz="1200" dirty="0">
                <a:solidFill>
                  <a:schemeClr val="bg1"/>
                </a:solidFill>
              </a:rPr>
              <a:t> </a:t>
            </a:r>
            <a:r>
              <a:rPr lang="sv-SE" sz="1200" dirty="0" err="1">
                <a:solidFill>
                  <a:schemeClr val="bg1"/>
                </a:solidFill>
              </a:rPr>
              <a:t>mulig</a:t>
            </a:r>
            <a:r>
              <a:rPr lang="sv-SE" sz="1200" dirty="0">
                <a:solidFill>
                  <a:schemeClr val="bg1"/>
                </a:solidFill>
              </a:rPr>
              <a:t> </a:t>
            </a:r>
            <a:r>
              <a:rPr lang="sv-SE" sz="1200" dirty="0" err="1">
                <a:solidFill>
                  <a:schemeClr val="bg1"/>
                </a:solidFill>
              </a:rPr>
              <a:t>sikkerhedsrisiko</a:t>
            </a: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14313" y="3143250"/>
            <a:ext cx="1728787" cy="279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v-SE" sz="1200" dirty="0" err="1">
                <a:solidFill>
                  <a:schemeClr val="bg1"/>
                </a:solidFill>
              </a:rPr>
              <a:t>Vurdering</a:t>
            </a:r>
            <a:r>
              <a:rPr lang="sv-SE" sz="1200" dirty="0">
                <a:solidFill>
                  <a:schemeClr val="bg1"/>
                </a:solidFill>
              </a:rPr>
              <a:t> </a:t>
            </a:r>
            <a:r>
              <a:rPr lang="sv-SE" sz="1200" dirty="0" err="1">
                <a:solidFill>
                  <a:schemeClr val="bg1"/>
                </a:solidFill>
              </a:rPr>
              <a:t>af</a:t>
            </a:r>
            <a:r>
              <a:rPr lang="sv-SE" sz="1200" dirty="0">
                <a:solidFill>
                  <a:schemeClr val="bg1"/>
                </a:solidFill>
              </a:rPr>
              <a:t> </a:t>
            </a:r>
            <a:r>
              <a:rPr lang="sv-SE" sz="1200" dirty="0" err="1">
                <a:solidFill>
                  <a:schemeClr val="bg1"/>
                </a:solidFill>
              </a:rPr>
              <a:t>risiko</a:t>
            </a: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14313" y="4221163"/>
            <a:ext cx="1728787" cy="279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v-SE" sz="1200" dirty="0">
                <a:solidFill>
                  <a:schemeClr val="bg1"/>
                </a:solidFill>
              </a:rPr>
              <a:t>Minimering </a:t>
            </a:r>
            <a:r>
              <a:rPr lang="sv-SE" sz="1200" dirty="0" err="1" smtClean="0">
                <a:solidFill>
                  <a:schemeClr val="bg1"/>
                </a:solidFill>
              </a:rPr>
              <a:t>af</a:t>
            </a:r>
            <a:r>
              <a:rPr lang="sv-SE" sz="1200" dirty="0" smtClean="0">
                <a:solidFill>
                  <a:schemeClr val="bg1"/>
                </a:solidFill>
              </a:rPr>
              <a:t> </a:t>
            </a:r>
            <a:r>
              <a:rPr lang="sv-SE" sz="1200" dirty="0" err="1" smtClean="0">
                <a:solidFill>
                  <a:schemeClr val="bg1"/>
                </a:solidFill>
              </a:rPr>
              <a:t>risiko</a:t>
            </a: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14313" y="5143500"/>
            <a:ext cx="1728787" cy="4635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v-SE" sz="1200" dirty="0">
                <a:solidFill>
                  <a:schemeClr val="bg1"/>
                </a:solidFill>
              </a:rPr>
              <a:t>Information om  </a:t>
            </a:r>
            <a:r>
              <a:rPr lang="sv-SE" sz="1200" dirty="0" err="1">
                <a:solidFill>
                  <a:schemeClr val="bg1"/>
                </a:solidFill>
              </a:rPr>
              <a:t>resultaterne</a:t>
            </a: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928688" y="2568575"/>
            <a:ext cx="358775" cy="431800"/>
          </a:xfrm>
          <a:prstGeom prst="downArrow">
            <a:avLst>
              <a:gd name="adj1" fmla="val 50000"/>
              <a:gd name="adj2" fmla="val 30088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928688" y="3649663"/>
            <a:ext cx="358775" cy="431800"/>
          </a:xfrm>
          <a:prstGeom prst="downArrow">
            <a:avLst>
              <a:gd name="adj1" fmla="val 50000"/>
              <a:gd name="adj2" fmla="val 30088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928688" y="4640263"/>
            <a:ext cx="358775" cy="431800"/>
          </a:xfrm>
          <a:prstGeom prst="downArrow">
            <a:avLst>
              <a:gd name="adj1" fmla="val 50000"/>
              <a:gd name="adj2" fmla="val 30088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Case </a:t>
            </a:r>
            <a:r>
              <a:rPr lang="da-DK" dirty="0"/>
              <a:t>med </a:t>
            </a:r>
            <a:r>
              <a:rPr lang="da-DK" dirty="0" err="1" smtClean="0"/>
              <a:t>Sertralin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2600" b="1" dirty="0"/>
              <a:t>Risikoidentifikation </a:t>
            </a:r>
            <a:endParaRPr lang="da-DK" sz="2600" dirty="0"/>
          </a:p>
          <a:p>
            <a:endParaRPr lang="da-DK" dirty="0" smtClean="0"/>
          </a:p>
          <a:p>
            <a:r>
              <a:rPr lang="da-DK" dirty="0"/>
              <a:t>Sundhedsstyrelsen modtog inden for et meget kort tidsinterval to bivirkningsindberetninger vedrørende betydelig vækstreduktion hos to børn i behandling med </a:t>
            </a:r>
            <a:r>
              <a:rPr lang="da-DK" dirty="0" err="1"/>
              <a:t>S</a:t>
            </a:r>
            <a:r>
              <a:rPr lang="da-DK" dirty="0" err="1" smtClean="0"/>
              <a:t>ertralin</a:t>
            </a:r>
            <a:r>
              <a:rPr lang="da-DK" dirty="0"/>
              <a:t>. 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Det </a:t>
            </a:r>
            <a:r>
              <a:rPr lang="da-DK" dirty="0"/>
              <a:t>ene barn startede i behandling med </a:t>
            </a:r>
            <a:r>
              <a:rPr lang="da-DK" dirty="0" err="1"/>
              <a:t>S</a:t>
            </a:r>
            <a:r>
              <a:rPr lang="da-DK" dirty="0" err="1" smtClean="0"/>
              <a:t>ertralin</a:t>
            </a:r>
            <a:r>
              <a:rPr lang="da-DK" dirty="0" smtClean="0"/>
              <a:t> </a:t>
            </a:r>
            <a:r>
              <a:rPr lang="da-DK" dirty="0"/>
              <a:t>i 2011 og fik vækstreduktion samme år, mens det andet barn var i behandling med </a:t>
            </a:r>
            <a:r>
              <a:rPr lang="da-DK" dirty="0" err="1"/>
              <a:t>S</a:t>
            </a:r>
            <a:r>
              <a:rPr lang="da-DK" dirty="0" err="1" smtClean="0"/>
              <a:t>ertralin</a:t>
            </a:r>
            <a:r>
              <a:rPr lang="da-DK" dirty="0" smtClean="0"/>
              <a:t> </a:t>
            </a:r>
            <a:r>
              <a:rPr lang="da-DK" dirty="0"/>
              <a:t>i to år, før væksten blev undersøgt. 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Begge </a:t>
            </a:r>
            <a:r>
              <a:rPr lang="da-DK" dirty="0"/>
              <a:t>børn havde inden behandlingsstart fulgt deres vækstkurve.</a:t>
            </a:r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808E206-22DD-441B-BA0B-467EC653904C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92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Case med </a:t>
            </a:r>
            <a:r>
              <a:rPr lang="da-DK" dirty="0" err="1" smtClean="0"/>
              <a:t>Sertralin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2600" b="1" dirty="0"/>
              <a:t>Risikovurdering</a:t>
            </a:r>
            <a:endParaRPr lang="da-DK" sz="2600" dirty="0"/>
          </a:p>
          <a:p>
            <a:pPr lvl="0"/>
            <a:r>
              <a:rPr lang="da-DK" dirty="0"/>
              <a:t>En gennemgang af Sundhedsstyrelsens </a:t>
            </a:r>
            <a:r>
              <a:rPr lang="da-DK" dirty="0" smtClean="0"/>
              <a:t>egne bivirkningsdata </a:t>
            </a:r>
            <a:r>
              <a:rPr lang="da-DK" dirty="0"/>
              <a:t>viste, at der i alt var registreret tre indberetninger om væksthæmning hos børn og unge ved brug af et SSRI-præparat. </a:t>
            </a:r>
          </a:p>
          <a:p>
            <a:endParaRPr lang="da-DK" sz="1000" dirty="0"/>
          </a:p>
          <a:p>
            <a:pPr lvl="0"/>
            <a:r>
              <a:rPr lang="da-DK" dirty="0" smtClean="0"/>
              <a:t>Statens </a:t>
            </a:r>
            <a:r>
              <a:rPr lang="da-DK" dirty="0"/>
              <a:t>Serum </a:t>
            </a:r>
            <a:r>
              <a:rPr lang="da-DK" dirty="0" smtClean="0"/>
              <a:t>Instituts forbrugsdata </a:t>
            </a:r>
            <a:r>
              <a:rPr lang="da-DK" dirty="0"/>
              <a:t>for </a:t>
            </a:r>
            <a:r>
              <a:rPr lang="da-DK" dirty="0" smtClean="0"/>
              <a:t>2011 viste, </a:t>
            </a:r>
            <a:r>
              <a:rPr lang="da-DK" dirty="0"/>
              <a:t>at der i Danmark var 5.266 børn og </a:t>
            </a:r>
            <a:r>
              <a:rPr lang="da-DK" dirty="0" smtClean="0"/>
              <a:t>unge, der </a:t>
            </a:r>
            <a:r>
              <a:rPr lang="da-DK" dirty="0"/>
              <a:t>havde indløst mindst én recept på et SSRI-præparat. Halvdelen af disse havde indløst recept på </a:t>
            </a:r>
            <a:r>
              <a:rPr lang="da-DK" dirty="0" err="1"/>
              <a:t>S</a:t>
            </a:r>
            <a:r>
              <a:rPr lang="da-DK" dirty="0" err="1" smtClean="0"/>
              <a:t>ertralin</a:t>
            </a:r>
            <a:r>
              <a:rPr lang="da-DK" dirty="0" smtClean="0"/>
              <a:t> </a:t>
            </a:r>
            <a:r>
              <a:rPr lang="da-DK" dirty="0"/>
              <a:t>(2.661).</a:t>
            </a:r>
          </a:p>
          <a:p>
            <a:pPr lvl="0"/>
            <a:endParaRPr lang="da-DK" sz="1000" dirty="0" smtClean="0"/>
          </a:p>
          <a:p>
            <a:pPr lvl="0"/>
            <a:r>
              <a:rPr lang="da-DK" dirty="0" smtClean="0"/>
              <a:t>Indikationen </a:t>
            </a:r>
            <a:r>
              <a:rPr lang="da-DK" dirty="0"/>
              <a:t>for </a:t>
            </a:r>
            <a:r>
              <a:rPr lang="da-DK" dirty="0" err="1"/>
              <a:t>S</a:t>
            </a:r>
            <a:r>
              <a:rPr lang="da-DK" dirty="0" err="1" smtClean="0"/>
              <a:t>ertralin</a:t>
            </a:r>
            <a:r>
              <a:rPr lang="da-DK" dirty="0" smtClean="0"/>
              <a:t> </a:t>
            </a:r>
            <a:r>
              <a:rPr lang="da-DK" dirty="0"/>
              <a:t>hos børn og unge </a:t>
            </a:r>
            <a:r>
              <a:rPr lang="da-DK" dirty="0" smtClean="0"/>
              <a:t>er </a:t>
            </a:r>
            <a:r>
              <a:rPr lang="da-DK" dirty="0" err="1"/>
              <a:t>obsessiv-kompulsiv</a:t>
            </a:r>
            <a:r>
              <a:rPr lang="da-DK" dirty="0"/>
              <a:t> </a:t>
            </a:r>
            <a:r>
              <a:rPr lang="da-DK" dirty="0" err="1" smtClean="0"/>
              <a:t>syg-dom</a:t>
            </a:r>
            <a:r>
              <a:rPr lang="da-DK" dirty="0"/>
              <a:t>. I </a:t>
            </a:r>
            <a:r>
              <a:rPr lang="da-DK" dirty="0" err="1"/>
              <a:t>S</a:t>
            </a:r>
            <a:r>
              <a:rPr lang="da-DK" dirty="0" err="1" smtClean="0"/>
              <a:t>ertralins</a:t>
            </a:r>
            <a:r>
              <a:rPr lang="da-DK" dirty="0" smtClean="0"/>
              <a:t> </a:t>
            </a:r>
            <a:r>
              <a:rPr lang="da-DK" dirty="0"/>
              <a:t>produktresumé står beskrevet, at der mangler </a:t>
            </a:r>
            <a:r>
              <a:rPr lang="da-DK" dirty="0" err="1" smtClean="0"/>
              <a:t>langtids</a:t>
            </a:r>
            <a:r>
              <a:rPr lang="da-DK" dirty="0" smtClean="0"/>
              <a:t>-data </a:t>
            </a:r>
            <a:r>
              <a:rPr lang="da-DK" dirty="0"/>
              <a:t>om sikkerhed hos børn og unge med hensyn til vækst, modning og kognitiv og adfærdsmæssig </a:t>
            </a:r>
            <a:r>
              <a:rPr lang="da-DK" dirty="0" smtClean="0"/>
              <a:t>udvikling, og at læger </a:t>
            </a:r>
            <a:r>
              <a:rPr lang="da-DK" dirty="0"/>
              <a:t>skal kontrollere børn for abnormiteter i kroppen, hvis de er i langtidsbehandling. </a:t>
            </a:r>
          </a:p>
          <a:p>
            <a:r>
              <a:rPr lang="da-DK" dirty="0"/>
              <a:t> 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D1163E5-9149-4893-B845-38A5C7194EE8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70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Case med </a:t>
            </a:r>
            <a:r>
              <a:rPr lang="da-DK" dirty="0" err="1" smtClean="0"/>
              <a:t>Sertralin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2600" b="1" dirty="0" smtClean="0"/>
              <a:t>Risikovurdering – fortsat </a:t>
            </a:r>
            <a:endParaRPr lang="da-DK" sz="2600" dirty="0"/>
          </a:p>
          <a:p>
            <a:endParaRPr lang="da-DK" dirty="0"/>
          </a:p>
          <a:p>
            <a:pPr lvl="0"/>
            <a:r>
              <a:rPr lang="da-DK" dirty="0" smtClean="0"/>
              <a:t>En </a:t>
            </a:r>
            <a:r>
              <a:rPr lang="da-DK" dirty="0"/>
              <a:t>gennemgang af den </a:t>
            </a:r>
            <a:r>
              <a:rPr lang="da-DK" dirty="0" smtClean="0"/>
              <a:t>europæiske </a:t>
            </a:r>
            <a:r>
              <a:rPr lang="da-DK" dirty="0"/>
              <a:t>bivirkningsdatabase </a:t>
            </a:r>
            <a:r>
              <a:rPr lang="da-DK" dirty="0" err="1"/>
              <a:t>Eudravigilance</a:t>
            </a:r>
            <a:r>
              <a:rPr lang="da-DK" dirty="0"/>
              <a:t> viste, at der var indberettet fem sager </a:t>
            </a:r>
            <a:r>
              <a:rPr lang="da-DK" dirty="0" smtClean="0"/>
              <a:t>– inkl</a:t>
            </a:r>
            <a:r>
              <a:rPr lang="da-DK" dirty="0"/>
              <a:t>. de to fra Danmark. </a:t>
            </a:r>
          </a:p>
          <a:p>
            <a:r>
              <a:rPr lang="da-DK" dirty="0"/>
              <a:t> </a:t>
            </a:r>
          </a:p>
          <a:p>
            <a:pPr lvl="0"/>
            <a:r>
              <a:rPr lang="da-DK" dirty="0"/>
              <a:t>Registrering af væksthæmning hos børn og unge ville kunne ske i Landspatientregisteret under koden for </a:t>
            </a:r>
            <a:r>
              <a:rPr lang="da-DK" dirty="0" smtClean="0"/>
              <a:t>vækstretardering</a:t>
            </a:r>
            <a:r>
              <a:rPr lang="da-DK" dirty="0"/>
              <a:t>. En datakørsel fra Statens Serum Institut viste dog, at registreringen af væksthæmning </a:t>
            </a:r>
            <a:r>
              <a:rPr lang="da-DK" dirty="0" smtClean="0"/>
              <a:t>ved </a:t>
            </a:r>
            <a:r>
              <a:rPr lang="da-DK" dirty="0"/>
              <a:t>brug af SSRI var meget sparsom, og det var derfor ikke er </a:t>
            </a:r>
            <a:r>
              <a:rPr lang="da-DK" dirty="0" smtClean="0"/>
              <a:t>muligt </a:t>
            </a:r>
            <a:r>
              <a:rPr lang="da-DK" dirty="0"/>
              <a:t>at følge udviklingen i vækstretardering i de nationale sundhedsregistre.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D1163E5-9149-4893-B845-38A5C7194EE8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68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Case med </a:t>
            </a:r>
            <a:r>
              <a:rPr lang="da-DK" dirty="0" err="1" smtClean="0"/>
              <a:t>Sertralin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2600" b="1" dirty="0"/>
              <a:t>Risikominimering og kommunikation</a:t>
            </a:r>
            <a:endParaRPr lang="da-DK" sz="2600" dirty="0"/>
          </a:p>
          <a:p>
            <a:endParaRPr lang="da-DK" dirty="0" smtClean="0"/>
          </a:p>
          <a:p>
            <a:r>
              <a:rPr lang="da-DK" dirty="0" smtClean="0"/>
              <a:t>Sundhedsstyrelsen skrev en </a:t>
            </a:r>
            <a:r>
              <a:rPr lang="da-DK" dirty="0"/>
              <a:t>artikel i nyhedsbrevet Nyt </a:t>
            </a:r>
            <a:r>
              <a:rPr lang="da-DK" dirty="0" smtClean="0"/>
              <a:t>Om </a:t>
            </a:r>
            <a:r>
              <a:rPr lang="da-DK" dirty="0"/>
              <a:t>Bivirkninger </a:t>
            </a:r>
            <a:r>
              <a:rPr lang="da-DK" dirty="0" smtClean="0"/>
              <a:t>og </a:t>
            </a:r>
            <a:r>
              <a:rPr lang="da-DK" dirty="0"/>
              <a:t>opfordrede læger til at indberette formodede bivirkninger hos børn og unge ved brug af </a:t>
            </a:r>
            <a:r>
              <a:rPr lang="da-DK" dirty="0" smtClean="0"/>
              <a:t>SSRI-præparater. </a:t>
            </a:r>
          </a:p>
          <a:p>
            <a:endParaRPr lang="da-DK" dirty="0" smtClean="0"/>
          </a:p>
          <a:p>
            <a:r>
              <a:rPr lang="da-DK" dirty="0"/>
              <a:t>Det skete helt konkret på baggrund </a:t>
            </a:r>
            <a:r>
              <a:rPr lang="da-DK" dirty="0" smtClean="0"/>
              <a:t>af </a:t>
            </a:r>
            <a:r>
              <a:rPr lang="da-DK" dirty="0"/>
              <a:t>de to nye sager. Sundhedsstyrelsen </a:t>
            </a:r>
            <a:r>
              <a:rPr lang="da-DK" dirty="0" smtClean="0"/>
              <a:t>ønskede at sikre, at </a:t>
            </a:r>
            <a:r>
              <a:rPr lang="da-DK" dirty="0"/>
              <a:t>viden omkring langtidsvirkningen af SSRI hos børn og unge bliver </a:t>
            </a:r>
            <a:r>
              <a:rPr lang="da-DK" dirty="0" smtClean="0"/>
              <a:t>styrket</a:t>
            </a:r>
            <a:r>
              <a:rPr lang="da-DK" dirty="0"/>
              <a:t>.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 </a:t>
            </a:r>
            <a:r>
              <a:rPr lang="da-DK" u="sng" dirty="0">
                <a:hlinkClick r:id="rId2"/>
              </a:rPr>
              <a:t>Nyt Om Bivirkninger 20. december 2012</a:t>
            </a:r>
            <a:r>
              <a:rPr lang="da-DK" dirty="0"/>
              <a:t>.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D1163E5-9149-4893-B845-38A5C7194EE8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46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Case med </a:t>
            </a:r>
            <a:r>
              <a:rPr lang="da-DK" dirty="0" err="1" smtClean="0"/>
              <a:t>Sertralin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2600" b="1" dirty="0"/>
              <a:t>Resultat</a:t>
            </a:r>
            <a:endParaRPr lang="da-DK" sz="2600" dirty="0"/>
          </a:p>
          <a:p>
            <a:endParaRPr lang="da-DK" dirty="0" smtClean="0"/>
          </a:p>
          <a:p>
            <a:r>
              <a:rPr lang="da-DK" dirty="0" smtClean="0"/>
              <a:t>Kort </a:t>
            </a:r>
            <a:r>
              <a:rPr lang="da-DK" dirty="0"/>
              <a:t>efter publikationen modtog Sundhedsstyrelsen endnu en indberetning på vækstreduktion hos et barn i behandling med </a:t>
            </a:r>
            <a:r>
              <a:rPr lang="da-DK" dirty="0" err="1"/>
              <a:t>S</a:t>
            </a:r>
            <a:r>
              <a:rPr lang="da-DK" dirty="0" err="1" smtClean="0"/>
              <a:t>ertralin</a:t>
            </a:r>
            <a:r>
              <a:rPr lang="da-DK" dirty="0" smtClean="0"/>
              <a:t>.</a:t>
            </a:r>
          </a:p>
          <a:p>
            <a:r>
              <a:rPr lang="da-DK" dirty="0" smtClean="0"/>
              <a:t> </a:t>
            </a:r>
            <a:endParaRPr lang="da-DK" dirty="0"/>
          </a:p>
          <a:p>
            <a:r>
              <a:rPr lang="da-DK" dirty="0"/>
              <a:t>Sundhedsstyrelsen besluttede på baggrund af de tre </a:t>
            </a:r>
            <a:r>
              <a:rPr lang="da-DK" dirty="0" smtClean="0"/>
              <a:t>sager </a:t>
            </a:r>
            <a:r>
              <a:rPr lang="da-DK" dirty="0"/>
              <a:t>at rejse et signal i Det Europæiske Lægemiddelagentur for at få foretaget en større vurdering på europæisk plan. 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D1163E5-9149-4893-B845-38A5C7194EE8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46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Mere viden</a:t>
            </a:r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sz="2600" b="1" dirty="0" smtClean="0"/>
              <a:t>Nyt Om Bivirkninger</a:t>
            </a:r>
          </a:p>
          <a:p>
            <a:endParaRPr lang="da-DK" dirty="0"/>
          </a:p>
          <a:p>
            <a:r>
              <a:rPr lang="da-DK" dirty="0" smtClean="0"/>
              <a:t>Få Sundhedsstyrelsens månedlige nyhedsbrev med </a:t>
            </a:r>
            <a:r>
              <a:rPr lang="da-DK" dirty="0"/>
              <a:t>seneste nyt om medicin og </a:t>
            </a:r>
            <a:r>
              <a:rPr lang="da-DK" dirty="0" smtClean="0"/>
              <a:t>bivirkninger.</a:t>
            </a:r>
          </a:p>
          <a:p>
            <a:endParaRPr lang="da-DK" dirty="0"/>
          </a:p>
          <a:p>
            <a:r>
              <a:rPr lang="da-DK" dirty="0" smtClean="0"/>
              <a:t>Tilmeld </a:t>
            </a:r>
            <a:r>
              <a:rPr lang="da-DK" dirty="0"/>
              <a:t>dig på </a:t>
            </a:r>
            <a:r>
              <a:rPr lang="da-DK" dirty="0">
                <a:hlinkClick r:id="rId2"/>
              </a:rPr>
              <a:t>www.meldenbivirkning.dk</a:t>
            </a:r>
            <a:endParaRPr lang="da-DK" dirty="0"/>
          </a:p>
        </p:txBody>
      </p:sp>
      <p:pic>
        <p:nvPicPr>
          <p:cNvPr id="11" name="Pladsholder til billede 10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724"/>
          <a:stretch>
            <a:fillRect/>
          </a:stretch>
        </p:blipFill>
        <p:spPr/>
      </p:pic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D1163E5-9149-4893-B845-38A5C7194EE8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49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Mere viden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2600" b="1" dirty="0"/>
              <a:t>Nyttige links</a:t>
            </a:r>
            <a:endParaRPr lang="da-DK" sz="2600" b="1" dirty="0" smtClean="0"/>
          </a:p>
          <a:p>
            <a:endParaRPr lang="da-DK" dirty="0"/>
          </a:p>
          <a:p>
            <a:r>
              <a:rPr lang="da-DK" dirty="0" smtClean="0"/>
              <a:t>Find </a:t>
            </a:r>
            <a:r>
              <a:rPr lang="da-DK" dirty="0"/>
              <a:t>regler for indberetning af bivirkninger ved medicin brugt i kliniske forsøg på </a:t>
            </a:r>
            <a:r>
              <a:rPr lang="da-DK" b="1" dirty="0" smtClean="0"/>
              <a:t>www.sst.dk </a:t>
            </a:r>
            <a:r>
              <a:rPr lang="da-DK" dirty="0"/>
              <a:t>under</a:t>
            </a:r>
            <a:r>
              <a:rPr lang="da-DK" b="1" dirty="0"/>
              <a:t> </a:t>
            </a:r>
            <a:r>
              <a:rPr lang="da-DK" b="1" dirty="0" smtClean="0"/>
              <a:t>bivirkninger og forsøg</a:t>
            </a:r>
            <a:r>
              <a:rPr lang="da-DK" dirty="0" smtClean="0"/>
              <a:t>/</a:t>
            </a:r>
            <a:r>
              <a:rPr lang="da-DK" b="1" dirty="0" smtClean="0"/>
              <a:t>Kliniske forsøg</a:t>
            </a:r>
            <a:r>
              <a:rPr lang="da-DK" dirty="0" smtClean="0"/>
              <a:t>.</a:t>
            </a:r>
            <a:endParaRPr lang="da-DK" dirty="0"/>
          </a:p>
          <a:p>
            <a:endParaRPr lang="da-DK" dirty="0" smtClean="0"/>
          </a:p>
          <a:p>
            <a:r>
              <a:rPr lang="da-DK" dirty="0"/>
              <a:t>Find oversigter over indberettede formodede bivirkninger også kaldet DAP (Drug Analysis Prints) </a:t>
            </a:r>
            <a:r>
              <a:rPr lang="da-DK" dirty="0" smtClean="0"/>
              <a:t>på </a:t>
            </a:r>
            <a:r>
              <a:rPr lang="da-DK" b="1" dirty="0" smtClean="0"/>
              <a:t>www.sst.dk</a:t>
            </a:r>
            <a:r>
              <a:rPr lang="da-DK" dirty="0" smtClean="0"/>
              <a:t> under</a:t>
            </a:r>
            <a:r>
              <a:rPr lang="da-DK" b="1" dirty="0" smtClean="0"/>
              <a:t> </a:t>
            </a:r>
            <a:r>
              <a:rPr lang="da-DK" b="1" dirty="0"/>
              <a:t>medicin og medicinsk udstyr/sikkerhed ved medicin/bivirkninger/Drug Analysis Prints </a:t>
            </a:r>
            <a:r>
              <a:rPr lang="da-DK" dirty="0"/>
              <a:t>. </a:t>
            </a:r>
          </a:p>
          <a:p>
            <a:endParaRPr lang="da-DK" dirty="0"/>
          </a:p>
          <a:p>
            <a:r>
              <a:rPr lang="da-DK" dirty="0" smtClean="0"/>
              <a:t>Få </a:t>
            </a:r>
            <a:r>
              <a:rPr lang="da-DK" dirty="0"/>
              <a:t>information om interaktioner på </a:t>
            </a:r>
            <a:r>
              <a:rPr lang="da-DK" b="1" dirty="0"/>
              <a:t>www.interaktionsdatabasen.dk</a:t>
            </a:r>
            <a:r>
              <a:rPr lang="da-DK" dirty="0"/>
              <a:t>.</a:t>
            </a:r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808E206-22DD-441B-BA0B-467EC653904C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76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Hvornår skal du melde en bivirkning?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sz="2600" b="1" dirty="0" smtClean="0"/>
              <a:t>Når </a:t>
            </a:r>
            <a:r>
              <a:rPr lang="da-DK" sz="2600" b="1" dirty="0"/>
              <a:t>bivirkningen er alvorlig</a:t>
            </a:r>
          </a:p>
          <a:p>
            <a:pPr marL="285750" indent="-285750">
              <a:buFontTx/>
              <a:buChar char="-"/>
            </a:pPr>
            <a:endParaRPr lang="da-DK" b="1" dirty="0" smtClean="0"/>
          </a:p>
          <a:p>
            <a:r>
              <a:rPr lang="da-DK" dirty="0" smtClean="0"/>
              <a:t>Det vil sige, når bivirkningen: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Er dødelig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Er livstruende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Kræver eller forlænger hospitalsindlæggelse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Resulterer i vedvarende/betydende invaliditet eller uarbejdsdygtighed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Medfører fosterskade eller medfødt anomali.</a:t>
            </a:r>
          </a:p>
          <a:p>
            <a:endParaRPr lang="da-DK" dirty="0"/>
          </a:p>
          <a:p>
            <a:r>
              <a:rPr lang="da-DK" dirty="0" smtClean="0"/>
              <a:t>Alvorlige </a:t>
            </a:r>
            <a:r>
              <a:rPr lang="da-DK" dirty="0"/>
              <a:t>bivirkninger skal meldes inden 15 dage.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8D4FDB0-B840-4941-BBD2-A9EA207177FF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32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Hvornår skal du melde en bivirkning?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da-DK" sz="2600" b="1" dirty="0" smtClean="0"/>
              <a:t>Når </a:t>
            </a:r>
            <a:r>
              <a:rPr lang="da-DK" sz="2600" b="1" dirty="0"/>
              <a:t>bivirkningen er </a:t>
            </a:r>
            <a:r>
              <a:rPr lang="da-DK" sz="2600" b="1" dirty="0" smtClean="0"/>
              <a:t>uventet</a:t>
            </a:r>
          </a:p>
          <a:p>
            <a:endParaRPr lang="da-DK" dirty="0" smtClean="0"/>
          </a:p>
          <a:p>
            <a:r>
              <a:rPr lang="da-DK" dirty="0" smtClean="0"/>
              <a:t>Det vil sige, når bivirkningen ikke står i produktresumeet.</a:t>
            </a:r>
            <a:endParaRPr lang="da-DK" dirty="0"/>
          </a:p>
          <a:p>
            <a:endParaRPr lang="da-DK" b="1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8D4FDB0-B840-4941-BBD2-A9EA207177FF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790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Hvornår skal du melde en bivirkning?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da-DK" sz="2600" b="1" dirty="0" smtClean="0"/>
              <a:t>Når lægemidlet er nyt</a:t>
            </a:r>
          </a:p>
          <a:p>
            <a:endParaRPr lang="da-DK" b="1" dirty="0" smtClean="0"/>
          </a:p>
          <a:p>
            <a:r>
              <a:rPr lang="da-DK" dirty="0" smtClean="0"/>
              <a:t>Det vil sige: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Når lægemidlet har været på markedet </a:t>
            </a:r>
            <a:r>
              <a:rPr lang="da-DK" dirty="0"/>
              <a:t>i mindre end 2 år (generika </a:t>
            </a:r>
            <a:r>
              <a:rPr lang="da-DK" dirty="0" smtClean="0"/>
              <a:t>undtaget)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N</a:t>
            </a:r>
            <a:r>
              <a:rPr lang="da-DK" dirty="0" smtClean="0"/>
              <a:t>år </a:t>
            </a:r>
            <a:r>
              <a:rPr lang="da-DK" dirty="0"/>
              <a:t>der er kommet ny/udvidet </a:t>
            </a:r>
            <a:r>
              <a:rPr lang="da-DK" dirty="0" smtClean="0"/>
              <a:t>indikation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Når </a:t>
            </a:r>
            <a:r>
              <a:rPr lang="da-DK" dirty="0"/>
              <a:t>lægemidlet er under skærpet indberetningspligt (se liste på </a:t>
            </a:r>
            <a:r>
              <a:rPr lang="da-DK" dirty="0">
                <a:hlinkClick r:id="rId2"/>
              </a:rPr>
              <a:t>www.meldenbivirkning.dk</a:t>
            </a:r>
            <a:r>
              <a:rPr lang="da-DK" dirty="0" smtClean="0"/>
              <a:t>).</a:t>
            </a:r>
          </a:p>
          <a:p>
            <a:pPr marL="285750" indent="-285750">
              <a:buFont typeface="Wingdings" pitchFamily="2" charset="2"/>
              <a:buChar char="Ø"/>
            </a:pPr>
            <a:endParaRPr lang="da-DK" b="1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8D4FDB0-B840-4941-BBD2-A9EA207177FF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32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Hvornår skal du melde en bivirkning?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4"/>
            </a:pPr>
            <a:r>
              <a:rPr lang="da-DK" sz="2600" b="1" dirty="0" smtClean="0"/>
              <a:t>Når </a:t>
            </a:r>
            <a:r>
              <a:rPr lang="da-DK" sz="2600" b="1" dirty="0"/>
              <a:t>lægemidlet er </a:t>
            </a:r>
            <a:r>
              <a:rPr lang="da-DK" sz="2600" b="1" dirty="0" err="1"/>
              <a:t>magistrelt</a:t>
            </a:r>
            <a:r>
              <a:rPr lang="da-DK" sz="2600" b="1" dirty="0"/>
              <a:t> fremstillet eller ordineret efter </a:t>
            </a:r>
            <a:r>
              <a:rPr lang="da-DK" sz="2600" b="1" dirty="0" smtClean="0"/>
              <a:t>udleverings-tilladelse</a:t>
            </a:r>
            <a:endParaRPr lang="da-DK" sz="2600" b="1" dirty="0"/>
          </a:p>
          <a:p>
            <a:endParaRPr lang="da-DK" b="1" dirty="0" smtClean="0"/>
          </a:p>
          <a:p>
            <a:endParaRPr lang="da-DK" b="1" dirty="0" smtClean="0"/>
          </a:p>
          <a:p>
            <a:pPr marL="285750" indent="-285750">
              <a:buFont typeface="Wingdings" pitchFamily="2" charset="2"/>
              <a:buChar char="Ø"/>
            </a:pPr>
            <a:endParaRPr lang="da-DK" b="1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8D4FDB0-B840-4941-BBD2-A9EA207177FF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51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Særlige udfordringer i psykiatrien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sz="2600" b="1" dirty="0" smtClean="0"/>
          </a:p>
          <a:p>
            <a:r>
              <a:rPr lang="da-DK" sz="2600" b="1" dirty="0" smtClean="0"/>
              <a:t>Hvad er bivirkning, og hvad er sygdom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Det kan være svært </a:t>
            </a:r>
            <a:r>
              <a:rPr lang="da-DK" dirty="0"/>
              <a:t>at </a:t>
            </a:r>
            <a:r>
              <a:rPr lang="da-DK" dirty="0" smtClean="0"/>
              <a:t>skelne sygdom fra bivirkninger.  </a:t>
            </a:r>
            <a:endParaRPr lang="da-DK" dirty="0"/>
          </a:p>
          <a:p>
            <a:pPr lvl="0"/>
            <a:endParaRPr lang="da-DK" sz="1800" dirty="0" smtClean="0"/>
          </a:p>
          <a:p>
            <a:pPr lvl="0"/>
            <a:r>
              <a:rPr lang="da-DK" sz="2600" b="1" dirty="0" smtClean="0"/>
              <a:t>Lange behandlingsforløb</a:t>
            </a:r>
            <a:endParaRPr lang="da-DK" sz="26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da-DK" dirty="0" smtClean="0"/>
              <a:t>Der er ofte tale om lange behandlingsforløb, hvor der kan være risiko for at blive blind over for bivirkninger. </a:t>
            </a:r>
            <a:endParaRPr lang="da-DK" dirty="0"/>
          </a:p>
          <a:p>
            <a:endParaRPr lang="da-DK" dirty="0"/>
          </a:p>
          <a:p>
            <a:pPr algn="ctr"/>
            <a:r>
              <a:rPr lang="da-DK" i="1" dirty="0" smtClean="0"/>
              <a:t>Meld </a:t>
            </a:r>
            <a:r>
              <a:rPr lang="da-DK" i="1" dirty="0"/>
              <a:t>bivirkninger, når du er i </a:t>
            </a:r>
            <a:r>
              <a:rPr lang="da-DK" i="1" dirty="0" smtClean="0"/>
              <a:t>tvivl.</a:t>
            </a:r>
            <a:endParaRPr lang="da-DK" i="1" dirty="0"/>
          </a:p>
          <a:p>
            <a:pPr algn="ctr"/>
            <a:r>
              <a:rPr lang="da-DK" i="1" dirty="0" smtClean="0"/>
              <a:t>Hellere </a:t>
            </a:r>
            <a:r>
              <a:rPr lang="da-DK" i="1" dirty="0"/>
              <a:t>en indberetning for meget end en for lidt. 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B802F6A-2389-433E-B28D-418389895D14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14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a-DK" dirty="0" smtClean="0"/>
              <a:t>Øvelser</a:t>
            </a:r>
            <a:br>
              <a:rPr lang="da-DK" dirty="0" smtClean="0"/>
            </a:br>
            <a:endParaRPr lang="da-DK" sz="11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68D4FDB0-B840-4941-BBD2-A9EA207177FF}" type="datetime3">
              <a:rPr lang="da-DK" smtClean="0"/>
              <a:pPr>
                <a:defRPr/>
              </a:pPr>
              <a:t>03.04.2014</a:t>
            </a:fld>
            <a:endParaRPr lang="da-DK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7" b="210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159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dhesstyrelsen_PPT">
  <a:themeElements>
    <a:clrScheme name="Brugerdefineret 1">
      <a:dk1>
        <a:srgbClr val="4F6C7B"/>
      </a:dk1>
      <a:lt1>
        <a:sysClr val="window" lastClr="FFFFFF"/>
      </a:lt1>
      <a:dk2>
        <a:srgbClr val="666666"/>
      </a:dk2>
      <a:lt2>
        <a:srgbClr val="D1D0C5"/>
      </a:lt2>
      <a:accent1>
        <a:srgbClr val="CEE7F0"/>
      </a:accent1>
      <a:accent2>
        <a:srgbClr val="82A6BA"/>
      </a:accent2>
      <a:accent3>
        <a:srgbClr val="CEDA59"/>
      </a:accent3>
      <a:accent4>
        <a:srgbClr val="81B440"/>
      </a:accent4>
      <a:accent5>
        <a:srgbClr val="C37D37"/>
      </a:accent5>
      <a:accent6>
        <a:srgbClr val="C62D5C"/>
      </a:accent6>
      <a:hlink>
        <a:srgbClr val="57B1B7"/>
      </a:hlink>
      <a:folHlink>
        <a:srgbClr val="57B1B7"/>
      </a:folHlink>
    </a:clrScheme>
    <a:fontScheme name="Sundhedsstyrelsen">
      <a:majorFont>
        <a:latin typeface="Adobe Garamon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3648</TotalTime>
  <Words>1357</Words>
  <Application>Microsoft Office PowerPoint</Application>
  <PresentationFormat>Skærmshow (4:3)</PresentationFormat>
  <Paragraphs>254</Paragraphs>
  <Slides>39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39</vt:i4>
      </vt:variant>
    </vt:vector>
  </HeadingPairs>
  <TitlesOfParts>
    <vt:vector size="50" baseType="lpstr">
      <vt:lpstr>ＭＳ Ｐゴシック</vt:lpstr>
      <vt:lpstr>ＭＳ Ｐゴシック</vt:lpstr>
      <vt:lpstr>Adobe Garamond</vt:lpstr>
      <vt:lpstr>Adobe Garamond Pro</vt:lpstr>
      <vt:lpstr>Arial</vt:lpstr>
      <vt:lpstr>Calibri</vt:lpstr>
      <vt:lpstr>Lucida Grande</vt:lpstr>
      <vt:lpstr>Times New Roman</vt:lpstr>
      <vt:lpstr>Verdana</vt:lpstr>
      <vt:lpstr>Wingdings</vt:lpstr>
      <vt:lpstr>Sundhesstyrelsen_PPT</vt:lpstr>
      <vt:lpstr>Meld bivirkninger i psykiatrien - en del af behandlingen</vt:lpstr>
      <vt:lpstr>PowerPoint-præsentation</vt:lpstr>
      <vt:lpstr>Hvorfor skal du melde bivirkninger?</vt:lpstr>
      <vt:lpstr>Hvornår skal du melde en bivirkning?</vt:lpstr>
      <vt:lpstr>Hvornår skal du melde en bivirkning?</vt:lpstr>
      <vt:lpstr>Hvornår skal du melde en bivirkning?</vt:lpstr>
      <vt:lpstr>Hvornår skal du melde en bivirkning?</vt:lpstr>
      <vt:lpstr>Særlige udfordringer i psykiatrien</vt:lpstr>
      <vt:lpstr>Øvelser </vt:lpstr>
      <vt:lpstr>Skal du melde denne bivirkning?</vt:lpstr>
      <vt:lpstr>PowerPoint-præsentation</vt:lpstr>
      <vt:lpstr>PowerPoint-præsentation</vt:lpstr>
      <vt:lpstr>Skal du melde denne bivirkning?</vt:lpstr>
      <vt:lpstr>PowerPoint-præsentation</vt:lpstr>
      <vt:lpstr>PowerPoint-præsentation</vt:lpstr>
      <vt:lpstr>Skal du melde denne bivirkning?</vt:lpstr>
      <vt:lpstr>PowerPoint-præsentation</vt:lpstr>
      <vt:lpstr>PowerPoint-præsentation</vt:lpstr>
      <vt:lpstr>Skal du melde denne bivirkning?</vt:lpstr>
      <vt:lpstr>PowerPoint-præsentation</vt:lpstr>
      <vt:lpstr>PowerPoint-præsentation</vt:lpstr>
      <vt:lpstr>Skal du melde denne bivirkning?</vt:lpstr>
      <vt:lpstr>PowerPoint-præsentation</vt:lpstr>
      <vt:lpstr>PowerPoint-præsentation</vt:lpstr>
      <vt:lpstr>Skal du melde denne bivirkning?</vt:lpstr>
      <vt:lpstr>Hvor finder jeg produktresumeet?</vt:lpstr>
      <vt:lpstr>OBS på bivirkninger</vt:lpstr>
      <vt:lpstr>Hvordan melder jeg en bivirkning?</vt:lpstr>
      <vt:lpstr>Hvordan melder jeg en bivirkning?</vt:lpstr>
      <vt:lpstr>Hvordan melder jeg en bivirkning?</vt:lpstr>
      <vt:lpstr>Hvordan melder jeg en bivirkning?</vt:lpstr>
      <vt:lpstr>Sådan reagerer Sundhedsstyrelsen</vt:lpstr>
      <vt:lpstr>Case med Sertralin</vt:lpstr>
      <vt:lpstr>Case med Sertralin</vt:lpstr>
      <vt:lpstr>Case med Sertralin</vt:lpstr>
      <vt:lpstr>Case med Sertralin</vt:lpstr>
      <vt:lpstr>Case med Sertralin</vt:lpstr>
      <vt:lpstr>Mere viden</vt:lpstr>
      <vt:lpstr>Mere viden</vt:lpstr>
    </vt:vector>
  </TitlesOfParts>
  <Company>Lægemiddelstyrelsen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jast</dc:creator>
  <cp:lastModifiedBy>Sille Bechmann Pedersen</cp:lastModifiedBy>
  <cp:revision>177</cp:revision>
  <dcterms:created xsi:type="dcterms:W3CDTF">2013-04-03T10:54:31Z</dcterms:created>
  <dcterms:modified xsi:type="dcterms:W3CDTF">2014-04-03T09:24:45Z</dcterms:modified>
</cp:coreProperties>
</file>