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346" r:id="rId3"/>
    <p:sldId id="331" r:id="rId4"/>
    <p:sldId id="332" r:id="rId5"/>
    <p:sldId id="333" r:id="rId6"/>
    <p:sldId id="344" r:id="rId7"/>
    <p:sldId id="334" r:id="rId8"/>
    <p:sldId id="335" r:id="rId9"/>
    <p:sldId id="345" r:id="rId10"/>
    <p:sldId id="337" r:id="rId11"/>
    <p:sldId id="339" r:id="rId12"/>
    <p:sldId id="340" r:id="rId13"/>
    <p:sldId id="341" r:id="rId14"/>
  </p:sldIdLst>
  <p:sldSz cx="9144000" cy="6858000" type="screen4x3"/>
  <p:notesSz cx="6810375" cy="9942513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808080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AA1"/>
    <a:srgbClr val="CCECE8"/>
    <a:srgbClr val="646464"/>
    <a:srgbClr val="7F891A"/>
    <a:srgbClr val="6B523A"/>
    <a:srgbClr val="A6D514"/>
    <a:srgbClr val="D9EE38"/>
    <a:srgbClr val="95C6D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185" autoAdjust="0"/>
  </p:normalViewPr>
  <p:slideViewPr>
    <p:cSldViewPr>
      <p:cViewPr>
        <p:scale>
          <a:sx n="75" d="100"/>
          <a:sy n="75" d="100"/>
        </p:scale>
        <p:origin x="-2580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BCB65ED7-C6C1-4EC7-A704-DB94C441ED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213" y="0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42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213" y="9445625"/>
            <a:ext cx="29511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3000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616A8028-4092-4D17-99A8-4F24B77643C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ST logo dk farv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412750"/>
            <a:ext cx="2216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840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0813" y="3730625"/>
            <a:ext cx="8839200" cy="8382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0813" y="4724400"/>
            <a:ext cx="8839200" cy="1982788"/>
          </a:xfrm>
          <a:solidFill>
            <a:srgbClr val="3F7683"/>
          </a:solidFill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28DE-7969-411B-85BF-1C2BCFE3219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23063" y="912813"/>
            <a:ext cx="2190750" cy="5183187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50813" y="912813"/>
            <a:ext cx="6419850" cy="5183187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461D4-96D9-4852-B9C9-CDC43C8184C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564E7-9DD2-41EA-B601-A43A371FC57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88DD1-8A47-4F37-8B90-0E3C85EB8660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33900" y="1981200"/>
            <a:ext cx="4000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96E5-8301-44C5-A535-E7990FF30D6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BFBAC-FFD3-4B1A-8A0C-15C7DE811B9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BAAAE-8354-443E-951E-898D32970DC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38D9-8A49-4686-B81B-E0E437BD27A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BAD02-5900-4D35-B452-9B2816A48FA7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BBA14-7904-421C-B458-453C8C510CDD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813" y="912813"/>
            <a:ext cx="8763000" cy="838200"/>
          </a:xfrm>
          <a:prstGeom prst="rect">
            <a:avLst/>
          </a:prstGeom>
          <a:solidFill>
            <a:srgbClr val="95C6D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Overskrift 2</a:t>
            </a:r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15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EC8C1B6D-15AE-4E47-BD5E-76AB9CCDFF56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  <p:pic>
        <p:nvPicPr>
          <p:cNvPr id="2055" name="Picture 12" descr="SST logo dk farv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381000"/>
            <a:ext cx="22161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6D514"/>
        </a:buClr>
        <a:buSzPct val="85000"/>
        <a:buFont typeface="Wingdings" pitchFamily="2" charset="2"/>
        <a:buChar char="§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2000">
          <a:solidFill>
            <a:srgbClr val="64646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6D514"/>
        </a:buClr>
        <a:buSzPct val="50000"/>
        <a:buFont typeface="Wingdings" pitchFamily="2" charset="2"/>
        <a:buChar char="§"/>
        <a:defRPr>
          <a:solidFill>
            <a:srgbClr val="64646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st.dk/dkmanet-kf-sizedoc-u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2800" dirty="0" err="1" smtClean="0"/>
              <a:t>Clinical</a:t>
            </a:r>
            <a:r>
              <a:rPr lang="da-DK" sz="2800" dirty="0" smtClean="0"/>
              <a:t> </a:t>
            </a:r>
            <a:r>
              <a:rPr lang="da-DK" sz="2800" dirty="0" err="1" smtClean="0"/>
              <a:t>trial</a:t>
            </a:r>
            <a:r>
              <a:rPr lang="da-DK" sz="2800" dirty="0" smtClean="0"/>
              <a:t> services </a:t>
            </a:r>
            <a:r>
              <a:rPr lang="da-DK" sz="2800" dirty="0" err="1" smtClean="0"/>
              <a:t>on</a:t>
            </a:r>
            <a:r>
              <a:rPr lang="da-DK" sz="2800" dirty="0" smtClean="0"/>
              <a:t> </a:t>
            </a:r>
            <a:r>
              <a:rPr lang="da-DK" sz="2800" dirty="0" err="1" smtClean="0"/>
              <a:t>DKMAnet</a:t>
            </a:r>
            <a:endParaRPr lang="da-DK" sz="28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 smtClean="0"/>
              <a:t>Quick</a:t>
            </a:r>
            <a:r>
              <a:rPr lang="da-DK" dirty="0" smtClean="0"/>
              <a:t> guide for </a:t>
            </a:r>
            <a:r>
              <a:rPr lang="da-DK" dirty="0" err="1" smtClean="0"/>
              <a:t>companies</a:t>
            </a:r>
            <a:r>
              <a:rPr lang="da-DK" dirty="0" smtClean="0"/>
              <a:t> </a:t>
            </a:r>
            <a:endParaRPr lang="da-DK" dirty="0"/>
          </a:p>
        </p:txBody>
      </p:sp>
      <p:pic>
        <p:nvPicPr>
          <p:cNvPr id="5" name="Billede 4" descr="74_F_PP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908720"/>
            <a:ext cx="8892480" cy="2702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30533" t="13122" r="21301" b="43439"/>
          <a:stretch>
            <a:fillRect/>
          </a:stretch>
        </p:blipFill>
        <p:spPr bwMode="auto">
          <a:xfrm>
            <a:off x="428596" y="2143116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59570" y="928670"/>
            <a:ext cx="7495163" cy="857256"/>
          </a:xfrm>
        </p:spPr>
        <p:txBody>
          <a:bodyPr/>
          <a:lstStyle/>
          <a:p>
            <a:r>
              <a:rPr lang="da-DK" sz="2500" dirty="0" smtClean="0"/>
              <a:t>Types of </a:t>
            </a:r>
            <a:r>
              <a:rPr lang="da-DK" sz="2500" dirty="0" err="1" smtClean="0"/>
              <a:t>amendment</a:t>
            </a:r>
            <a:r>
              <a:rPr lang="da-DK" sz="2500" dirty="0" smtClean="0"/>
              <a:t> </a:t>
            </a:r>
            <a:r>
              <a:rPr lang="da-DK" sz="2500" dirty="0" smtClean="0"/>
              <a:t>to </a:t>
            </a:r>
            <a:r>
              <a:rPr lang="da-DK" sz="2500" dirty="0" smtClean="0"/>
              <a:t>the DHMA</a:t>
            </a:r>
            <a:endParaRPr lang="da-DK" sz="2500" dirty="0"/>
          </a:p>
        </p:txBody>
      </p:sp>
      <p:sp>
        <p:nvSpPr>
          <p:cNvPr id="8" name="Rektangel 7"/>
          <p:cNvSpPr/>
          <p:nvPr/>
        </p:nvSpPr>
        <p:spPr bwMode="auto">
          <a:xfrm>
            <a:off x="2786050" y="4786322"/>
            <a:ext cx="3357586" cy="12144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357554" y="3214686"/>
            <a:ext cx="1216290" cy="316683"/>
          </a:xfrm>
          <a:prstGeom prst="ellipse">
            <a:avLst/>
          </a:prstGeom>
          <a:noFill/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l="30925" t="13380" r="20760" b="40845"/>
          <a:stretch>
            <a:fillRect/>
          </a:stretch>
        </p:blipFill>
        <p:spPr bwMode="auto">
          <a:xfrm>
            <a:off x="714348" y="2000240"/>
            <a:ext cx="7858180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570" y="928670"/>
            <a:ext cx="7241431" cy="1008112"/>
          </a:xfrm>
        </p:spPr>
        <p:txBody>
          <a:bodyPr/>
          <a:lstStyle/>
          <a:p>
            <a:r>
              <a:rPr lang="da-DK" sz="2500" dirty="0" smtClean="0"/>
              <a:t>Types of </a:t>
            </a:r>
            <a:r>
              <a:rPr lang="da-DK" sz="2500" dirty="0" err="1" smtClean="0"/>
              <a:t>request</a:t>
            </a:r>
            <a:r>
              <a:rPr lang="da-DK" sz="2500" dirty="0" smtClean="0"/>
              <a:t> </a:t>
            </a:r>
            <a:r>
              <a:rPr lang="da-DK" sz="2500" dirty="0" err="1" smtClean="0"/>
              <a:t>concerning</a:t>
            </a:r>
            <a:r>
              <a:rPr lang="da-DK" sz="2500" dirty="0" smtClean="0"/>
              <a:t> </a:t>
            </a:r>
            <a:r>
              <a:rPr lang="da-DK" sz="2500" dirty="0" err="1" smtClean="0"/>
              <a:t>surveillance</a:t>
            </a:r>
            <a:endParaRPr lang="da-DK" sz="25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auto">
          <a:xfrm>
            <a:off x="2946895" y="4357694"/>
            <a:ext cx="2982427" cy="52571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500430" y="3000372"/>
            <a:ext cx="1285884" cy="343589"/>
          </a:xfrm>
          <a:prstGeom prst="ellipse">
            <a:avLst/>
          </a:prstGeom>
          <a:noFill/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31210" t="13007" r="19814" b="39262"/>
          <a:stretch>
            <a:fillRect/>
          </a:stretch>
        </p:blipFill>
        <p:spPr bwMode="auto">
          <a:xfrm>
            <a:off x="1000100" y="1785926"/>
            <a:ext cx="72866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12</a:t>
            </a:fld>
            <a:endParaRPr lang="da-DK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76484" y="928670"/>
            <a:ext cx="6924516" cy="848070"/>
          </a:xfrm>
        </p:spPr>
        <p:txBody>
          <a:bodyPr/>
          <a:lstStyle/>
          <a:p>
            <a:r>
              <a:rPr lang="da-DK" sz="2500" dirty="0" smtClean="0"/>
              <a:t>Types of </a:t>
            </a:r>
            <a:r>
              <a:rPr lang="da-DK" sz="2500" dirty="0" err="1" smtClean="0"/>
              <a:t>notification</a:t>
            </a:r>
            <a:endParaRPr lang="da-DK" sz="2500" dirty="0"/>
          </a:p>
        </p:txBody>
      </p:sp>
      <p:sp>
        <p:nvSpPr>
          <p:cNvPr id="5" name="Ellipse 4"/>
          <p:cNvSpPr/>
          <p:nvPr/>
        </p:nvSpPr>
        <p:spPr bwMode="auto">
          <a:xfrm>
            <a:off x="3500430" y="2714620"/>
            <a:ext cx="1285884" cy="357190"/>
          </a:xfrm>
          <a:prstGeom prst="ellipse">
            <a:avLst/>
          </a:prstGeom>
          <a:noFill/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9366" t="12559" r="19826" b="39610"/>
          <a:stretch>
            <a:fillRect/>
          </a:stretch>
        </p:blipFill>
        <p:spPr bwMode="auto">
          <a:xfrm>
            <a:off x="571472" y="2285968"/>
            <a:ext cx="778674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3611" y="1052736"/>
            <a:ext cx="6924516" cy="876066"/>
          </a:xfrm>
        </p:spPr>
        <p:txBody>
          <a:bodyPr/>
          <a:lstStyle/>
          <a:p>
            <a:r>
              <a:rPr lang="da-DK" sz="2500" dirty="0" err="1" smtClean="0"/>
              <a:t>Overview</a:t>
            </a:r>
            <a:r>
              <a:rPr lang="da-DK" sz="2500" dirty="0" smtClean="0"/>
              <a:t> of </a:t>
            </a:r>
            <a:r>
              <a:rPr lang="da-DK" sz="2500" dirty="0" err="1" smtClean="0"/>
              <a:t>documents</a:t>
            </a:r>
            <a:r>
              <a:rPr lang="da-DK" sz="2500" dirty="0" smtClean="0"/>
              <a:t> </a:t>
            </a:r>
            <a:r>
              <a:rPr lang="da-DK" sz="2500" dirty="0" err="1" smtClean="0"/>
              <a:t>submitted</a:t>
            </a:r>
            <a:endParaRPr lang="da-DK" sz="25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13</a:t>
            </a:fld>
            <a:endParaRPr lang="da-DK"/>
          </a:p>
        </p:txBody>
      </p:sp>
      <p:sp>
        <p:nvSpPr>
          <p:cNvPr id="8" name="Ellipse 7"/>
          <p:cNvSpPr/>
          <p:nvPr/>
        </p:nvSpPr>
        <p:spPr bwMode="auto">
          <a:xfrm>
            <a:off x="7280374" y="2928934"/>
            <a:ext cx="792088" cy="432048"/>
          </a:xfrm>
          <a:prstGeom prst="ellipse">
            <a:avLst/>
          </a:prstGeom>
          <a:noFill/>
          <a:ln w="25400" cap="flat" cmpd="dbl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813" y="785794"/>
            <a:ext cx="8763000" cy="838200"/>
          </a:xfrm>
        </p:spPr>
        <p:txBody>
          <a:bodyPr/>
          <a:lstStyle/>
          <a:p>
            <a:r>
              <a:rPr lang="da-DK" sz="2500" dirty="0" smtClean="0"/>
              <a:t>Joint </a:t>
            </a:r>
            <a:r>
              <a:rPr lang="da-DK" sz="2500" dirty="0" err="1" smtClean="0"/>
              <a:t>DKMAnet</a:t>
            </a:r>
            <a:r>
              <a:rPr lang="da-DK" sz="2500" dirty="0" smtClean="0"/>
              <a:t> portal for DHMA and research </a:t>
            </a:r>
            <a:r>
              <a:rPr lang="da-DK" sz="2500" dirty="0" err="1" smtClean="0"/>
              <a:t>ethics</a:t>
            </a:r>
            <a:r>
              <a:rPr lang="da-DK" sz="2500" dirty="0" smtClean="0"/>
              <a:t> </a:t>
            </a:r>
            <a:r>
              <a:rPr lang="da-DK" sz="2500" dirty="0" err="1" smtClean="0"/>
              <a:t>committees</a:t>
            </a:r>
            <a:endParaRPr lang="da-DK" sz="2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1000" y="1643050"/>
            <a:ext cx="8153400" cy="4114800"/>
          </a:xfrm>
        </p:spPr>
        <p:txBody>
          <a:bodyPr/>
          <a:lstStyle/>
          <a:p>
            <a:r>
              <a:rPr lang="en-GB" dirty="0" smtClean="0"/>
              <a:t>On 24 March 2014, the Danish Health and Medicines Authority and the Scientific Ethical Committee System </a:t>
            </a:r>
            <a:r>
              <a:rPr lang="en-GB" dirty="0" smtClean="0"/>
              <a:t>launched </a:t>
            </a:r>
            <a:r>
              <a:rPr lang="en-GB" dirty="0" smtClean="0"/>
              <a:t>a new version of </a:t>
            </a:r>
            <a:r>
              <a:rPr lang="en-GB" dirty="0" err="1" smtClean="0"/>
              <a:t>DKMAnet</a:t>
            </a:r>
            <a:r>
              <a:rPr lang="en-GB" dirty="0" smtClean="0"/>
              <a:t> for companies. </a:t>
            </a:r>
          </a:p>
          <a:p>
            <a:r>
              <a:rPr lang="en-GB" dirty="0" smtClean="0"/>
              <a:t>You need only send one application via </a:t>
            </a:r>
            <a:r>
              <a:rPr lang="en-GB" dirty="0" err="1" smtClean="0"/>
              <a:t>DKMAnet</a:t>
            </a:r>
            <a:r>
              <a:rPr lang="en-GB" dirty="0" smtClean="0"/>
              <a:t> when you want to apply for </a:t>
            </a:r>
            <a:r>
              <a:rPr lang="en-GB" dirty="0" smtClean="0"/>
              <a:t>a clinical trial or amendments as well as </a:t>
            </a:r>
            <a:r>
              <a:rPr lang="en-GB" dirty="0" smtClean="0"/>
              <a:t>submit documentation related to the safety surveillance or </a:t>
            </a:r>
            <a:r>
              <a:rPr lang="en-GB" dirty="0" smtClean="0"/>
              <a:t>notifications. </a:t>
            </a:r>
            <a:r>
              <a:rPr lang="en-GB" dirty="0" err="1" smtClean="0"/>
              <a:t>DKMAnet</a:t>
            </a:r>
            <a:r>
              <a:rPr lang="en-GB" dirty="0" smtClean="0"/>
              <a:t> will send all requests to both the Danish Health and Medicines Authority and the Scientific Ethical Committee System.</a:t>
            </a:r>
            <a:r>
              <a:rPr lang="en-GB" b="1" dirty="0" smtClean="0"/>
              <a:t> </a:t>
            </a:r>
          </a:p>
          <a:p>
            <a:r>
              <a:rPr lang="en-GB" dirty="0" err="1" smtClean="0"/>
              <a:t>DKMAnet</a:t>
            </a:r>
            <a:r>
              <a:rPr lang="en-GB" dirty="0" smtClean="0"/>
              <a:t> will be mandatory </a:t>
            </a:r>
            <a:r>
              <a:rPr lang="en-GB" dirty="0" smtClean="0"/>
              <a:t>at the end of </a:t>
            </a:r>
            <a:r>
              <a:rPr lang="en-GB" dirty="0" smtClean="0"/>
              <a:t>2014.</a:t>
            </a:r>
            <a:endParaRPr lang="da-DK" dirty="0" smtClean="0"/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30018" t="10821" r="19217" b="47420"/>
          <a:stretch>
            <a:fillRect/>
          </a:stretch>
        </p:blipFill>
        <p:spPr bwMode="auto">
          <a:xfrm>
            <a:off x="428596" y="2428868"/>
            <a:ext cx="82153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9016" y="980728"/>
            <a:ext cx="7585392" cy="1090950"/>
          </a:xfrm>
        </p:spPr>
        <p:txBody>
          <a:bodyPr/>
          <a:lstStyle/>
          <a:p>
            <a:r>
              <a:rPr lang="da-DK" sz="2500" dirty="0" smtClean="0"/>
              <a:t>All </a:t>
            </a:r>
            <a:r>
              <a:rPr lang="da-DK" sz="2500" dirty="0" err="1" smtClean="0"/>
              <a:t>requests</a:t>
            </a:r>
            <a:r>
              <a:rPr lang="da-DK" sz="2500" dirty="0" smtClean="0"/>
              <a:t> </a:t>
            </a:r>
            <a:r>
              <a:rPr lang="da-DK" sz="2500" dirty="0" err="1" smtClean="0"/>
              <a:t>concerning</a:t>
            </a:r>
            <a:r>
              <a:rPr lang="da-DK" sz="2500" dirty="0" smtClean="0"/>
              <a:t> </a:t>
            </a:r>
            <a:r>
              <a:rPr lang="da-DK" sz="2500" dirty="0" err="1" smtClean="0"/>
              <a:t>clinical</a:t>
            </a:r>
            <a:r>
              <a:rPr lang="da-DK" sz="2500" dirty="0" smtClean="0"/>
              <a:t> </a:t>
            </a:r>
            <a:r>
              <a:rPr lang="da-DK" sz="2500" dirty="0" err="1" smtClean="0"/>
              <a:t>trials</a:t>
            </a:r>
            <a:r>
              <a:rPr lang="da-DK" sz="2500" dirty="0" smtClean="0"/>
              <a:t> </a:t>
            </a:r>
            <a:r>
              <a:rPr lang="da-DK" sz="2500" dirty="0" err="1" smtClean="0"/>
              <a:t>can</a:t>
            </a:r>
            <a:r>
              <a:rPr lang="da-DK" sz="2500" dirty="0" smtClean="0"/>
              <a:t> </a:t>
            </a:r>
            <a:r>
              <a:rPr lang="da-DK" sz="2500" dirty="0" err="1" smtClean="0"/>
              <a:t>be</a:t>
            </a:r>
            <a:r>
              <a:rPr lang="da-DK" sz="2500" dirty="0" smtClean="0"/>
              <a:t> </a:t>
            </a:r>
            <a:r>
              <a:rPr lang="da-DK" sz="2500" dirty="0" smtClean="0"/>
              <a:t>made </a:t>
            </a:r>
            <a:r>
              <a:rPr lang="da-DK" sz="2500" dirty="0" smtClean="0"/>
              <a:t>via </a:t>
            </a:r>
            <a:r>
              <a:rPr lang="da-DK" sz="2500" dirty="0" err="1" smtClean="0"/>
              <a:t>DKMAnet</a:t>
            </a:r>
            <a:endParaRPr lang="da-DK" sz="25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6" name="Rektangel 5"/>
          <p:cNvSpPr/>
          <p:nvPr/>
        </p:nvSpPr>
        <p:spPr bwMode="auto">
          <a:xfrm>
            <a:off x="1049994" y="4429132"/>
            <a:ext cx="5057818" cy="58054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cxnSp>
        <p:nvCxnSpPr>
          <p:cNvPr id="8" name="Lige pilforbindelse 7"/>
          <p:cNvCxnSpPr/>
          <p:nvPr/>
        </p:nvCxnSpPr>
        <p:spPr bwMode="auto">
          <a:xfrm flipH="1">
            <a:off x="6108532" y="4643446"/>
            <a:ext cx="1382443" cy="9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ktangel 8"/>
          <p:cNvSpPr/>
          <p:nvPr/>
        </p:nvSpPr>
        <p:spPr bwMode="auto">
          <a:xfrm>
            <a:off x="6911788" y="4843107"/>
            <a:ext cx="686015" cy="2190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10" name="Rektangel 9"/>
          <p:cNvSpPr/>
          <p:nvPr/>
        </p:nvSpPr>
        <p:spPr bwMode="auto">
          <a:xfrm>
            <a:off x="7100054" y="5813496"/>
            <a:ext cx="758094" cy="2587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cxnSp>
        <p:nvCxnSpPr>
          <p:cNvPr id="11" name="Lige pilforbindelse 10"/>
          <p:cNvCxnSpPr/>
          <p:nvPr/>
        </p:nvCxnSpPr>
        <p:spPr bwMode="auto">
          <a:xfrm flipH="1">
            <a:off x="7500543" y="4643446"/>
            <a:ext cx="11375" cy="1145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30866" t="13433" r="21193" b="36567"/>
          <a:stretch>
            <a:fillRect/>
          </a:stretch>
        </p:blipFill>
        <p:spPr bwMode="auto">
          <a:xfrm>
            <a:off x="357158" y="2071654"/>
            <a:ext cx="73581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57232"/>
            <a:ext cx="7920880" cy="1071570"/>
          </a:xfrm>
        </p:spPr>
        <p:txBody>
          <a:bodyPr/>
          <a:lstStyle/>
          <a:p>
            <a:r>
              <a:rPr lang="da-DK" sz="2500" dirty="0" smtClean="0"/>
              <a:t>New </a:t>
            </a:r>
            <a:r>
              <a:rPr lang="da-DK" sz="2500" dirty="0" err="1" smtClean="0"/>
              <a:t>trials</a:t>
            </a:r>
            <a:r>
              <a:rPr lang="da-DK" sz="2500" dirty="0" smtClean="0"/>
              <a:t>, </a:t>
            </a:r>
            <a:r>
              <a:rPr lang="da-DK" sz="2500" dirty="0" err="1" smtClean="0"/>
              <a:t>amendments</a:t>
            </a:r>
            <a:r>
              <a:rPr lang="da-DK" sz="2500" dirty="0" smtClean="0"/>
              <a:t> and </a:t>
            </a:r>
            <a:r>
              <a:rPr lang="da-DK" sz="2500" dirty="0" err="1" smtClean="0"/>
              <a:t>notifications</a:t>
            </a:r>
            <a:r>
              <a:rPr lang="da-DK" sz="2500" dirty="0" smtClean="0"/>
              <a:t> </a:t>
            </a:r>
            <a:r>
              <a:rPr lang="da-DK" sz="2500" dirty="0" err="1" smtClean="0"/>
              <a:t>require</a:t>
            </a:r>
            <a:r>
              <a:rPr lang="da-DK" sz="2500" dirty="0" smtClean="0"/>
              <a:t> an </a:t>
            </a:r>
            <a:r>
              <a:rPr lang="da-DK" sz="2500" dirty="0" smtClean="0"/>
              <a:t>XML file </a:t>
            </a:r>
            <a:r>
              <a:rPr lang="da-DK" sz="2500" dirty="0" err="1" smtClean="0"/>
              <a:t>upload</a:t>
            </a:r>
            <a:endParaRPr lang="da-DK" sz="25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Ellipse 4"/>
          <p:cNvSpPr/>
          <p:nvPr/>
        </p:nvSpPr>
        <p:spPr bwMode="auto">
          <a:xfrm>
            <a:off x="3000364" y="3071810"/>
            <a:ext cx="1071570" cy="285752"/>
          </a:xfrm>
          <a:prstGeom prst="ellipse">
            <a:avLst/>
          </a:prstGeom>
          <a:noFill/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28063" b="5131"/>
          <a:stretch>
            <a:fillRect/>
          </a:stretch>
        </p:blipFill>
        <p:spPr bwMode="auto">
          <a:xfrm>
            <a:off x="5286380" y="3071810"/>
            <a:ext cx="385762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31036" t="15625" r="21699" b="34374"/>
          <a:stretch>
            <a:fillRect/>
          </a:stretch>
        </p:blipFill>
        <p:spPr bwMode="auto">
          <a:xfrm>
            <a:off x="1000100" y="2143116"/>
            <a:ext cx="69294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602068" cy="1008112"/>
          </a:xfrm>
        </p:spPr>
        <p:txBody>
          <a:bodyPr/>
          <a:lstStyle/>
          <a:p>
            <a:r>
              <a:rPr lang="da-DK" sz="2500" dirty="0" smtClean="0"/>
              <a:t>Fields </a:t>
            </a:r>
            <a:r>
              <a:rPr lang="da-DK" sz="2500" dirty="0" err="1" smtClean="0"/>
              <a:t>are</a:t>
            </a:r>
            <a:r>
              <a:rPr lang="da-DK" sz="2500" dirty="0" smtClean="0"/>
              <a:t> </a:t>
            </a:r>
            <a:r>
              <a:rPr lang="da-DK" sz="2500" dirty="0" err="1" smtClean="0"/>
              <a:t>automatically</a:t>
            </a:r>
            <a:r>
              <a:rPr lang="da-DK" sz="2500" dirty="0" smtClean="0"/>
              <a:t> </a:t>
            </a:r>
            <a:r>
              <a:rPr lang="da-DK" sz="2500" dirty="0" err="1" smtClean="0"/>
              <a:t>filled</a:t>
            </a:r>
            <a:r>
              <a:rPr lang="da-DK" sz="2500" dirty="0" smtClean="0"/>
              <a:t> in </a:t>
            </a:r>
            <a:r>
              <a:rPr lang="da-DK" sz="2500" dirty="0" err="1" smtClean="0"/>
              <a:t>with</a:t>
            </a:r>
            <a:r>
              <a:rPr lang="da-DK" sz="2500" dirty="0" smtClean="0"/>
              <a:t> data </a:t>
            </a:r>
            <a:r>
              <a:rPr lang="da-DK" sz="2500" dirty="0" smtClean="0"/>
              <a:t>from </a:t>
            </a:r>
            <a:r>
              <a:rPr lang="da-DK" sz="2500" dirty="0" smtClean="0"/>
              <a:t>the </a:t>
            </a:r>
            <a:r>
              <a:rPr lang="da-DK" sz="2500" dirty="0" smtClean="0"/>
              <a:t>XML file</a:t>
            </a:r>
            <a:endParaRPr lang="da-DK" sz="25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8" name="Ellipse 7"/>
          <p:cNvSpPr/>
          <p:nvPr/>
        </p:nvSpPr>
        <p:spPr bwMode="auto">
          <a:xfrm>
            <a:off x="3500430" y="2428868"/>
            <a:ext cx="1148708" cy="357190"/>
          </a:xfrm>
          <a:prstGeom prst="ellipse">
            <a:avLst/>
          </a:prstGeom>
          <a:noFill/>
          <a:ln w="254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47" tIns="40074" rIns="80147" bIns="40074" numCol="1" rtlCol="0" anchor="t" anchorCtr="0" compatLnSpc="1">
            <a:prstTxWarp prst="textNoShape">
              <a:avLst/>
            </a:prstTxWarp>
          </a:bodyPr>
          <a:lstStyle/>
          <a:p>
            <a:pPr algn="l" defTabSz="914179" eaLnBrk="1" hangingPunct="1">
              <a:spcBef>
                <a:spcPct val="0"/>
              </a:spcBef>
            </a:pPr>
            <a:endParaRPr lang="da-DK" dirty="0" smtClean="0">
              <a:solidFill>
                <a:schemeClr val="tx1"/>
              </a:solidFill>
            </a:endParaRPr>
          </a:p>
        </p:txBody>
      </p:sp>
      <p:cxnSp>
        <p:nvCxnSpPr>
          <p:cNvPr id="10" name="Lige pilforbindelse 9"/>
          <p:cNvCxnSpPr/>
          <p:nvPr/>
        </p:nvCxnSpPr>
        <p:spPr bwMode="auto">
          <a:xfrm rot="10800000">
            <a:off x="3929058" y="6286520"/>
            <a:ext cx="571504" cy="158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kstboks 8"/>
          <p:cNvSpPr txBox="1"/>
          <p:nvPr/>
        </p:nvSpPr>
        <p:spPr>
          <a:xfrm>
            <a:off x="3143240" y="4091707"/>
            <a:ext cx="571504" cy="1231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a-DK" sz="200" dirty="0"/>
          </a:p>
        </p:txBody>
      </p:sp>
      <p:sp>
        <p:nvSpPr>
          <p:cNvPr id="11" name="Tekstboks 10"/>
          <p:cNvSpPr txBox="1"/>
          <p:nvPr/>
        </p:nvSpPr>
        <p:spPr>
          <a:xfrm>
            <a:off x="3000364" y="5143512"/>
            <a:ext cx="571504" cy="1231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a-DK" sz="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500" dirty="0" smtClean="0"/>
              <a:t>Information </a:t>
            </a:r>
            <a:r>
              <a:rPr lang="da-DK" sz="2500" dirty="0" err="1" smtClean="0"/>
              <a:t>on</a:t>
            </a:r>
            <a:r>
              <a:rPr lang="da-DK" sz="2500" dirty="0" smtClean="0"/>
              <a:t> </a:t>
            </a:r>
            <a:r>
              <a:rPr lang="da-DK" sz="2500" dirty="0" err="1" smtClean="0"/>
              <a:t>ethics</a:t>
            </a:r>
            <a:r>
              <a:rPr lang="da-DK" sz="2500" dirty="0" smtClean="0"/>
              <a:t> </a:t>
            </a:r>
            <a:r>
              <a:rPr lang="da-DK" sz="2500" dirty="0" err="1" smtClean="0"/>
              <a:t>committees</a:t>
            </a:r>
            <a:r>
              <a:rPr lang="da-DK" sz="2500" dirty="0" smtClean="0"/>
              <a:t> </a:t>
            </a:r>
            <a:r>
              <a:rPr lang="da-DK" sz="2500" dirty="0" smtClean="0"/>
              <a:t>must </a:t>
            </a:r>
            <a:r>
              <a:rPr lang="da-DK" sz="2500" dirty="0" err="1" smtClean="0"/>
              <a:t>be</a:t>
            </a:r>
            <a:r>
              <a:rPr lang="da-DK" sz="2500" dirty="0" smtClean="0"/>
              <a:t> </a:t>
            </a:r>
            <a:r>
              <a:rPr lang="da-DK" sz="2500" dirty="0" err="1" smtClean="0"/>
              <a:t>filled</a:t>
            </a:r>
            <a:r>
              <a:rPr lang="da-DK" sz="2500" dirty="0" smtClean="0"/>
              <a:t> in </a:t>
            </a:r>
            <a:r>
              <a:rPr lang="da-DK" sz="2500" dirty="0" err="1" smtClean="0"/>
              <a:t>manually</a:t>
            </a:r>
            <a:endParaRPr lang="da-DK" sz="2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31109" t="13669" r="21328" b="40288"/>
          <a:stretch>
            <a:fillRect/>
          </a:stretch>
        </p:blipFill>
        <p:spPr bwMode="auto">
          <a:xfrm>
            <a:off x="642910" y="1857364"/>
            <a:ext cx="757242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1052737"/>
            <a:ext cx="7215214" cy="876065"/>
          </a:xfrm>
        </p:spPr>
        <p:txBody>
          <a:bodyPr/>
          <a:lstStyle/>
          <a:p>
            <a:r>
              <a:rPr lang="da-DK" sz="2500" dirty="0" err="1" smtClean="0"/>
              <a:t>Documentation</a:t>
            </a:r>
            <a:r>
              <a:rPr lang="da-DK" sz="2500" dirty="0" smtClean="0"/>
              <a:t> </a:t>
            </a:r>
            <a:r>
              <a:rPr lang="da-DK" sz="2500" dirty="0" smtClean="0"/>
              <a:t>must </a:t>
            </a:r>
            <a:r>
              <a:rPr lang="da-DK" sz="2500" dirty="0" err="1" smtClean="0"/>
              <a:t>be</a:t>
            </a:r>
            <a:r>
              <a:rPr lang="da-DK" sz="2500" dirty="0" smtClean="0"/>
              <a:t> </a:t>
            </a:r>
            <a:r>
              <a:rPr lang="da-DK" sz="2500" dirty="0" err="1" smtClean="0"/>
              <a:t>attached</a:t>
            </a:r>
            <a:r>
              <a:rPr lang="da-DK" sz="2500" dirty="0" smtClean="0"/>
              <a:t> in PDF format</a:t>
            </a:r>
            <a:endParaRPr lang="da-DK" sz="250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DE84-3033-4103-B0C8-3F86E139ED2A}" type="slidenum">
              <a:rPr lang="da-DK" smtClean="0"/>
              <a:pPr/>
              <a:t>7</a:t>
            </a:fld>
            <a:endParaRPr lang="da-DK"/>
          </a:p>
        </p:txBody>
      </p:sp>
      <p:cxnSp>
        <p:nvCxnSpPr>
          <p:cNvPr id="18" name="Lige pilforbindelse 17"/>
          <p:cNvCxnSpPr/>
          <p:nvPr/>
        </p:nvCxnSpPr>
        <p:spPr bwMode="auto">
          <a:xfrm flipH="1">
            <a:off x="4154329" y="4572293"/>
            <a:ext cx="385405" cy="50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Lige pilforbindelse 18"/>
          <p:cNvCxnSpPr/>
          <p:nvPr/>
        </p:nvCxnSpPr>
        <p:spPr bwMode="auto">
          <a:xfrm flipH="1">
            <a:off x="4132973" y="2538461"/>
            <a:ext cx="322572" cy="4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Lige pilforbindelse 19"/>
          <p:cNvCxnSpPr/>
          <p:nvPr/>
        </p:nvCxnSpPr>
        <p:spPr bwMode="auto">
          <a:xfrm flipH="1">
            <a:off x="4121749" y="2876077"/>
            <a:ext cx="322572" cy="4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Lige pilforbindelse 20"/>
          <p:cNvCxnSpPr/>
          <p:nvPr/>
        </p:nvCxnSpPr>
        <p:spPr bwMode="auto">
          <a:xfrm flipH="1">
            <a:off x="4137108" y="3228551"/>
            <a:ext cx="322572" cy="4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Lige pilforbindelse 21"/>
          <p:cNvCxnSpPr/>
          <p:nvPr/>
        </p:nvCxnSpPr>
        <p:spPr bwMode="auto">
          <a:xfrm flipH="1">
            <a:off x="4118957" y="3560292"/>
            <a:ext cx="322572" cy="4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Lige pilforbindelse 22"/>
          <p:cNvCxnSpPr/>
          <p:nvPr/>
        </p:nvCxnSpPr>
        <p:spPr bwMode="auto">
          <a:xfrm flipH="1">
            <a:off x="4128731" y="3897958"/>
            <a:ext cx="322572" cy="4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Lige pilforbindelse 23"/>
          <p:cNvCxnSpPr/>
          <p:nvPr/>
        </p:nvCxnSpPr>
        <p:spPr bwMode="auto">
          <a:xfrm flipH="1">
            <a:off x="4322812" y="4271167"/>
            <a:ext cx="322572" cy="49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31274" t="13572" r="21057" b="38571"/>
          <a:stretch>
            <a:fillRect/>
          </a:stretch>
        </p:blipFill>
        <p:spPr bwMode="auto">
          <a:xfrm>
            <a:off x="857224" y="2071678"/>
            <a:ext cx="764386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836713"/>
            <a:ext cx="8031836" cy="806337"/>
          </a:xfrm>
        </p:spPr>
        <p:txBody>
          <a:bodyPr/>
          <a:lstStyle/>
          <a:p>
            <a:r>
              <a:rPr lang="da-DK" sz="2500" dirty="0" smtClean="0"/>
              <a:t>Max </a:t>
            </a:r>
            <a:r>
              <a:rPr lang="da-DK" sz="2500" dirty="0" smtClean="0"/>
              <a:t>10 MB per file, max 80 MB in total</a:t>
            </a:r>
            <a:endParaRPr lang="da-DK" sz="2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Why does the system only allow documents with a file size of maximum </a:t>
            </a:r>
            <a:r>
              <a:rPr lang="en-US" b="1" dirty="0" smtClean="0"/>
              <a:t>10 MB </a:t>
            </a:r>
            <a:r>
              <a:rPr lang="en-US" b="1" dirty="0" smtClean="0"/>
              <a:t>and applications with a total size of </a:t>
            </a:r>
            <a:r>
              <a:rPr lang="en-US" b="1" dirty="0" smtClean="0"/>
              <a:t>80 MB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We have set the limit at 10 MB to avoid that very large files block the system and </a:t>
            </a:r>
            <a:r>
              <a:rPr lang="en-US" dirty="0" smtClean="0"/>
              <a:t>prevent the submission </a:t>
            </a:r>
            <a:r>
              <a:rPr lang="en-US" dirty="0" smtClean="0"/>
              <a:t>of applications. This is a common limit in various secure extranet systems.</a:t>
            </a:r>
          </a:p>
          <a:p>
            <a:r>
              <a:rPr lang="en-US" b="1" dirty="0" smtClean="0"/>
              <a:t>How do I handle documents with a file size of more than </a:t>
            </a:r>
            <a:r>
              <a:rPr lang="en-US" b="1" dirty="0" smtClean="0"/>
              <a:t>10 MB</a:t>
            </a:r>
            <a:r>
              <a:rPr lang="en-US" b="1" dirty="0" smtClean="0"/>
              <a:t>?</a:t>
            </a:r>
          </a:p>
          <a:p>
            <a:r>
              <a:rPr lang="en-US" dirty="0" smtClean="0"/>
              <a:t>In the following </a:t>
            </a:r>
            <a:r>
              <a:rPr lang="en-US" dirty="0" smtClean="0">
                <a:hlinkClick r:id="rId2"/>
              </a:rPr>
              <a:t>link</a:t>
            </a:r>
            <a:r>
              <a:rPr lang="en-US" dirty="0" smtClean="0"/>
              <a:t> you can read about how </a:t>
            </a:r>
            <a:r>
              <a:rPr lang="en-US" dirty="0" smtClean="0"/>
              <a:t>to </a:t>
            </a:r>
            <a:r>
              <a:rPr lang="en-US" dirty="0" smtClean="0"/>
              <a:t>reduce the size of your documents. 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16BF-5EF1-4E04-8F94-C774DF3F629D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500" dirty="0" err="1" smtClean="0"/>
              <a:t>Choose</a:t>
            </a:r>
            <a:r>
              <a:rPr lang="da-DK" sz="2500" dirty="0" smtClean="0"/>
              <a:t> to </a:t>
            </a:r>
            <a:r>
              <a:rPr lang="da-DK" sz="2500" dirty="0" err="1" smtClean="0"/>
              <a:t>whom</a:t>
            </a:r>
            <a:r>
              <a:rPr lang="da-DK" sz="2500" dirty="0" smtClean="0"/>
              <a:t> the </a:t>
            </a:r>
            <a:r>
              <a:rPr lang="da-DK" sz="2500" dirty="0" err="1" smtClean="0"/>
              <a:t>amendment</a:t>
            </a:r>
            <a:r>
              <a:rPr lang="da-DK" sz="2500" dirty="0" smtClean="0"/>
              <a:t> </a:t>
            </a:r>
            <a:r>
              <a:rPr lang="da-DK" sz="2500" dirty="0" err="1" smtClean="0"/>
              <a:t>or</a:t>
            </a:r>
            <a:r>
              <a:rPr lang="da-DK" sz="2500" dirty="0" smtClean="0"/>
              <a:t> </a:t>
            </a:r>
            <a:r>
              <a:rPr lang="da-DK" sz="2500" dirty="0" err="1" smtClean="0"/>
              <a:t>notification</a:t>
            </a:r>
            <a:r>
              <a:rPr lang="da-DK" sz="2500" dirty="0" smtClean="0"/>
              <a:t> is to </a:t>
            </a:r>
            <a:r>
              <a:rPr lang="da-DK" sz="2500" dirty="0" err="1" smtClean="0"/>
              <a:t>be</a:t>
            </a:r>
            <a:r>
              <a:rPr lang="da-DK" sz="2500" dirty="0" smtClean="0"/>
              <a:t> </a:t>
            </a:r>
            <a:r>
              <a:rPr lang="da-DK" sz="2500" dirty="0" smtClean="0"/>
              <a:t>sent</a:t>
            </a:r>
            <a:endParaRPr lang="da-DK" sz="25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29112" t="13774" r="19821" b="34958"/>
          <a:stretch>
            <a:fillRect/>
          </a:stretch>
        </p:blipFill>
        <p:spPr bwMode="auto">
          <a:xfrm>
            <a:off x="714348" y="2071654"/>
            <a:ext cx="76438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dhedsstyrelse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8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Sundhedsstyrelsen</Template>
  <TotalTime>1787</TotalTime>
  <Words>295</Words>
  <Application>Microsoft Office PowerPoint</Application>
  <PresentationFormat>Skærmshow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Sundhedsstyrelsen</vt:lpstr>
      <vt:lpstr>Clinical trial services on DKMAnet</vt:lpstr>
      <vt:lpstr>Joint DKMAnet portal for DHMA and research ethics committees</vt:lpstr>
      <vt:lpstr>All requests concerning clinical trials can be made via DKMAnet</vt:lpstr>
      <vt:lpstr>New trials, amendments and notifications require an XML file upload</vt:lpstr>
      <vt:lpstr>Fields are automatically filled in with data from the XML file</vt:lpstr>
      <vt:lpstr>Information on ethics committees must be filled in manually</vt:lpstr>
      <vt:lpstr>Documentation must be attached in PDF format</vt:lpstr>
      <vt:lpstr>Max 10 MB per file, max 80 MB in total</vt:lpstr>
      <vt:lpstr>Choose to whom the amendment or notification is to be sent</vt:lpstr>
      <vt:lpstr>Types of amendment to the DHMA</vt:lpstr>
      <vt:lpstr>Types of request concerning surveillance</vt:lpstr>
      <vt:lpstr>Types of notification</vt:lpstr>
      <vt:lpstr>Overview of documents submitted</vt:lpstr>
    </vt:vector>
  </TitlesOfParts>
  <Company>Lægemiddelstyrelsen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Møde med LIFs udvalg om kliniske forsøg</dc:title>
  <dc:creator>kma</dc:creator>
  <cp:lastModifiedBy>Thea Rasmussen</cp:lastModifiedBy>
  <cp:revision>172</cp:revision>
  <dcterms:created xsi:type="dcterms:W3CDTF">2012-03-06T14:57:31Z</dcterms:created>
  <dcterms:modified xsi:type="dcterms:W3CDTF">2014-04-01T08:57:06Z</dcterms:modified>
</cp:coreProperties>
</file>