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8"/>
  </p:notesMasterIdLst>
  <p:handoutMasterIdLst>
    <p:handoutMasterId r:id="rId39"/>
  </p:handoutMasterIdLst>
  <p:sldIdLst>
    <p:sldId id="258" r:id="rId2"/>
    <p:sldId id="279" r:id="rId3"/>
    <p:sldId id="339" r:id="rId4"/>
    <p:sldId id="343" r:id="rId5"/>
    <p:sldId id="378" r:id="rId6"/>
    <p:sldId id="341" r:id="rId7"/>
    <p:sldId id="289" r:id="rId8"/>
    <p:sldId id="577" r:id="rId9"/>
    <p:sldId id="581" r:id="rId10"/>
    <p:sldId id="545" r:id="rId11"/>
    <p:sldId id="578" r:id="rId12"/>
    <p:sldId id="370" r:id="rId13"/>
    <p:sldId id="371" r:id="rId14"/>
    <p:sldId id="372" r:id="rId15"/>
    <p:sldId id="352" r:id="rId16"/>
    <p:sldId id="377" r:id="rId17"/>
    <p:sldId id="392" r:id="rId18"/>
    <p:sldId id="303" r:id="rId19"/>
    <p:sldId id="535" r:id="rId20"/>
    <p:sldId id="562" r:id="rId21"/>
    <p:sldId id="546" r:id="rId22"/>
    <p:sldId id="356" r:id="rId23"/>
    <p:sldId id="580" r:id="rId24"/>
    <p:sldId id="421" r:id="rId25"/>
    <p:sldId id="579" r:id="rId26"/>
    <p:sldId id="584" r:id="rId27"/>
    <p:sldId id="585" r:id="rId28"/>
    <p:sldId id="587" r:id="rId29"/>
    <p:sldId id="586" r:id="rId30"/>
    <p:sldId id="588" r:id="rId31"/>
    <p:sldId id="589" r:id="rId32"/>
    <p:sldId id="590" r:id="rId33"/>
    <p:sldId id="591" r:id="rId34"/>
    <p:sldId id="592" r:id="rId35"/>
    <p:sldId id="583" r:id="rId36"/>
    <p:sldId id="594"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rigan-Curay, Jacqueline" initials="CJ" lastIdx="1" clrIdx="0">
    <p:extLst>
      <p:ext uri="{19B8F6BF-5375-455C-9EA6-DF929625EA0E}">
        <p15:presenceInfo xmlns:p15="http://schemas.microsoft.com/office/powerpoint/2012/main" userId="S-1-5-21-1078081533-606747145-839522115-3537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135" d="100"/>
          <a:sy n="135" d="100"/>
        </p:scale>
        <p:origin x="1234" y="91"/>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88" d="100"/>
          <a:sy n="88" d="100"/>
        </p:scale>
        <p:origin x="3821"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C79C4D-AF4F-4E34-8717-77BF0B704A8A}" type="doc">
      <dgm:prSet loTypeId="urn:microsoft.com/office/officeart/2005/8/layout/equation1" loCatId="relationship" qsTypeId="urn:microsoft.com/office/officeart/2005/8/quickstyle/simple1" qsCatId="simple" csTypeId="urn:microsoft.com/office/officeart/2005/8/colors/accent1_4" csCatId="accent1" phldr="1"/>
      <dgm:spPr/>
    </dgm:pt>
    <dgm:pt modelId="{318CEE29-BC94-4F61-B720-1C5BF93B9EF3}">
      <dgm:prSet phldrT="[Text]"/>
      <dgm:spPr/>
      <dgm:t>
        <a:bodyPr/>
        <a:lstStyle/>
        <a:p>
          <a:r>
            <a:rPr lang="en-US" dirty="0"/>
            <a:t>Analytic Tools*</a:t>
          </a:r>
        </a:p>
      </dgm:t>
    </dgm:pt>
    <dgm:pt modelId="{B863755E-A868-491B-A6CB-0D77CF1DF659}" type="parTrans" cxnId="{5F0A8F34-F9C8-4F13-84BF-66A943ABE0F0}">
      <dgm:prSet/>
      <dgm:spPr/>
      <dgm:t>
        <a:bodyPr/>
        <a:lstStyle/>
        <a:p>
          <a:endParaRPr lang="en-US"/>
        </a:p>
      </dgm:t>
    </dgm:pt>
    <dgm:pt modelId="{603FF847-15CA-42CB-8563-FC01E73523D6}" type="sibTrans" cxnId="{5F0A8F34-F9C8-4F13-84BF-66A943ABE0F0}">
      <dgm:prSet/>
      <dgm:spPr/>
      <dgm:t>
        <a:bodyPr/>
        <a:lstStyle/>
        <a:p>
          <a:endParaRPr lang="en-US" dirty="0"/>
        </a:p>
      </dgm:t>
    </dgm:pt>
    <dgm:pt modelId="{391E62F6-B584-4521-A008-87CEB937D581}">
      <dgm:prSet phldrT="[Text]"/>
      <dgm:spPr/>
      <dgm:t>
        <a:bodyPr/>
        <a:lstStyle/>
        <a:p>
          <a:r>
            <a:rPr lang="en-US" dirty="0"/>
            <a:t>Common Data Model†</a:t>
          </a:r>
        </a:p>
      </dgm:t>
    </dgm:pt>
    <dgm:pt modelId="{77080F20-033C-42A7-B865-1E781E1064FD}" type="parTrans" cxnId="{7202727D-08AD-4D0B-9310-9C192E51B21A}">
      <dgm:prSet/>
      <dgm:spPr/>
      <dgm:t>
        <a:bodyPr/>
        <a:lstStyle/>
        <a:p>
          <a:endParaRPr lang="en-US"/>
        </a:p>
      </dgm:t>
    </dgm:pt>
    <dgm:pt modelId="{EDC428BB-2DBD-409F-B289-6DCEC0B7328C}" type="sibTrans" cxnId="{7202727D-08AD-4D0B-9310-9C192E51B21A}">
      <dgm:prSet/>
      <dgm:spPr/>
      <dgm:t>
        <a:bodyPr/>
        <a:lstStyle/>
        <a:p>
          <a:endParaRPr lang="en-US" dirty="0"/>
        </a:p>
      </dgm:t>
    </dgm:pt>
    <dgm:pt modelId="{1616430C-9B5F-4A04-8D79-B4C0BA1DB473}">
      <dgm:prSet phldrT="[Text]" custT="1"/>
      <dgm:spPr/>
      <dgm:t>
        <a:bodyPr/>
        <a:lstStyle/>
        <a:p>
          <a:r>
            <a:rPr lang="en-US" sz="3600" dirty="0"/>
            <a:t>ARIA</a:t>
          </a:r>
          <a:endParaRPr lang="en-US" sz="2300" dirty="0"/>
        </a:p>
      </dgm:t>
    </dgm:pt>
    <dgm:pt modelId="{F73792AA-7DB7-407A-B05C-76EE15C6A1E2}" type="parTrans" cxnId="{9253802B-42E8-4790-ABDF-D865FFFB06F8}">
      <dgm:prSet/>
      <dgm:spPr/>
      <dgm:t>
        <a:bodyPr/>
        <a:lstStyle/>
        <a:p>
          <a:endParaRPr lang="en-US"/>
        </a:p>
      </dgm:t>
    </dgm:pt>
    <dgm:pt modelId="{E37E8240-B6F6-4AAF-826B-872DDF62163A}" type="sibTrans" cxnId="{9253802B-42E8-4790-ABDF-D865FFFB06F8}">
      <dgm:prSet/>
      <dgm:spPr/>
      <dgm:t>
        <a:bodyPr/>
        <a:lstStyle/>
        <a:p>
          <a:endParaRPr lang="en-US"/>
        </a:p>
      </dgm:t>
    </dgm:pt>
    <dgm:pt modelId="{64523EFE-AFD2-40EA-A30F-56FF2BC88278}" type="pres">
      <dgm:prSet presAssocID="{A6C79C4D-AF4F-4E34-8717-77BF0B704A8A}" presName="linearFlow" presStyleCnt="0">
        <dgm:presLayoutVars>
          <dgm:dir/>
          <dgm:resizeHandles val="exact"/>
        </dgm:presLayoutVars>
      </dgm:prSet>
      <dgm:spPr/>
    </dgm:pt>
    <dgm:pt modelId="{EC46FF3D-1C60-4BEB-82FC-325A1B2940BB}" type="pres">
      <dgm:prSet presAssocID="{318CEE29-BC94-4F61-B720-1C5BF93B9EF3}" presName="node" presStyleLbl="node1" presStyleIdx="0" presStyleCnt="3">
        <dgm:presLayoutVars>
          <dgm:bulletEnabled val="1"/>
        </dgm:presLayoutVars>
      </dgm:prSet>
      <dgm:spPr/>
    </dgm:pt>
    <dgm:pt modelId="{1FDC0A2B-E855-4911-8B83-0EF8283436EB}" type="pres">
      <dgm:prSet presAssocID="{603FF847-15CA-42CB-8563-FC01E73523D6}" presName="spacerL" presStyleCnt="0"/>
      <dgm:spPr/>
    </dgm:pt>
    <dgm:pt modelId="{019BCF86-0234-42A8-8A5F-82078F2DDD13}" type="pres">
      <dgm:prSet presAssocID="{603FF847-15CA-42CB-8563-FC01E73523D6}" presName="sibTrans" presStyleLbl="sibTrans2D1" presStyleIdx="0" presStyleCnt="2"/>
      <dgm:spPr/>
    </dgm:pt>
    <dgm:pt modelId="{59ED1535-DA74-41A3-BB0C-9C2F8907BBAA}" type="pres">
      <dgm:prSet presAssocID="{603FF847-15CA-42CB-8563-FC01E73523D6}" presName="spacerR" presStyleCnt="0"/>
      <dgm:spPr/>
    </dgm:pt>
    <dgm:pt modelId="{71A8D48B-0354-4550-9EA8-416C46C637DD}" type="pres">
      <dgm:prSet presAssocID="{391E62F6-B584-4521-A008-87CEB937D581}" presName="node" presStyleLbl="node1" presStyleIdx="1" presStyleCnt="3">
        <dgm:presLayoutVars>
          <dgm:bulletEnabled val="1"/>
        </dgm:presLayoutVars>
      </dgm:prSet>
      <dgm:spPr/>
    </dgm:pt>
    <dgm:pt modelId="{ECA5D8C4-253F-4027-9F7F-6930B277419A}" type="pres">
      <dgm:prSet presAssocID="{EDC428BB-2DBD-409F-B289-6DCEC0B7328C}" presName="spacerL" presStyleCnt="0"/>
      <dgm:spPr/>
    </dgm:pt>
    <dgm:pt modelId="{EBB3CDEF-2573-4FA1-8BB4-2DD21CF2920F}" type="pres">
      <dgm:prSet presAssocID="{EDC428BB-2DBD-409F-B289-6DCEC0B7328C}" presName="sibTrans" presStyleLbl="sibTrans2D1" presStyleIdx="1" presStyleCnt="2"/>
      <dgm:spPr/>
    </dgm:pt>
    <dgm:pt modelId="{1BB76843-DD82-49F6-81CC-87A32ADCD708}" type="pres">
      <dgm:prSet presAssocID="{EDC428BB-2DBD-409F-B289-6DCEC0B7328C}" presName="spacerR" presStyleCnt="0"/>
      <dgm:spPr/>
    </dgm:pt>
    <dgm:pt modelId="{1A0220B5-B321-4049-853B-91E8F25FF1D3}" type="pres">
      <dgm:prSet presAssocID="{1616430C-9B5F-4A04-8D79-B4C0BA1DB473}" presName="node" presStyleLbl="node1" presStyleIdx="2" presStyleCnt="3">
        <dgm:presLayoutVars>
          <dgm:bulletEnabled val="1"/>
        </dgm:presLayoutVars>
      </dgm:prSet>
      <dgm:spPr/>
    </dgm:pt>
  </dgm:ptLst>
  <dgm:cxnLst>
    <dgm:cxn modelId="{68981C1D-071D-4EE0-9D5E-215495A2987C}" type="presOf" srcId="{1616430C-9B5F-4A04-8D79-B4C0BA1DB473}" destId="{1A0220B5-B321-4049-853B-91E8F25FF1D3}" srcOrd="0" destOrd="0" presId="urn:microsoft.com/office/officeart/2005/8/layout/equation1"/>
    <dgm:cxn modelId="{9253802B-42E8-4790-ABDF-D865FFFB06F8}" srcId="{A6C79C4D-AF4F-4E34-8717-77BF0B704A8A}" destId="{1616430C-9B5F-4A04-8D79-B4C0BA1DB473}" srcOrd="2" destOrd="0" parTransId="{F73792AA-7DB7-407A-B05C-76EE15C6A1E2}" sibTransId="{E37E8240-B6F6-4AAF-826B-872DDF62163A}"/>
    <dgm:cxn modelId="{B614C931-4B63-4EE7-81EC-1C12A781F080}" type="presOf" srcId="{A6C79C4D-AF4F-4E34-8717-77BF0B704A8A}" destId="{64523EFE-AFD2-40EA-A30F-56FF2BC88278}" srcOrd="0" destOrd="0" presId="urn:microsoft.com/office/officeart/2005/8/layout/equation1"/>
    <dgm:cxn modelId="{5F0A8F34-F9C8-4F13-84BF-66A943ABE0F0}" srcId="{A6C79C4D-AF4F-4E34-8717-77BF0B704A8A}" destId="{318CEE29-BC94-4F61-B720-1C5BF93B9EF3}" srcOrd="0" destOrd="0" parTransId="{B863755E-A868-491B-A6CB-0D77CF1DF659}" sibTransId="{603FF847-15CA-42CB-8563-FC01E73523D6}"/>
    <dgm:cxn modelId="{E25C434C-3704-4E49-BF72-1D6636934B9D}" type="presOf" srcId="{EDC428BB-2DBD-409F-B289-6DCEC0B7328C}" destId="{EBB3CDEF-2573-4FA1-8BB4-2DD21CF2920F}" srcOrd="0" destOrd="0" presId="urn:microsoft.com/office/officeart/2005/8/layout/equation1"/>
    <dgm:cxn modelId="{7202727D-08AD-4D0B-9310-9C192E51B21A}" srcId="{A6C79C4D-AF4F-4E34-8717-77BF0B704A8A}" destId="{391E62F6-B584-4521-A008-87CEB937D581}" srcOrd="1" destOrd="0" parTransId="{77080F20-033C-42A7-B865-1E781E1064FD}" sibTransId="{EDC428BB-2DBD-409F-B289-6DCEC0B7328C}"/>
    <dgm:cxn modelId="{B6E339B2-A1B6-4FE9-8045-F21D9D233CA9}" type="presOf" srcId="{603FF847-15CA-42CB-8563-FC01E73523D6}" destId="{019BCF86-0234-42A8-8A5F-82078F2DDD13}" srcOrd="0" destOrd="0" presId="urn:microsoft.com/office/officeart/2005/8/layout/equation1"/>
    <dgm:cxn modelId="{3E954CBA-B39D-4A7B-A63A-5710A5F2B6DF}" type="presOf" srcId="{391E62F6-B584-4521-A008-87CEB937D581}" destId="{71A8D48B-0354-4550-9EA8-416C46C637DD}" srcOrd="0" destOrd="0" presId="urn:microsoft.com/office/officeart/2005/8/layout/equation1"/>
    <dgm:cxn modelId="{7CF89AC0-D328-4E9E-AB86-9848918B26F5}" type="presOf" srcId="{318CEE29-BC94-4F61-B720-1C5BF93B9EF3}" destId="{EC46FF3D-1C60-4BEB-82FC-325A1B2940BB}" srcOrd="0" destOrd="0" presId="urn:microsoft.com/office/officeart/2005/8/layout/equation1"/>
    <dgm:cxn modelId="{41903623-59EE-438E-AC45-E6059B280241}" type="presParOf" srcId="{64523EFE-AFD2-40EA-A30F-56FF2BC88278}" destId="{EC46FF3D-1C60-4BEB-82FC-325A1B2940BB}" srcOrd="0" destOrd="0" presId="urn:microsoft.com/office/officeart/2005/8/layout/equation1"/>
    <dgm:cxn modelId="{CE991325-7EB9-4DB9-A464-2D5AA59E43FC}" type="presParOf" srcId="{64523EFE-AFD2-40EA-A30F-56FF2BC88278}" destId="{1FDC0A2B-E855-4911-8B83-0EF8283436EB}" srcOrd="1" destOrd="0" presId="urn:microsoft.com/office/officeart/2005/8/layout/equation1"/>
    <dgm:cxn modelId="{AC34E1FE-B108-421D-9F5B-83A4F0B4DE42}" type="presParOf" srcId="{64523EFE-AFD2-40EA-A30F-56FF2BC88278}" destId="{019BCF86-0234-42A8-8A5F-82078F2DDD13}" srcOrd="2" destOrd="0" presId="urn:microsoft.com/office/officeart/2005/8/layout/equation1"/>
    <dgm:cxn modelId="{5ADD157A-DBB1-4CB7-BC35-07458E28C001}" type="presParOf" srcId="{64523EFE-AFD2-40EA-A30F-56FF2BC88278}" destId="{59ED1535-DA74-41A3-BB0C-9C2F8907BBAA}" srcOrd="3" destOrd="0" presId="urn:microsoft.com/office/officeart/2005/8/layout/equation1"/>
    <dgm:cxn modelId="{668E0394-4239-4382-8637-378B2715294B}" type="presParOf" srcId="{64523EFE-AFD2-40EA-A30F-56FF2BC88278}" destId="{71A8D48B-0354-4550-9EA8-416C46C637DD}" srcOrd="4" destOrd="0" presId="urn:microsoft.com/office/officeart/2005/8/layout/equation1"/>
    <dgm:cxn modelId="{56E633B6-0126-44AF-BD2B-55855833FFC2}" type="presParOf" srcId="{64523EFE-AFD2-40EA-A30F-56FF2BC88278}" destId="{ECA5D8C4-253F-4027-9F7F-6930B277419A}" srcOrd="5" destOrd="0" presId="urn:microsoft.com/office/officeart/2005/8/layout/equation1"/>
    <dgm:cxn modelId="{3F260F74-75BF-477F-A145-2BAAB9DE8C8F}" type="presParOf" srcId="{64523EFE-AFD2-40EA-A30F-56FF2BC88278}" destId="{EBB3CDEF-2573-4FA1-8BB4-2DD21CF2920F}" srcOrd="6" destOrd="0" presId="urn:microsoft.com/office/officeart/2005/8/layout/equation1"/>
    <dgm:cxn modelId="{9EBA6FCA-8357-43CA-9309-A7F7E17A5F73}" type="presParOf" srcId="{64523EFE-AFD2-40EA-A30F-56FF2BC88278}" destId="{1BB76843-DD82-49F6-81CC-87A32ADCD708}" srcOrd="7" destOrd="0" presId="urn:microsoft.com/office/officeart/2005/8/layout/equation1"/>
    <dgm:cxn modelId="{42803C1D-4D41-4ABA-A38A-A1EA0DE21EBC}" type="presParOf" srcId="{64523EFE-AFD2-40EA-A30F-56FF2BC88278}" destId="{1A0220B5-B321-4049-853B-91E8F25FF1D3}"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D563D1-50AE-45D9-A66B-F14CBE95930C}" type="doc">
      <dgm:prSet loTypeId="urn:microsoft.com/office/officeart/2005/8/layout/cycle7" loCatId="cycle" qsTypeId="urn:microsoft.com/office/officeart/2005/8/quickstyle/simple1" qsCatId="simple" csTypeId="urn:microsoft.com/office/officeart/2005/8/colors/accent1_1" csCatId="accent1" phldr="1"/>
      <dgm:spPr/>
      <dgm:t>
        <a:bodyPr/>
        <a:lstStyle/>
        <a:p>
          <a:endParaRPr lang="en-US"/>
        </a:p>
      </dgm:t>
    </dgm:pt>
    <dgm:pt modelId="{2938A1B9-43F5-4B3F-B4BA-6F964A9FAAE9}">
      <dgm:prSet phldrT="[Text]" custT="1"/>
      <dgm:spPr/>
      <dgm:t>
        <a:bodyPr/>
        <a:lstStyle/>
        <a:p>
          <a:r>
            <a:rPr lang="en-US" sz="2800" dirty="0"/>
            <a:t>Regulatory Question</a:t>
          </a:r>
        </a:p>
      </dgm:t>
    </dgm:pt>
    <dgm:pt modelId="{72F8F1D8-9BC4-4223-9E3C-D5613EE3B854}" type="parTrans" cxnId="{94CA6CD0-DB3F-4C64-AD54-8E956F4935D6}">
      <dgm:prSet/>
      <dgm:spPr/>
      <dgm:t>
        <a:bodyPr/>
        <a:lstStyle/>
        <a:p>
          <a:endParaRPr lang="en-US"/>
        </a:p>
      </dgm:t>
    </dgm:pt>
    <dgm:pt modelId="{222AD307-C8B7-4592-A249-31B9C83D2928}" type="sibTrans" cxnId="{94CA6CD0-DB3F-4C64-AD54-8E956F4935D6}">
      <dgm:prSet/>
      <dgm:spPr/>
      <dgm:t>
        <a:bodyPr/>
        <a:lstStyle/>
        <a:p>
          <a:endParaRPr lang="en-US"/>
        </a:p>
      </dgm:t>
    </dgm:pt>
    <dgm:pt modelId="{F7F43EBF-4F2E-45EC-87E7-A71BC0CE7CB7}">
      <dgm:prSet phldrT="[Text]"/>
      <dgm:spPr/>
      <dgm:t>
        <a:bodyPr/>
        <a:lstStyle/>
        <a:p>
          <a:r>
            <a:rPr lang="en-US" dirty="0"/>
            <a:t>Methods/Design</a:t>
          </a:r>
        </a:p>
      </dgm:t>
    </dgm:pt>
    <dgm:pt modelId="{2117FED2-EF97-40F1-BE5F-460FE7849595}" type="parTrans" cxnId="{6FB44694-A3AE-43C7-8FA9-96E585D5F145}">
      <dgm:prSet/>
      <dgm:spPr/>
      <dgm:t>
        <a:bodyPr/>
        <a:lstStyle/>
        <a:p>
          <a:endParaRPr lang="en-US"/>
        </a:p>
      </dgm:t>
    </dgm:pt>
    <dgm:pt modelId="{EB1C05F6-0FCC-4B1F-BFFD-31B507E156F7}" type="sibTrans" cxnId="{6FB44694-A3AE-43C7-8FA9-96E585D5F145}">
      <dgm:prSet/>
      <dgm:spPr/>
      <dgm:t>
        <a:bodyPr/>
        <a:lstStyle/>
        <a:p>
          <a:endParaRPr lang="en-US"/>
        </a:p>
      </dgm:t>
    </dgm:pt>
    <dgm:pt modelId="{D6F85CAB-DFFA-4A39-AD9B-C1F0C85C2EFF}">
      <dgm:prSet phldrT="[Text]"/>
      <dgm:spPr>
        <a:solidFill>
          <a:schemeClr val="accent1">
            <a:lumMod val="60000"/>
            <a:lumOff val="40000"/>
          </a:schemeClr>
        </a:solidFill>
      </dgm:spPr>
      <dgm:t>
        <a:bodyPr/>
        <a:lstStyle/>
        <a:p>
          <a:r>
            <a:rPr lang="en-US" dirty="0"/>
            <a:t>RWD</a:t>
          </a:r>
        </a:p>
      </dgm:t>
    </dgm:pt>
    <dgm:pt modelId="{4CE25001-9871-49AC-81ED-E5ADC4BA4A48}" type="parTrans" cxnId="{4169989D-C5B5-4F0C-BA85-FBD77B3FAAEE}">
      <dgm:prSet/>
      <dgm:spPr/>
      <dgm:t>
        <a:bodyPr/>
        <a:lstStyle/>
        <a:p>
          <a:endParaRPr lang="en-US"/>
        </a:p>
      </dgm:t>
    </dgm:pt>
    <dgm:pt modelId="{3B3E8B1D-9640-4B71-9FCB-ACAB8E630112}" type="sibTrans" cxnId="{4169989D-C5B5-4F0C-BA85-FBD77B3FAAEE}">
      <dgm:prSet/>
      <dgm:spPr/>
      <dgm:t>
        <a:bodyPr/>
        <a:lstStyle/>
        <a:p>
          <a:endParaRPr lang="en-US"/>
        </a:p>
      </dgm:t>
    </dgm:pt>
    <dgm:pt modelId="{2D477AAC-0015-476A-832A-B20859C67011}" type="pres">
      <dgm:prSet presAssocID="{47D563D1-50AE-45D9-A66B-F14CBE95930C}" presName="Name0" presStyleCnt="0">
        <dgm:presLayoutVars>
          <dgm:dir/>
          <dgm:resizeHandles val="exact"/>
        </dgm:presLayoutVars>
      </dgm:prSet>
      <dgm:spPr/>
    </dgm:pt>
    <dgm:pt modelId="{4DB4A68D-E93C-4E9C-93BC-06EF57ECAECC}" type="pres">
      <dgm:prSet presAssocID="{2938A1B9-43F5-4B3F-B4BA-6F964A9FAAE9}" presName="node" presStyleLbl="node1" presStyleIdx="0" presStyleCnt="3" custScaleX="138957" custRadScaleRad="92634">
        <dgm:presLayoutVars>
          <dgm:bulletEnabled val="1"/>
        </dgm:presLayoutVars>
      </dgm:prSet>
      <dgm:spPr/>
    </dgm:pt>
    <dgm:pt modelId="{8B8842CC-3324-4027-B5D7-869B835FC373}" type="pres">
      <dgm:prSet presAssocID="{222AD307-C8B7-4592-A249-31B9C83D2928}" presName="sibTrans" presStyleLbl="sibTrans2D1" presStyleIdx="0" presStyleCnt="3"/>
      <dgm:spPr/>
    </dgm:pt>
    <dgm:pt modelId="{357B1850-1C39-4A57-8A75-2566E99E5365}" type="pres">
      <dgm:prSet presAssocID="{222AD307-C8B7-4592-A249-31B9C83D2928}" presName="connectorText" presStyleLbl="sibTrans2D1" presStyleIdx="0" presStyleCnt="3"/>
      <dgm:spPr/>
    </dgm:pt>
    <dgm:pt modelId="{A2469206-E2F2-4CEB-BAB9-63BEFB3B186D}" type="pres">
      <dgm:prSet presAssocID="{F7F43EBF-4F2E-45EC-87E7-A71BC0CE7CB7}" presName="node" presStyleLbl="node1" presStyleIdx="1" presStyleCnt="3" custRadScaleRad="120899" custRadScaleInc="-8003">
        <dgm:presLayoutVars>
          <dgm:bulletEnabled val="1"/>
        </dgm:presLayoutVars>
      </dgm:prSet>
      <dgm:spPr/>
    </dgm:pt>
    <dgm:pt modelId="{87E4EE5B-4DBA-4A03-A2FD-610476F186B6}" type="pres">
      <dgm:prSet presAssocID="{EB1C05F6-0FCC-4B1F-BFFD-31B507E156F7}" presName="sibTrans" presStyleLbl="sibTrans2D1" presStyleIdx="1" presStyleCnt="3" custLinFactNeighborX="6385" custLinFactNeighborY="1232"/>
      <dgm:spPr/>
    </dgm:pt>
    <dgm:pt modelId="{E8D8CC0F-4423-4FFA-8E7F-CEFCA0E69C33}" type="pres">
      <dgm:prSet presAssocID="{EB1C05F6-0FCC-4B1F-BFFD-31B507E156F7}" presName="connectorText" presStyleLbl="sibTrans2D1" presStyleIdx="1" presStyleCnt="3"/>
      <dgm:spPr/>
    </dgm:pt>
    <dgm:pt modelId="{90F7A8D2-737F-47E6-9C5A-E5CF4CB9C602}" type="pres">
      <dgm:prSet presAssocID="{D6F85CAB-DFFA-4A39-AD9B-C1F0C85C2EFF}" presName="node" presStyleLbl="node1" presStyleIdx="2" presStyleCnt="3">
        <dgm:presLayoutVars>
          <dgm:bulletEnabled val="1"/>
        </dgm:presLayoutVars>
      </dgm:prSet>
      <dgm:spPr/>
    </dgm:pt>
    <dgm:pt modelId="{E36698F4-49CB-4AA1-8B0B-EE3BBE835C19}" type="pres">
      <dgm:prSet presAssocID="{3B3E8B1D-9640-4B71-9FCB-ACAB8E630112}" presName="sibTrans" presStyleLbl="sibTrans2D1" presStyleIdx="2" presStyleCnt="3" custAng="21597475"/>
      <dgm:spPr/>
    </dgm:pt>
    <dgm:pt modelId="{5062AC6F-8E71-4689-A365-7D713E1A677A}" type="pres">
      <dgm:prSet presAssocID="{3B3E8B1D-9640-4B71-9FCB-ACAB8E630112}" presName="connectorText" presStyleLbl="sibTrans2D1" presStyleIdx="2" presStyleCnt="3"/>
      <dgm:spPr/>
    </dgm:pt>
  </dgm:ptLst>
  <dgm:cxnLst>
    <dgm:cxn modelId="{AEE4FB5D-7F8B-47DA-AC25-D2C05C9770E0}" type="presOf" srcId="{222AD307-C8B7-4592-A249-31B9C83D2928}" destId="{8B8842CC-3324-4027-B5D7-869B835FC373}" srcOrd="0" destOrd="0" presId="urn:microsoft.com/office/officeart/2005/8/layout/cycle7"/>
    <dgm:cxn modelId="{F534954E-20C3-41AF-BF34-8075BF7505E4}" type="presOf" srcId="{3B3E8B1D-9640-4B71-9FCB-ACAB8E630112}" destId="{E36698F4-49CB-4AA1-8B0B-EE3BBE835C19}" srcOrd="0" destOrd="0" presId="urn:microsoft.com/office/officeart/2005/8/layout/cycle7"/>
    <dgm:cxn modelId="{5387E978-884F-4BE6-B856-E6F0089594C3}" type="presOf" srcId="{D6F85CAB-DFFA-4A39-AD9B-C1F0C85C2EFF}" destId="{90F7A8D2-737F-47E6-9C5A-E5CF4CB9C602}" srcOrd="0" destOrd="0" presId="urn:microsoft.com/office/officeart/2005/8/layout/cycle7"/>
    <dgm:cxn modelId="{C9FE4B7A-D166-4AC0-9CC6-154873F9FA9E}" type="presOf" srcId="{3B3E8B1D-9640-4B71-9FCB-ACAB8E630112}" destId="{5062AC6F-8E71-4689-A365-7D713E1A677A}" srcOrd="1" destOrd="0" presId="urn:microsoft.com/office/officeart/2005/8/layout/cycle7"/>
    <dgm:cxn modelId="{69937D5A-E924-4A50-92EF-358C38481E59}" type="presOf" srcId="{EB1C05F6-0FCC-4B1F-BFFD-31B507E156F7}" destId="{87E4EE5B-4DBA-4A03-A2FD-610476F186B6}" srcOrd="0" destOrd="0" presId="urn:microsoft.com/office/officeart/2005/8/layout/cycle7"/>
    <dgm:cxn modelId="{F010C182-EE86-4B15-8E54-26F30A5DA7A1}" type="presOf" srcId="{EB1C05F6-0FCC-4B1F-BFFD-31B507E156F7}" destId="{E8D8CC0F-4423-4FFA-8E7F-CEFCA0E69C33}" srcOrd="1" destOrd="0" presId="urn:microsoft.com/office/officeart/2005/8/layout/cycle7"/>
    <dgm:cxn modelId="{0E1AED89-817A-44C5-80C1-DA12033445B0}" type="presOf" srcId="{222AD307-C8B7-4592-A249-31B9C83D2928}" destId="{357B1850-1C39-4A57-8A75-2566E99E5365}" srcOrd="1" destOrd="0" presId="urn:microsoft.com/office/officeart/2005/8/layout/cycle7"/>
    <dgm:cxn modelId="{6FB44694-A3AE-43C7-8FA9-96E585D5F145}" srcId="{47D563D1-50AE-45D9-A66B-F14CBE95930C}" destId="{F7F43EBF-4F2E-45EC-87E7-A71BC0CE7CB7}" srcOrd="1" destOrd="0" parTransId="{2117FED2-EF97-40F1-BE5F-460FE7849595}" sibTransId="{EB1C05F6-0FCC-4B1F-BFFD-31B507E156F7}"/>
    <dgm:cxn modelId="{4169989D-C5B5-4F0C-BA85-FBD77B3FAAEE}" srcId="{47D563D1-50AE-45D9-A66B-F14CBE95930C}" destId="{D6F85CAB-DFFA-4A39-AD9B-C1F0C85C2EFF}" srcOrd="2" destOrd="0" parTransId="{4CE25001-9871-49AC-81ED-E5ADC4BA4A48}" sibTransId="{3B3E8B1D-9640-4B71-9FCB-ACAB8E630112}"/>
    <dgm:cxn modelId="{3F3625BA-7F55-4C67-9E14-FC362A15795A}" type="presOf" srcId="{F7F43EBF-4F2E-45EC-87E7-A71BC0CE7CB7}" destId="{A2469206-E2F2-4CEB-BAB9-63BEFB3B186D}" srcOrd="0" destOrd="0" presId="urn:microsoft.com/office/officeart/2005/8/layout/cycle7"/>
    <dgm:cxn modelId="{CC237BC9-942F-4AEE-9B47-8F9A6BF65826}" type="presOf" srcId="{2938A1B9-43F5-4B3F-B4BA-6F964A9FAAE9}" destId="{4DB4A68D-E93C-4E9C-93BC-06EF57ECAECC}" srcOrd="0" destOrd="0" presId="urn:microsoft.com/office/officeart/2005/8/layout/cycle7"/>
    <dgm:cxn modelId="{94CA6CD0-DB3F-4C64-AD54-8E956F4935D6}" srcId="{47D563D1-50AE-45D9-A66B-F14CBE95930C}" destId="{2938A1B9-43F5-4B3F-B4BA-6F964A9FAAE9}" srcOrd="0" destOrd="0" parTransId="{72F8F1D8-9BC4-4223-9E3C-D5613EE3B854}" sibTransId="{222AD307-C8B7-4592-A249-31B9C83D2928}"/>
    <dgm:cxn modelId="{A53E81D5-ECE1-4337-90FA-462B1C369CDF}" type="presOf" srcId="{47D563D1-50AE-45D9-A66B-F14CBE95930C}" destId="{2D477AAC-0015-476A-832A-B20859C67011}" srcOrd="0" destOrd="0" presId="urn:microsoft.com/office/officeart/2005/8/layout/cycle7"/>
    <dgm:cxn modelId="{67947251-56C0-4D74-96E9-D26562773E3A}" type="presParOf" srcId="{2D477AAC-0015-476A-832A-B20859C67011}" destId="{4DB4A68D-E93C-4E9C-93BC-06EF57ECAECC}" srcOrd="0" destOrd="0" presId="urn:microsoft.com/office/officeart/2005/8/layout/cycle7"/>
    <dgm:cxn modelId="{5BF70BF2-1471-44C5-8F95-1EE0673B17EC}" type="presParOf" srcId="{2D477AAC-0015-476A-832A-B20859C67011}" destId="{8B8842CC-3324-4027-B5D7-869B835FC373}" srcOrd="1" destOrd="0" presId="urn:microsoft.com/office/officeart/2005/8/layout/cycle7"/>
    <dgm:cxn modelId="{34BBD0AB-C9AA-4A62-A940-FEC60CF222AD}" type="presParOf" srcId="{8B8842CC-3324-4027-B5D7-869B835FC373}" destId="{357B1850-1C39-4A57-8A75-2566E99E5365}" srcOrd="0" destOrd="0" presId="urn:microsoft.com/office/officeart/2005/8/layout/cycle7"/>
    <dgm:cxn modelId="{5A5FF4AA-9AA6-4048-9D6A-C18C404408B2}" type="presParOf" srcId="{2D477AAC-0015-476A-832A-B20859C67011}" destId="{A2469206-E2F2-4CEB-BAB9-63BEFB3B186D}" srcOrd="2" destOrd="0" presId="urn:microsoft.com/office/officeart/2005/8/layout/cycle7"/>
    <dgm:cxn modelId="{ECB3B534-911C-4DCF-850B-3D09FB06D968}" type="presParOf" srcId="{2D477AAC-0015-476A-832A-B20859C67011}" destId="{87E4EE5B-4DBA-4A03-A2FD-610476F186B6}" srcOrd="3" destOrd="0" presId="urn:microsoft.com/office/officeart/2005/8/layout/cycle7"/>
    <dgm:cxn modelId="{D3C634E7-D599-44C9-BC7D-962A3DBD8A78}" type="presParOf" srcId="{87E4EE5B-4DBA-4A03-A2FD-610476F186B6}" destId="{E8D8CC0F-4423-4FFA-8E7F-CEFCA0E69C33}" srcOrd="0" destOrd="0" presId="urn:microsoft.com/office/officeart/2005/8/layout/cycle7"/>
    <dgm:cxn modelId="{DB8E3AE3-52D8-4227-98E6-A9097418BD7F}" type="presParOf" srcId="{2D477AAC-0015-476A-832A-B20859C67011}" destId="{90F7A8D2-737F-47E6-9C5A-E5CF4CB9C602}" srcOrd="4" destOrd="0" presId="urn:microsoft.com/office/officeart/2005/8/layout/cycle7"/>
    <dgm:cxn modelId="{3BD44661-0785-4D3B-9870-8E2F6F934005}" type="presParOf" srcId="{2D477AAC-0015-476A-832A-B20859C67011}" destId="{E36698F4-49CB-4AA1-8B0B-EE3BBE835C19}" srcOrd="5" destOrd="0" presId="urn:microsoft.com/office/officeart/2005/8/layout/cycle7"/>
    <dgm:cxn modelId="{DC1B9657-1D26-43D7-AE50-ACE810C99FCE}" type="presParOf" srcId="{E36698F4-49CB-4AA1-8B0B-EE3BBE835C19}" destId="{5062AC6F-8E71-4689-A365-7D713E1A677A}"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6FF3D-1C60-4BEB-82FC-325A1B2940BB}">
      <dsp:nvSpPr>
        <dsp:cNvPr id="0" name=""/>
        <dsp:cNvSpPr/>
      </dsp:nvSpPr>
      <dsp:spPr>
        <a:xfrm>
          <a:off x="941" y="261625"/>
          <a:ext cx="1248398" cy="1248398"/>
        </a:xfrm>
        <a:prstGeom prst="ellips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Analytic Tools*</a:t>
          </a:r>
        </a:p>
      </dsp:txBody>
      <dsp:txXfrm>
        <a:off x="183765" y="444449"/>
        <a:ext cx="882750" cy="882750"/>
      </dsp:txXfrm>
    </dsp:sp>
    <dsp:sp modelId="{019BCF86-0234-42A8-8A5F-82078F2DDD13}">
      <dsp:nvSpPr>
        <dsp:cNvPr id="0" name=""/>
        <dsp:cNvSpPr/>
      </dsp:nvSpPr>
      <dsp:spPr>
        <a:xfrm>
          <a:off x="1350709" y="523789"/>
          <a:ext cx="724070" cy="724070"/>
        </a:xfrm>
        <a:prstGeom prst="mathPlus">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1446684" y="800673"/>
        <a:ext cx="532120" cy="170302"/>
      </dsp:txXfrm>
    </dsp:sp>
    <dsp:sp modelId="{71A8D48B-0354-4550-9EA8-416C46C637DD}">
      <dsp:nvSpPr>
        <dsp:cNvPr id="0" name=""/>
        <dsp:cNvSpPr/>
      </dsp:nvSpPr>
      <dsp:spPr>
        <a:xfrm>
          <a:off x="2176150" y="261625"/>
          <a:ext cx="1248398" cy="1248398"/>
        </a:xfrm>
        <a:prstGeom prst="ellipse">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Common Data Model†</a:t>
          </a:r>
        </a:p>
      </dsp:txBody>
      <dsp:txXfrm>
        <a:off x="2358974" y="444449"/>
        <a:ext cx="882750" cy="882750"/>
      </dsp:txXfrm>
    </dsp:sp>
    <dsp:sp modelId="{EBB3CDEF-2573-4FA1-8BB4-2DD21CF2920F}">
      <dsp:nvSpPr>
        <dsp:cNvPr id="0" name=""/>
        <dsp:cNvSpPr/>
      </dsp:nvSpPr>
      <dsp:spPr>
        <a:xfrm>
          <a:off x="3525919" y="523789"/>
          <a:ext cx="724070" cy="724070"/>
        </a:xfrm>
        <a:prstGeom prst="mathEqual">
          <a:avLst/>
        </a:prstGeom>
        <a:solidFill>
          <a:schemeClr val="accent1">
            <a:shade val="90000"/>
            <a:hueOff val="375112"/>
            <a:satOff val="-6927"/>
            <a:lumOff val="3212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3621894" y="672947"/>
        <a:ext cx="532120" cy="425754"/>
      </dsp:txXfrm>
    </dsp:sp>
    <dsp:sp modelId="{1A0220B5-B321-4049-853B-91E8F25FF1D3}">
      <dsp:nvSpPr>
        <dsp:cNvPr id="0" name=""/>
        <dsp:cNvSpPr/>
      </dsp:nvSpPr>
      <dsp:spPr>
        <a:xfrm>
          <a:off x="4351359" y="261625"/>
          <a:ext cx="1248398" cy="1248398"/>
        </a:xfrm>
        <a:prstGeom prst="ellipse">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ARIA</a:t>
          </a:r>
          <a:endParaRPr lang="en-US" sz="2300" kern="1200" dirty="0"/>
        </a:p>
      </dsp:txBody>
      <dsp:txXfrm>
        <a:off x="4534183" y="444449"/>
        <a:ext cx="882750" cy="882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4A68D-E93C-4E9C-93BC-06EF57ECAECC}">
      <dsp:nvSpPr>
        <dsp:cNvPr id="0" name=""/>
        <dsp:cNvSpPr/>
      </dsp:nvSpPr>
      <dsp:spPr>
        <a:xfrm>
          <a:off x="2474680" y="159839"/>
          <a:ext cx="3148164" cy="113278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Regulatory Question</a:t>
          </a:r>
        </a:p>
      </dsp:txBody>
      <dsp:txXfrm>
        <a:off x="2507858" y="193017"/>
        <a:ext cx="3081808" cy="1066427"/>
      </dsp:txXfrm>
    </dsp:sp>
    <dsp:sp modelId="{8B8842CC-3324-4027-B5D7-869B835FC373}">
      <dsp:nvSpPr>
        <dsp:cNvPr id="0" name=""/>
        <dsp:cNvSpPr/>
      </dsp:nvSpPr>
      <dsp:spPr>
        <a:xfrm rot="3151255">
          <a:off x="4443397" y="2067774"/>
          <a:ext cx="1571975" cy="39647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4562339" y="2147069"/>
        <a:ext cx="1334091" cy="237884"/>
      </dsp:txXfrm>
    </dsp:sp>
    <dsp:sp modelId="{A2469206-E2F2-4CEB-BAB9-63BEFB3B186D}">
      <dsp:nvSpPr>
        <dsp:cNvPr id="0" name=""/>
        <dsp:cNvSpPr/>
      </dsp:nvSpPr>
      <dsp:spPr>
        <a:xfrm>
          <a:off x="5277224" y="3239400"/>
          <a:ext cx="2265567" cy="113278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Methods/Design</a:t>
          </a:r>
        </a:p>
      </dsp:txBody>
      <dsp:txXfrm>
        <a:off x="5310402" y="3272578"/>
        <a:ext cx="2199211" cy="1066427"/>
      </dsp:txXfrm>
    </dsp:sp>
    <dsp:sp modelId="{87E4EE5B-4DBA-4A03-A2FD-610476F186B6}">
      <dsp:nvSpPr>
        <dsp:cNvPr id="0" name=""/>
        <dsp:cNvSpPr/>
      </dsp:nvSpPr>
      <dsp:spPr>
        <a:xfrm rot="10800688">
          <a:off x="3609122" y="3612016"/>
          <a:ext cx="1571975" cy="39647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3728064" y="3691311"/>
        <a:ext cx="1334091" cy="237884"/>
      </dsp:txXfrm>
    </dsp:sp>
    <dsp:sp modelId="{90F7A8D2-737F-47E6-9C5A-E5CF4CB9C602}">
      <dsp:nvSpPr>
        <dsp:cNvPr id="0" name=""/>
        <dsp:cNvSpPr/>
      </dsp:nvSpPr>
      <dsp:spPr>
        <a:xfrm>
          <a:off x="1046687" y="3238554"/>
          <a:ext cx="2265567" cy="1132783"/>
        </a:xfrm>
        <a:prstGeom prst="roundRect">
          <a:avLst>
            <a:gd name="adj" fmla="val 10000"/>
          </a:avLst>
        </a:prstGeom>
        <a:solidFill>
          <a:schemeClr val="accent1">
            <a:lumMod val="60000"/>
            <a:lumOff val="4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RWD</a:t>
          </a:r>
        </a:p>
      </dsp:txBody>
      <dsp:txXfrm>
        <a:off x="1079865" y="3271732"/>
        <a:ext cx="2199211" cy="1066427"/>
      </dsp:txXfrm>
    </dsp:sp>
    <dsp:sp modelId="{E36698F4-49CB-4AA1-8B0B-EE3BBE835C19}">
      <dsp:nvSpPr>
        <dsp:cNvPr id="0" name=""/>
        <dsp:cNvSpPr/>
      </dsp:nvSpPr>
      <dsp:spPr>
        <a:xfrm rot="18073357">
          <a:off x="2328128" y="2067351"/>
          <a:ext cx="1571975" cy="39647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447070" y="2146646"/>
        <a:ext cx="1334091" cy="23788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FA586E-B8B3-4122-85A9-D1026EBBB67A}" type="datetimeFigureOut">
              <a:rPr lang="en-US" smtClean="0"/>
              <a:t>11/16/2018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7D4DEE-BE55-4154-A6D5-8124AB0B5DBF}" type="slidenum">
              <a:rPr lang="en-US" smtClean="0"/>
              <a:t>‹#›</a:t>
            </a:fld>
            <a:endParaRPr lang="en-US"/>
          </a:p>
        </p:txBody>
      </p:sp>
    </p:spTree>
    <p:extLst>
      <p:ext uri="{BB962C8B-B14F-4D97-AF65-F5344CB8AC3E}">
        <p14:creationId xmlns:p14="http://schemas.microsoft.com/office/powerpoint/2010/main" val="1399291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94F1F9-670B-4BD8-A79A-22FF1A005646}" type="datetimeFigureOut">
              <a:rPr lang="en-US" smtClean="0"/>
              <a:t>11/16/2018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488F4B-C8AB-4DED-82A3-6F6C06D43A36}" type="slidenum">
              <a:rPr lang="en-US" smtClean="0"/>
              <a:t>‹#›</a:t>
            </a:fld>
            <a:endParaRPr lang="en-US"/>
          </a:p>
        </p:txBody>
      </p:sp>
    </p:spTree>
    <p:extLst>
      <p:ext uri="{BB962C8B-B14F-4D97-AF65-F5344CB8AC3E}">
        <p14:creationId xmlns:p14="http://schemas.microsoft.com/office/powerpoint/2010/main" val="294365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2</a:t>
            </a:fld>
            <a:endParaRPr lang="en-US"/>
          </a:p>
        </p:txBody>
      </p:sp>
    </p:spTree>
    <p:extLst>
      <p:ext uri="{BB962C8B-B14F-4D97-AF65-F5344CB8AC3E}">
        <p14:creationId xmlns:p14="http://schemas.microsoft.com/office/powerpoint/2010/main" val="1959142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B008F-A2F2-484B-AA23-A85998F2DB18}" type="slidenum">
              <a:rPr lang="en-US" smtClean="0"/>
              <a:t>20</a:t>
            </a:fld>
            <a:endParaRPr lang="en-US"/>
          </a:p>
        </p:txBody>
      </p:sp>
    </p:spTree>
    <p:extLst>
      <p:ext uri="{BB962C8B-B14F-4D97-AF65-F5344CB8AC3E}">
        <p14:creationId xmlns:p14="http://schemas.microsoft.com/office/powerpoint/2010/main" val="1351374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71450" indent="-296711" eaLnBrk="0" hangingPunct="0">
              <a:defRPr>
                <a:solidFill>
                  <a:schemeClr val="tx1"/>
                </a:solidFill>
                <a:latin typeface="Calibri" pitchFamily="34" charset="0"/>
                <a:cs typeface="Arial" charset="0"/>
              </a:defRPr>
            </a:lvl2pPr>
            <a:lvl3pPr marL="1186847" indent="-237369" eaLnBrk="0" hangingPunct="0">
              <a:defRPr>
                <a:solidFill>
                  <a:schemeClr val="tx1"/>
                </a:solidFill>
                <a:latin typeface="Calibri" pitchFamily="34" charset="0"/>
                <a:cs typeface="Arial" charset="0"/>
              </a:defRPr>
            </a:lvl3pPr>
            <a:lvl4pPr marL="1661585" indent="-237369" eaLnBrk="0" hangingPunct="0">
              <a:defRPr>
                <a:solidFill>
                  <a:schemeClr val="tx1"/>
                </a:solidFill>
                <a:latin typeface="Calibri" pitchFamily="34" charset="0"/>
                <a:cs typeface="Arial" charset="0"/>
              </a:defRPr>
            </a:lvl4pPr>
            <a:lvl5pPr marL="2136324" indent="-237369" eaLnBrk="0" hangingPunct="0">
              <a:defRPr>
                <a:solidFill>
                  <a:schemeClr val="tx1"/>
                </a:solidFill>
                <a:latin typeface="Calibri" pitchFamily="34" charset="0"/>
                <a:cs typeface="Arial" charset="0"/>
              </a:defRPr>
            </a:lvl5pPr>
            <a:lvl6pPr marL="2611062" indent="-237369" eaLnBrk="0" fontAlgn="base" hangingPunct="0">
              <a:spcBef>
                <a:spcPct val="0"/>
              </a:spcBef>
              <a:spcAft>
                <a:spcPct val="0"/>
              </a:spcAft>
              <a:defRPr>
                <a:solidFill>
                  <a:schemeClr val="tx1"/>
                </a:solidFill>
                <a:latin typeface="Calibri" pitchFamily="34" charset="0"/>
                <a:cs typeface="Arial" charset="0"/>
              </a:defRPr>
            </a:lvl6pPr>
            <a:lvl7pPr marL="3085801" indent="-237369" eaLnBrk="0" fontAlgn="base" hangingPunct="0">
              <a:spcBef>
                <a:spcPct val="0"/>
              </a:spcBef>
              <a:spcAft>
                <a:spcPct val="0"/>
              </a:spcAft>
              <a:defRPr>
                <a:solidFill>
                  <a:schemeClr val="tx1"/>
                </a:solidFill>
                <a:latin typeface="Calibri" pitchFamily="34" charset="0"/>
                <a:cs typeface="Arial" charset="0"/>
              </a:defRPr>
            </a:lvl7pPr>
            <a:lvl8pPr marL="3560540" indent="-237369" eaLnBrk="0" fontAlgn="base" hangingPunct="0">
              <a:spcBef>
                <a:spcPct val="0"/>
              </a:spcBef>
              <a:spcAft>
                <a:spcPct val="0"/>
              </a:spcAft>
              <a:defRPr>
                <a:solidFill>
                  <a:schemeClr val="tx1"/>
                </a:solidFill>
                <a:latin typeface="Calibri" pitchFamily="34" charset="0"/>
                <a:cs typeface="Arial" charset="0"/>
              </a:defRPr>
            </a:lvl8pPr>
            <a:lvl9pPr marL="4035279" indent="-237369" eaLnBrk="0" fontAlgn="base" hangingPunct="0">
              <a:spcBef>
                <a:spcPct val="0"/>
              </a:spcBef>
              <a:spcAft>
                <a:spcPct val="0"/>
              </a:spcAft>
              <a:defRPr>
                <a:solidFill>
                  <a:schemeClr val="tx1"/>
                </a:solidFill>
                <a:latin typeface="Calibri" pitchFamily="34" charset="0"/>
                <a:cs typeface="Arial" charset="0"/>
              </a:defRPr>
            </a:lvl9pPr>
          </a:lstStyle>
          <a:p>
            <a:pPr defTabSz="949478" eaLnBrk="1" hangingPunct="1">
              <a:defRPr/>
            </a:pPr>
            <a:fld id="{A1391180-2C09-4D94-8EB3-51C9607CBFFA}" type="slidenum">
              <a:rPr lang="en-US" altLang="en-US" sz="1800" kern="0">
                <a:solidFill>
                  <a:prstClr val="black"/>
                </a:solidFill>
              </a:rPr>
              <a:pPr defTabSz="949478" eaLnBrk="1" hangingPunct="1">
                <a:defRPr/>
              </a:pPr>
              <a:t>23</a:t>
            </a:fld>
            <a:endParaRPr lang="en-US" altLang="en-US" sz="1800" kern="0" dirty="0">
              <a:solidFill>
                <a:prstClr val="black"/>
              </a:solidFill>
            </a:endParaRPr>
          </a:p>
        </p:txBody>
      </p:sp>
    </p:spTree>
    <p:extLst>
      <p:ext uri="{BB962C8B-B14F-4D97-AF65-F5344CB8AC3E}">
        <p14:creationId xmlns:p14="http://schemas.microsoft.com/office/powerpoint/2010/main" val="2434022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2242005F-D51D-4511-866D-7F5711D3A44A}" type="slidenum">
              <a:rPr lang="en-US">
                <a:solidFill>
                  <a:prstClr val="black"/>
                </a:solidFill>
                <a:latin typeface="Calibri"/>
              </a:rPr>
              <a:pPr defTabSz="931774">
                <a:defRPr/>
              </a:pPr>
              <a:t>27</a:t>
            </a:fld>
            <a:endParaRPr lang="en-US">
              <a:solidFill>
                <a:prstClr val="black"/>
              </a:solidFill>
              <a:latin typeface="Calibri"/>
            </a:endParaRPr>
          </a:p>
        </p:txBody>
      </p:sp>
    </p:spTree>
    <p:extLst>
      <p:ext uri="{BB962C8B-B14F-4D97-AF65-F5344CB8AC3E}">
        <p14:creationId xmlns:p14="http://schemas.microsoft.com/office/powerpoint/2010/main" val="3199653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29</a:t>
            </a:fld>
            <a:endParaRPr lang="en-US"/>
          </a:p>
        </p:txBody>
      </p:sp>
    </p:spTree>
    <p:extLst>
      <p:ext uri="{BB962C8B-B14F-4D97-AF65-F5344CB8AC3E}">
        <p14:creationId xmlns:p14="http://schemas.microsoft.com/office/powerpoint/2010/main" val="1125566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30</a:t>
            </a:fld>
            <a:endParaRPr lang="en-US"/>
          </a:p>
        </p:txBody>
      </p:sp>
    </p:spTree>
    <p:extLst>
      <p:ext uri="{BB962C8B-B14F-4D97-AF65-F5344CB8AC3E}">
        <p14:creationId xmlns:p14="http://schemas.microsoft.com/office/powerpoint/2010/main" val="3340292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31</a:t>
            </a:fld>
            <a:endParaRPr lang="en-US"/>
          </a:p>
        </p:txBody>
      </p:sp>
    </p:spTree>
    <p:extLst>
      <p:ext uri="{BB962C8B-B14F-4D97-AF65-F5344CB8AC3E}">
        <p14:creationId xmlns:p14="http://schemas.microsoft.com/office/powerpoint/2010/main" val="2074244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32</a:t>
            </a:fld>
            <a:endParaRPr lang="en-US"/>
          </a:p>
        </p:txBody>
      </p:sp>
    </p:spTree>
    <p:extLst>
      <p:ext uri="{BB962C8B-B14F-4D97-AF65-F5344CB8AC3E}">
        <p14:creationId xmlns:p14="http://schemas.microsoft.com/office/powerpoint/2010/main" val="2809089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88F4B-C8AB-4DED-82A3-6F6C06D43A36}" type="slidenum">
              <a:rPr lang="en-US" smtClean="0"/>
              <a:t>34</a:t>
            </a:fld>
            <a:endParaRPr lang="en-US"/>
          </a:p>
        </p:txBody>
      </p:sp>
    </p:spTree>
    <p:extLst>
      <p:ext uri="{BB962C8B-B14F-4D97-AF65-F5344CB8AC3E}">
        <p14:creationId xmlns:p14="http://schemas.microsoft.com/office/powerpoint/2010/main" val="3399658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57066" indent="-291179" eaLnBrk="0" hangingPunct="0">
              <a:defRPr>
                <a:solidFill>
                  <a:schemeClr val="tx1"/>
                </a:solidFill>
                <a:latin typeface="Calibri" pitchFamily="34" charset="0"/>
                <a:cs typeface="Arial" charset="0"/>
              </a:defRPr>
            </a:lvl2pPr>
            <a:lvl3pPr marL="1164717" indent="-232943" eaLnBrk="0" hangingPunct="0">
              <a:defRPr>
                <a:solidFill>
                  <a:schemeClr val="tx1"/>
                </a:solidFill>
                <a:latin typeface="Calibri" pitchFamily="34" charset="0"/>
                <a:cs typeface="Arial" charset="0"/>
              </a:defRPr>
            </a:lvl3pPr>
            <a:lvl4pPr marL="1630604" indent="-232943" eaLnBrk="0" hangingPunct="0">
              <a:defRPr>
                <a:solidFill>
                  <a:schemeClr val="tx1"/>
                </a:solidFill>
                <a:latin typeface="Calibri" pitchFamily="34" charset="0"/>
                <a:cs typeface="Arial" charset="0"/>
              </a:defRPr>
            </a:lvl4pPr>
            <a:lvl5pPr marL="2096491" indent="-232943" eaLnBrk="0" hangingPunct="0">
              <a:defRPr>
                <a:solidFill>
                  <a:schemeClr val="tx1"/>
                </a:solidFill>
                <a:latin typeface="Calibri" pitchFamily="34" charset="0"/>
                <a:cs typeface="Arial" charset="0"/>
              </a:defRPr>
            </a:lvl5pPr>
            <a:lvl6pPr marL="2562377" indent="-232943" eaLnBrk="0" fontAlgn="base" hangingPunct="0">
              <a:spcBef>
                <a:spcPct val="0"/>
              </a:spcBef>
              <a:spcAft>
                <a:spcPct val="0"/>
              </a:spcAft>
              <a:defRPr>
                <a:solidFill>
                  <a:schemeClr val="tx1"/>
                </a:solidFill>
                <a:latin typeface="Calibri" pitchFamily="34" charset="0"/>
                <a:cs typeface="Arial" charset="0"/>
              </a:defRPr>
            </a:lvl6pPr>
            <a:lvl7pPr marL="3028264" indent="-232943" eaLnBrk="0" fontAlgn="base" hangingPunct="0">
              <a:spcBef>
                <a:spcPct val="0"/>
              </a:spcBef>
              <a:spcAft>
                <a:spcPct val="0"/>
              </a:spcAft>
              <a:defRPr>
                <a:solidFill>
                  <a:schemeClr val="tx1"/>
                </a:solidFill>
                <a:latin typeface="Calibri" pitchFamily="34" charset="0"/>
                <a:cs typeface="Arial" charset="0"/>
              </a:defRPr>
            </a:lvl7pPr>
            <a:lvl8pPr marL="3494151" indent="-232943" eaLnBrk="0" fontAlgn="base" hangingPunct="0">
              <a:spcBef>
                <a:spcPct val="0"/>
              </a:spcBef>
              <a:spcAft>
                <a:spcPct val="0"/>
              </a:spcAft>
              <a:defRPr>
                <a:solidFill>
                  <a:schemeClr val="tx1"/>
                </a:solidFill>
                <a:latin typeface="Calibri" pitchFamily="34" charset="0"/>
                <a:cs typeface="Arial" charset="0"/>
              </a:defRPr>
            </a:lvl8pPr>
            <a:lvl9pPr marL="3960038" indent="-232943" eaLnBrk="0" fontAlgn="base" hangingPunct="0">
              <a:spcBef>
                <a:spcPct val="0"/>
              </a:spcBef>
              <a:spcAft>
                <a:spcPct val="0"/>
              </a:spcAft>
              <a:defRPr>
                <a:solidFill>
                  <a:schemeClr val="tx1"/>
                </a:solidFill>
                <a:latin typeface="Calibri" pitchFamily="34" charset="0"/>
                <a:cs typeface="Arial" charset="0"/>
              </a:defRPr>
            </a:lvl9pPr>
          </a:lstStyle>
          <a:p>
            <a:pPr defTabSz="931774" eaLnBrk="1" hangingPunct="1">
              <a:defRPr/>
            </a:pPr>
            <a:fld id="{A1391180-2C09-4D94-8EB3-51C9607CBFFA}" type="slidenum">
              <a:rPr lang="en-US" altLang="en-US" sz="1800" kern="0"/>
              <a:pPr defTabSz="931774" eaLnBrk="1" hangingPunct="1">
                <a:defRPr/>
              </a:pPr>
              <a:t>3</a:t>
            </a:fld>
            <a:endParaRPr lang="en-US" altLang="en-US" sz="1800" kern="0"/>
          </a:p>
        </p:txBody>
      </p:sp>
    </p:spTree>
    <p:extLst>
      <p:ext uri="{BB962C8B-B14F-4D97-AF65-F5344CB8AC3E}">
        <p14:creationId xmlns:p14="http://schemas.microsoft.com/office/powerpoint/2010/main" val="1569712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70488F4B-C8AB-4DED-82A3-6F6C06D43A36}"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205958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7024" indent="-291163" eaLnBrk="0" hangingPunct="0">
              <a:spcBef>
                <a:spcPct val="30000"/>
              </a:spcBef>
              <a:defRPr sz="1200">
                <a:solidFill>
                  <a:schemeClr val="tx1"/>
                </a:solidFill>
                <a:latin typeface="Calibri" pitchFamily="34" charset="0"/>
              </a:defRPr>
            </a:lvl2pPr>
            <a:lvl3pPr marL="1164653" indent="-232930" eaLnBrk="0" hangingPunct="0">
              <a:spcBef>
                <a:spcPct val="30000"/>
              </a:spcBef>
              <a:defRPr sz="1200">
                <a:solidFill>
                  <a:schemeClr val="tx1"/>
                </a:solidFill>
                <a:latin typeface="Calibri" pitchFamily="34" charset="0"/>
              </a:defRPr>
            </a:lvl3pPr>
            <a:lvl4pPr marL="1630513" indent="-232930" eaLnBrk="0" hangingPunct="0">
              <a:spcBef>
                <a:spcPct val="30000"/>
              </a:spcBef>
              <a:defRPr sz="1200">
                <a:solidFill>
                  <a:schemeClr val="tx1"/>
                </a:solidFill>
                <a:latin typeface="Calibri" pitchFamily="34" charset="0"/>
              </a:defRPr>
            </a:lvl4pPr>
            <a:lvl5pPr marL="2096375" indent="-232930" eaLnBrk="0" hangingPunct="0">
              <a:spcBef>
                <a:spcPct val="30000"/>
              </a:spcBef>
              <a:defRPr sz="1200">
                <a:solidFill>
                  <a:schemeClr val="tx1"/>
                </a:solidFill>
                <a:latin typeface="Calibri" pitchFamily="34" charset="0"/>
              </a:defRPr>
            </a:lvl5pPr>
            <a:lvl6pPr marL="2562236" indent="-232930" eaLnBrk="0" fontAlgn="base" hangingPunct="0">
              <a:spcBef>
                <a:spcPct val="30000"/>
              </a:spcBef>
              <a:spcAft>
                <a:spcPct val="0"/>
              </a:spcAft>
              <a:defRPr sz="1200">
                <a:solidFill>
                  <a:schemeClr val="tx1"/>
                </a:solidFill>
                <a:latin typeface="Calibri" pitchFamily="34" charset="0"/>
              </a:defRPr>
            </a:lvl6pPr>
            <a:lvl7pPr marL="3028096" indent="-232930" eaLnBrk="0" fontAlgn="base" hangingPunct="0">
              <a:spcBef>
                <a:spcPct val="30000"/>
              </a:spcBef>
              <a:spcAft>
                <a:spcPct val="0"/>
              </a:spcAft>
              <a:defRPr sz="1200">
                <a:solidFill>
                  <a:schemeClr val="tx1"/>
                </a:solidFill>
                <a:latin typeface="Calibri" pitchFamily="34" charset="0"/>
              </a:defRPr>
            </a:lvl7pPr>
            <a:lvl8pPr marL="3493958" indent="-232930" eaLnBrk="0" fontAlgn="base" hangingPunct="0">
              <a:spcBef>
                <a:spcPct val="30000"/>
              </a:spcBef>
              <a:spcAft>
                <a:spcPct val="0"/>
              </a:spcAft>
              <a:defRPr sz="1200">
                <a:solidFill>
                  <a:schemeClr val="tx1"/>
                </a:solidFill>
                <a:latin typeface="Calibri" pitchFamily="34" charset="0"/>
              </a:defRPr>
            </a:lvl8pPr>
            <a:lvl9pPr marL="3959819" indent="-232930" eaLnBrk="0" fontAlgn="base" hangingPunct="0">
              <a:spcBef>
                <a:spcPct val="30000"/>
              </a:spcBef>
              <a:spcAft>
                <a:spcPct val="0"/>
              </a:spcAft>
              <a:defRPr sz="1200">
                <a:solidFill>
                  <a:schemeClr val="tx1"/>
                </a:solidFill>
                <a:latin typeface="Calibri" pitchFamily="34" charset="0"/>
              </a:defRPr>
            </a:lvl9pPr>
          </a:lstStyle>
          <a:p>
            <a:pPr defTabSz="949478" eaLnBrk="1" hangingPunct="1">
              <a:spcBef>
                <a:spcPct val="0"/>
              </a:spcBef>
              <a:defRPr/>
            </a:pPr>
            <a:fld id="{5AFDC259-9AA0-4C96-B775-49886D0CB7EE}" type="slidenum">
              <a:rPr lang="en-US" altLang="en-US" kern="0"/>
              <a:pPr defTabSz="949478" eaLnBrk="1" hangingPunct="1">
                <a:spcBef>
                  <a:spcPct val="0"/>
                </a:spcBef>
                <a:defRPr/>
              </a:pPr>
              <a:t>6</a:t>
            </a:fld>
            <a:endParaRPr lang="en-US" altLang="en-US" kern="0"/>
          </a:p>
        </p:txBody>
      </p:sp>
    </p:spTree>
    <p:extLst>
      <p:ext uri="{BB962C8B-B14F-4D97-AF65-F5344CB8AC3E}">
        <p14:creationId xmlns:p14="http://schemas.microsoft.com/office/powerpoint/2010/main" val="437835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B008F-A2F2-484B-AA23-A85998F2DB18}" type="slidenum">
              <a:rPr lang="en-US" smtClean="0"/>
              <a:t>7</a:t>
            </a:fld>
            <a:endParaRPr lang="en-US"/>
          </a:p>
        </p:txBody>
      </p:sp>
    </p:spTree>
    <p:extLst>
      <p:ext uri="{BB962C8B-B14F-4D97-AF65-F5344CB8AC3E}">
        <p14:creationId xmlns:p14="http://schemas.microsoft.com/office/powerpoint/2010/main" val="405419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1450" indent="-296711" eaLnBrk="0" hangingPunct="0">
              <a:spcBef>
                <a:spcPct val="30000"/>
              </a:spcBef>
              <a:defRPr sz="1200">
                <a:solidFill>
                  <a:schemeClr val="tx1"/>
                </a:solidFill>
                <a:latin typeface="Calibri" pitchFamily="34" charset="0"/>
              </a:defRPr>
            </a:lvl2pPr>
            <a:lvl3pPr marL="1186847" indent="-237369" eaLnBrk="0" hangingPunct="0">
              <a:spcBef>
                <a:spcPct val="30000"/>
              </a:spcBef>
              <a:defRPr sz="1200">
                <a:solidFill>
                  <a:schemeClr val="tx1"/>
                </a:solidFill>
                <a:latin typeface="Calibri" pitchFamily="34" charset="0"/>
              </a:defRPr>
            </a:lvl3pPr>
            <a:lvl4pPr marL="1661585" indent="-237369" eaLnBrk="0" hangingPunct="0">
              <a:spcBef>
                <a:spcPct val="30000"/>
              </a:spcBef>
              <a:defRPr sz="1200">
                <a:solidFill>
                  <a:schemeClr val="tx1"/>
                </a:solidFill>
                <a:latin typeface="Calibri" pitchFamily="34" charset="0"/>
              </a:defRPr>
            </a:lvl4pPr>
            <a:lvl5pPr marL="2136324" indent="-237369" eaLnBrk="0" hangingPunct="0">
              <a:spcBef>
                <a:spcPct val="30000"/>
              </a:spcBef>
              <a:defRPr sz="1200">
                <a:solidFill>
                  <a:schemeClr val="tx1"/>
                </a:solidFill>
                <a:latin typeface="Calibri" pitchFamily="34" charset="0"/>
              </a:defRPr>
            </a:lvl5pPr>
            <a:lvl6pPr marL="2611062" indent="-237369" eaLnBrk="0" fontAlgn="base" hangingPunct="0">
              <a:spcBef>
                <a:spcPct val="30000"/>
              </a:spcBef>
              <a:spcAft>
                <a:spcPct val="0"/>
              </a:spcAft>
              <a:defRPr sz="1200">
                <a:solidFill>
                  <a:schemeClr val="tx1"/>
                </a:solidFill>
                <a:latin typeface="Calibri" pitchFamily="34" charset="0"/>
              </a:defRPr>
            </a:lvl6pPr>
            <a:lvl7pPr marL="3085801" indent="-237369" eaLnBrk="0" fontAlgn="base" hangingPunct="0">
              <a:spcBef>
                <a:spcPct val="30000"/>
              </a:spcBef>
              <a:spcAft>
                <a:spcPct val="0"/>
              </a:spcAft>
              <a:defRPr sz="1200">
                <a:solidFill>
                  <a:schemeClr val="tx1"/>
                </a:solidFill>
                <a:latin typeface="Calibri" pitchFamily="34" charset="0"/>
              </a:defRPr>
            </a:lvl7pPr>
            <a:lvl8pPr marL="3560540" indent="-237369" eaLnBrk="0" fontAlgn="base" hangingPunct="0">
              <a:spcBef>
                <a:spcPct val="30000"/>
              </a:spcBef>
              <a:spcAft>
                <a:spcPct val="0"/>
              </a:spcAft>
              <a:defRPr sz="1200">
                <a:solidFill>
                  <a:schemeClr val="tx1"/>
                </a:solidFill>
                <a:latin typeface="Calibri" pitchFamily="34" charset="0"/>
              </a:defRPr>
            </a:lvl8pPr>
            <a:lvl9pPr marL="4035279" indent="-237369" eaLnBrk="0" fontAlgn="base" hangingPunct="0">
              <a:spcBef>
                <a:spcPct val="30000"/>
              </a:spcBef>
              <a:spcAft>
                <a:spcPct val="0"/>
              </a:spcAft>
              <a:defRPr sz="1200">
                <a:solidFill>
                  <a:schemeClr val="tx1"/>
                </a:solidFill>
                <a:latin typeface="Calibri" pitchFamily="34" charset="0"/>
              </a:defRPr>
            </a:lvl9pPr>
          </a:lstStyle>
          <a:p>
            <a:pPr defTabSz="949478" eaLnBrk="1" hangingPunct="1">
              <a:spcBef>
                <a:spcPct val="0"/>
              </a:spcBef>
              <a:defRPr/>
            </a:pPr>
            <a:fld id="{8F7376B0-C7E0-4BE3-B119-AE4AFCC3E797}" type="slidenum">
              <a:rPr lang="en-US" altLang="en-US" kern="0"/>
              <a:pPr defTabSz="949478" eaLnBrk="1" hangingPunct="1">
                <a:spcBef>
                  <a:spcPct val="0"/>
                </a:spcBef>
                <a:defRPr/>
              </a:pPr>
              <a:t>8</a:t>
            </a:fld>
            <a:endParaRPr lang="en-US" altLang="en-US" kern="0"/>
          </a:p>
        </p:txBody>
      </p:sp>
    </p:spTree>
    <p:extLst>
      <p:ext uri="{BB962C8B-B14F-4D97-AF65-F5344CB8AC3E}">
        <p14:creationId xmlns:p14="http://schemas.microsoft.com/office/powerpoint/2010/main" val="137385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5488CA-F8EB-4DAC-B816-9EA24383DE77}" type="slidenum">
              <a:rPr lang="en-US" smtClean="0"/>
              <a:t>9</a:t>
            </a:fld>
            <a:endParaRPr lang="en-US" dirty="0"/>
          </a:p>
        </p:txBody>
      </p:sp>
    </p:spTree>
    <p:extLst>
      <p:ext uri="{BB962C8B-B14F-4D97-AF65-F5344CB8AC3E}">
        <p14:creationId xmlns:p14="http://schemas.microsoft.com/office/powerpoint/2010/main" val="1583788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7637" indent="-287309" eaLnBrk="0" hangingPunct="0">
              <a:spcBef>
                <a:spcPct val="30000"/>
              </a:spcBef>
              <a:defRPr sz="1200">
                <a:solidFill>
                  <a:schemeClr val="tx1"/>
                </a:solidFill>
                <a:latin typeface="Arial" charset="0"/>
              </a:defRPr>
            </a:lvl2pPr>
            <a:lvl3pPr marL="1152408" indent="-230164" eaLnBrk="0" hangingPunct="0">
              <a:spcBef>
                <a:spcPct val="30000"/>
              </a:spcBef>
              <a:defRPr sz="1200">
                <a:solidFill>
                  <a:schemeClr val="tx1"/>
                </a:solidFill>
                <a:latin typeface="Arial" charset="0"/>
              </a:defRPr>
            </a:lvl3pPr>
            <a:lvl4pPr marL="1614324" indent="-230164" eaLnBrk="0" hangingPunct="0">
              <a:spcBef>
                <a:spcPct val="30000"/>
              </a:spcBef>
              <a:defRPr sz="1200">
                <a:solidFill>
                  <a:schemeClr val="tx1"/>
                </a:solidFill>
                <a:latin typeface="Arial" charset="0"/>
              </a:defRPr>
            </a:lvl4pPr>
            <a:lvl5pPr marL="2074651" indent="-230164" eaLnBrk="0" hangingPunct="0">
              <a:spcBef>
                <a:spcPct val="30000"/>
              </a:spcBef>
              <a:defRPr sz="1200">
                <a:solidFill>
                  <a:schemeClr val="tx1"/>
                </a:solidFill>
                <a:latin typeface="Arial" charset="0"/>
              </a:defRPr>
            </a:lvl5pPr>
            <a:lvl6pPr marL="2531805" indent="-230164" eaLnBrk="0" fontAlgn="base" hangingPunct="0">
              <a:spcBef>
                <a:spcPct val="30000"/>
              </a:spcBef>
              <a:spcAft>
                <a:spcPct val="0"/>
              </a:spcAft>
              <a:defRPr sz="1200">
                <a:solidFill>
                  <a:schemeClr val="tx1"/>
                </a:solidFill>
                <a:latin typeface="Arial" charset="0"/>
              </a:defRPr>
            </a:lvl6pPr>
            <a:lvl7pPr marL="2988958" indent="-230164" eaLnBrk="0" fontAlgn="base" hangingPunct="0">
              <a:spcBef>
                <a:spcPct val="30000"/>
              </a:spcBef>
              <a:spcAft>
                <a:spcPct val="0"/>
              </a:spcAft>
              <a:defRPr sz="1200">
                <a:solidFill>
                  <a:schemeClr val="tx1"/>
                </a:solidFill>
                <a:latin typeface="Arial" charset="0"/>
              </a:defRPr>
            </a:lvl7pPr>
            <a:lvl8pPr marL="3446111" indent="-230164" eaLnBrk="0" fontAlgn="base" hangingPunct="0">
              <a:spcBef>
                <a:spcPct val="30000"/>
              </a:spcBef>
              <a:spcAft>
                <a:spcPct val="0"/>
              </a:spcAft>
              <a:defRPr sz="1200">
                <a:solidFill>
                  <a:schemeClr val="tx1"/>
                </a:solidFill>
                <a:latin typeface="Arial" charset="0"/>
              </a:defRPr>
            </a:lvl8pPr>
            <a:lvl9pPr marL="3903265" indent="-23016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12E7726-67CF-4ABC-B0AD-2955CF502FE1}" type="slidenum">
              <a:rPr lang="en-US" altLang="en-US" smtClean="0"/>
              <a:pPr eaLnBrk="1" hangingPunct="1">
                <a:spcBef>
                  <a:spcPct val="0"/>
                </a:spcBef>
              </a:pPr>
              <a:t>12</a:t>
            </a:fld>
            <a:endParaRPr lang="en-US" altLang="en-US" dirty="0"/>
          </a:p>
        </p:txBody>
      </p:sp>
      <p:sp>
        <p:nvSpPr>
          <p:cNvPr id="78851" name="Notes Placeholder 1"/>
          <p:cNvSpPr>
            <a:spLocks noGrp="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173931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478">
              <a:defRPr/>
            </a:pPr>
            <a:fld id="{2242005F-D51D-4511-866D-7F5711D3A44A}" type="slidenum">
              <a:rPr lang="en-US">
                <a:solidFill>
                  <a:prstClr val="black"/>
                </a:solidFill>
                <a:latin typeface="Calibri"/>
              </a:rPr>
              <a:pPr defTabSz="949478">
                <a:defRPr/>
              </a:pPr>
              <a:t>19</a:t>
            </a:fld>
            <a:endParaRPr lang="en-US">
              <a:solidFill>
                <a:prstClr val="black"/>
              </a:solidFill>
              <a:latin typeface="Calibri"/>
            </a:endParaRPr>
          </a:p>
        </p:txBody>
      </p:sp>
    </p:spTree>
    <p:extLst>
      <p:ext uri="{BB962C8B-B14F-4D97-AF65-F5344CB8AC3E}">
        <p14:creationId xmlns:p14="http://schemas.microsoft.com/office/powerpoint/2010/main" val="2172754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773606" y="6355260"/>
            <a:ext cx="2133600" cy="365125"/>
          </a:xfrm>
        </p:spPr>
        <p:txBody>
          <a:bodyPr/>
          <a:lstStyle/>
          <a:p>
            <a:fld id="{A349544A-F1CD-3844-BFB3-6D230A0137DD}" type="datetimeFigureOut">
              <a:rPr lang="en-US" smtClean="0"/>
              <a:t>11/16/2018</a:t>
            </a:fld>
            <a:endParaRPr lang="en-US" dirty="0"/>
          </a:p>
        </p:txBody>
      </p:sp>
      <p:pic>
        <p:nvPicPr>
          <p:cNvPr id="8" name="Picture 7"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07369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55241" y="6356350"/>
            <a:ext cx="2133600" cy="365125"/>
          </a:xfrm>
        </p:spPr>
        <p:txBody>
          <a:bodyPr/>
          <a:lstStyle/>
          <a:p>
            <a:fld id="{A349544A-F1CD-3844-BFB3-6D230A0137DD}" type="datetimeFigureOut">
              <a:rPr lang="en-US" smtClean="0"/>
              <a:t>11/16/2018</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31470" y="5291167"/>
            <a:ext cx="62054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8" name="TextBox 7"/>
          <p:cNvSpPr txBox="1"/>
          <p:nvPr userDrawn="1"/>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63844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00650" y="6354123"/>
            <a:ext cx="2133600" cy="365125"/>
          </a:xfrm>
        </p:spPr>
        <p:txBody>
          <a:bodyPr/>
          <a:lstStyle/>
          <a:p>
            <a:fld id="{A349544A-F1CD-3844-BFB3-6D230A0137DD}" type="datetimeFigureOut">
              <a:rPr lang="en-US" smtClean="0"/>
              <a:t>11/16/2018</a:t>
            </a:fld>
            <a:endParaRPr lang="en-US"/>
          </a:p>
        </p:txBody>
      </p:sp>
      <p:sp>
        <p:nvSpPr>
          <p:cNvPr id="7"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104323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4236" y="2648601"/>
            <a:ext cx="4198518" cy="874845"/>
          </a:xfrm>
          <a:prstGeom prst="rect">
            <a:avLst/>
          </a:prstGeom>
        </p:spPr>
      </p:pic>
    </p:spTree>
    <p:extLst>
      <p:ext uri="{BB962C8B-B14F-4D97-AF65-F5344CB8AC3E}">
        <p14:creationId xmlns:p14="http://schemas.microsoft.com/office/powerpoint/2010/main" val="609147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1023679"/>
            <a:ext cx="8509103" cy="926020"/>
          </a:xfrm>
        </p:spPr>
        <p:txBody>
          <a:bodyPr/>
          <a:lstStyle/>
          <a:p>
            <a:r>
              <a:rPr lang="en-US"/>
              <a:t>Click to edit Master title style</a:t>
            </a:r>
          </a:p>
        </p:txBody>
      </p:sp>
      <p:sp>
        <p:nvSpPr>
          <p:cNvPr id="3" name="Content Placeholder 2"/>
          <p:cNvSpPr>
            <a:spLocks noGrp="1"/>
          </p:cNvSpPr>
          <p:nvPr>
            <p:ph idx="1"/>
          </p:nvPr>
        </p:nvSpPr>
        <p:spPr>
          <a:xfrm>
            <a:off x="323850" y="2009775"/>
            <a:ext cx="8509103" cy="42860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fld id="{A349544A-F1CD-3844-BFB3-6D230A0137DD}" type="datetimeFigureOut">
              <a:rPr lang="en-US" smtClean="0"/>
              <a:pPr/>
              <a:t>11/16/2018</a:t>
            </a:fld>
            <a:endParaRPr lang="en-US" dirty="0"/>
          </a:p>
        </p:txBody>
      </p:sp>
      <p:sp>
        <p:nvSpPr>
          <p:cNvPr id="5" name="Footer Placeholder 4"/>
          <p:cNvSpPr>
            <a:spLocks noGrp="1"/>
          </p:cNvSpPr>
          <p:nvPr>
            <p:ph type="ftr" sz="quarter" idx="11"/>
          </p:nvPr>
        </p:nvSpPr>
        <p:spPr>
          <a:xfrm>
            <a:off x="24765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22954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p>
            <a:fld id="{A349544A-F1CD-3844-BFB3-6D230A0137DD}" type="datetimeFigureOut">
              <a:rPr lang="en-US" smtClean="0"/>
              <a:t>11/16/2018</a:t>
            </a:fld>
            <a:endParaRPr lang="en-US"/>
          </a:p>
        </p:txBody>
      </p:sp>
      <p:sp>
        <p:nvSpPr>
          <p:cNvPr id="6"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8935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609834" y="6349336"/>
            <a:ext cx="2133600" cy="365125"/>
          </a:xfrm>
        </p:spPr>
        <p:txBody>
          <a:bodyPr/>
          <a:lstStyle/>
          <a:p>
            <a:fld id="{A349544A-F1CD-3844-BFB3-6D230A0137DD}" type="datetimeFigureOut">
              <a:rPr lang="en-US" smtClean="0"/>
              <a:t>11/16/2018</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69796"/>
            <a:ext cx="62054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24981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514307" y="6380336"/>
            <a:ext cx="2133600" cy="365125"/>
          </a:xfrm>
        </p:spPr>
        <p:txBody>
          <a:bodyPr/>
          <a:lstStyle/>
          <a:p>
            <a:fld id="{A349544A-F1CD-3844-BFB3-6D230A0137DD}" type="datetimeFigureOut">
              <a:rPr lang="en-US" smtClean="0"/>
              <a:t>11/16/2018</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18117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886200" y="6384925"/>
            <a:ext cx="2133600" cy="365125"/>
          </a:xfrm>
        </p:spPr>
        <p:txBody>
          <a:bodyPr/>
          <a:lstStyle/>
          <a:p>
            <a:fld id="{A349544A-F1CD-3844-BFB3-6D230A0137DD}" type="datetimeFigureOut">
              <a:rPr lang="en-US" smtClean="0"/>
              <a:t>11/16/2018</a:t>
            </a:fld>
            <a:endParaRPr lang="en-US" dirty="0"/>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3" name="TextBox 12"/>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5045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596185" y="6391749"/>
            <a:ext cx="2133600" cy="365125"/>
          </a:xfrm>
        </p:spPr>
        <p:txBody>
          <a:bodyPr/>
          <a:lstStyle/>
          <a:p>
            <a:fld id="{A349544A-F1CD-3844-BFB3-6D230A0137DD}" type="datetimeFigureOut">
              <a:rPr lang="en-US" smtClean="0"/>
              <a:t>11/16/2018</a:t>
            </a:fld>
            <a:endParaRPr lang="en-US"/>
          </a:p>
        </p:txBody>
      </p:sp>
      <p:pic>
        <p:nvPicPr>
          <p:cNvPr id="6" name="Picture 5"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95055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65513" y="6349337"/>
            <a:ext cx="2133600" cy="365125"/>
          </a:xfrm>
        </p:spPr>
        <p:txBody>
          <a:bodyPr/>
          <a:lstStyle/>
          <a:p>
            <a:fld id="{A349544A-F1CD-3844-BFB3-6D230A0137DD}" type="datetimeFigureOut">
              <a:rPr lang="en-US" smtClean="0"/>
              <a:t>11/16/2018</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85013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19014" y="6384925"/>
            <a:ext cx="2133600" cy="365125"/>
          </a:xfrm>
        </p:spPr>
        <p:txBody>
          <a:bodyPr/>
          <a:lstStyle/>
          <a:p>
            <a:fld id="{A349544A-F1CD-3844-BFB3-6D230A0137DD}" type="datetimeFigureOut">
              <a:rPr lang="en-US" smtClean="0"/>
              <a:t>11/16/2018</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25104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9544A-F1CD-3844-BFB3-6D230A0137DD}" type="datetimeFigureOut">
              <a:rPr lang="en-US" smtClean="0"/>
              <a:t>11/16/2018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a:p>
        </p:txBody>
      </p:sp>
    </p:spTree>
    <p:extLst>
      <p:ext uri="{BB962C8B-B14F-4D97-AF65-F5344CB8AC3E}">
        <p14:creationId xmlns:p14="http://schemas.microsoft.com/office/powerpoint/2010/main" val="1126301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tags" Target="../tags/tag28.xml"/><Relationship Id="rId3" Type="http://schemas.openxmlformats.org/officeDocument/2006/relationships/tags" Target="../tags/tag5.xml"/><Relationship Id="rId21" Type="http://schemas.openxmlformats.org/officeDocument/2006/relationships/tags" Target="../tags/tag2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33" Type="http://schemas.openxmlformats.org/officeDocument/2006/relationships/image" Target="../media/image14.emf"/><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29" Type="http://schemas.openxmlformats.org/officeDocument/2006/relationships/image" Target="../media/image10.emf"/><Relationship Id="rId1" Type="http://schemas.openxmlformats.org/officeDocument/2006/relationships/vmlDrawing" Target="../drawings/vmlDrawing1.v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tags" Target="../tags/tag26.xml"/><Relationship Id="rId32" Type="http://schemas.openxmlformats.org/officeDocument/2006/relationships/image" Target="../media/image13.png"/><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oleObject" Target="../embeddings/oleObject1.bin"/><Relationship Id="rId10" Type="http://schemas.openxmlformats.org/officeDocument/2006/relationships/tags" Target="../tags/tag12.xml"/><Relationship Id="rId19" Type="http://schemas.openxmlformats.org/officeDocument/2006/relationships/tags" Target="../tags/tag21.xml"/><Relationship Id="rId31" Type="http://schemas.openxmlformats.org/officeDocument/2006/relationships/image" Target="../media/image12.png"/><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slideLayout" Target="../slideLayouts/slideLayout2.xml"/><Relationship Id="rId30"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5388" y="2164977"/>
            <a:ext cx="6400800" cy="1752600"/>
          </a:xfrm>
        </p:spPr>
        <p:txBody>
          <a:bodyPr>
            <a:normAutofit/>
          </a:bodyPr>
          <a:lstStyle/>
          <a:p>
            <a:r>
              <a:rPr lang="en-US" b="1" dirty="0"/>
              <a:t>Real World Data Use in the U.S.</a:t>
            </a:r>
          </a:p>
          <a:p>
            <a:r>
              <a:rPr lang="en-US" b="1" dirty="0"/>
              <a:t>FDA Perspective</a:t>
            </a:r>
          </a:p>
          <a:p>
            <a:endParaRPr lang="en-US" dirty="0"/>
          </a:p>
        </p:txBody>
      </p:sp>
      <p:sp>
        <p:nvSpPr>
          <p:cNvPr id="4" name="Subtitle 2"/>
          <p:cNvSpPr txBox="1">
            <a:spLocks/>
          </p:cNvSpPr>
          <p:nvPr/>
        </p:nvSpPr>
        <p:spPr>
          <a:xfrm>
            <a:off x="358588" y="3769568"/>
            <a:ext cx="8534400" cy="2491273"/>
          </a:xfrm>
          <a:prstGeom prst="rect">
            <a:avLst/>
          </a:prstGeom>
        </p:spPr>
        <p:txBody>
          <a:bodyPr vert="horz" lIns="91440" tIns="45720" rIns="91440" bIns="45720" rtlCol="0">
            <a:normAutofit fontScale="9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dirty="0"/>
              <a:t>David Martin, MD, MPH</a:t>
            </a:r>
          </a:p>
          <a:p>
            <a:r>
              <a:rPr lang="en-US" sz="2000" dirty="0"/>
              <a:t>Associate Director for Real World Evidence Analytics</a:t>
            </a:r>
          </a:p>
          <a:p>
            <a:r>
              <a:rPr lang="en-US" sz="2000" dirty="0"/>
              <a:t>Office of Medical Policy</a:t>
            </a:r>
          </a:p>
          <a:p>
            <a:r>
              <a:rPr lang="en-US" sz="2000" dirty="0"/>
              <a:t>FDA Center for Drug Evaluation and Research </a:t>
            </a:r>
          </a:p>
          <a:p>
            <a:endParaRPr lang="en-US" sz="2000" dirty="0"/>
          </a:p>
          <a:p>
            <a:endParaRPr lang="en-US" sz="2000" dirty="0"/>
          </a:p>
          <a:p>
            <a:r>
              <a:rPr lang="en-US" sz="2000" dirty="0"/>
              <a:t>Danish Medicines Agency – From Big Data to Real World Evidence Meeting</a:t>
            </a:r>
          </a:p>
          <a:p>
            <a:r>
              <a:rPr lang="en-US" sz="2000" dirty="0"/>
              <a:t>November 20, 2018</a:t>
            </a:r>
          </a:p>
        </p:txBody>
      </p:sp>
    </p:spTree>
    <p:extLst>
      <p:ext uri="{BB962C8B-B14F-4D97-AF65-F5344CB8AC3E}">
        <p14:creationId xmlns:p14="http://schemas.microsoft.com/office/powerpoint/2010/main" val="3146773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965AA4A-041A-4098-BA82-A2D6642C615C}"/>
              </a:ext>
            </a:extLst>
          </p:cNvPr>
          <p:cNvSpPr>
            <a:spLocks noGrp="1"/>
          </p:cNvSpPr>
          <p:nvPr>
            <p:ph type="title"/>
          </p:nvPr>
        </p:nvSpPr>
        <p:spPr>
          <a:xfrm>
            <a:off x="263890" y="236376"/>
            <a:ext cx="8509103" cy="926020"/>
          </a:xfrm>
        </p:spPr>
        <p:txBody>
          <a:bodyPr>
            <a:normAutofit/>
          </a:bodyPr>
          <a:lstStyle/>
          <a:p>
            <a:pPr eaLnBrk="1" hangingPunct="1"/>
            <a:r>
              <a:rPr lang="en-US" altLang="en-US" b="1" dirty="0">
                <a:solidFill>
                  <a:schemeClr val="accent1"/>
                </a:solidFill>
                <a:latin typeface="+mn-lt"/>
              </a:rPr>
              <a:t>Benchmark</a:t>
            </a:r>
          </a:p>
        </p:txBody>
      </p:sp>
      <p:sp>
        <p:nvSpPr>
          <p:cNvPr id="2" name="Content Placeholder 1">
            <a:extLst>
              <a:ext uri="{FF2B5EF4-FFF2-40B4-BE49-F238E27FC236}">
                <a16:creationId xmlns:a16="http://schemas.microsoft.com/office/drawing/2014/main" id="{4DDABB2E-3A3C-434D-B03B-EBD4A0F05E02}"/>
              </a:ext>
            </a:extLst>
          </p:cNvPr>
          <p:cNvSpPr>
            <a:spLocks noGrp="1"/>
          </p:cNvSpPr>
          <p:nvPr>
            <p:ph idx="1"/>
          </p:nvPr>
        </p:nvSpPr>
        <p:spPr>
          <a:xfrm>
            <a:off x="373818" y="1401579"/>
            <a:ext cx="8509103" cy="5294028"/>
          </a:xfrm>
        </p:spPr>
        <p:txBody>
          <a:bodyPr>
            <a:normAutofit fontScale="92500" lnSpcReduction="10000"/>
          </a:bodyPr>
          <a:lstStyle/>
          <a:p>
            <a:r>
              <a:rPr lang="en-US" sz="3000" dirty="0"/>
              <a:t>Substantial evidence standard unchanged</a:t>
            </a:r>
          </a:p>
          <a:p>
            <a:pPr lvl="1"/>
            <a:r>
              <a:rPr lang="en-US" sz="3000" dirty="0"/>
              <a:t>Goal is to distinguish the effect of the drug from other influences such as spontaneous change in disease course, placebo effect, or bias</a:t>
            </a:r>
          </a:p>
          <a:p>
            <a:pPr lvl="1"/>
            <a:r>
              <a:rPr lang="en-US" sz="3000" dirty="0"/>
              <a:t>Routine practices </a:t>
            </a:r>
          </a:p>
          <a:p>
            <a:pPr lvl="2"/>
            <a:r>
              <a:rPr lang="en-US" sz="3000" dirty="0"/>
              <a:t>Probabilistic control of confounding through randomization</a:t>
            </a:r>
          </a:p>
          <a:p>
            <a:pPr lvl="2"/>
            <a:r>
              <a:rPr lang="en-US" sz="3000" dirty="0"/>
              <a:t>Blinding</a:t>
            </a:r>
          </a:p>
          <a:p>
            <a:pPr lvl="2"/>
            <a:r>
              <a:rPr lang="en-US" sz="3000" dirty="0"/>
              <a:t>Controlled/Standardized outcome assessment</a:t>
            </a:r>
          </a:p>
          <a:p>
            <a:pPr lvl="2"/>
            <a:r>
              <a:rPr lang="en-US" sz="3000" dirty="0"/>
              <a:t>Adjudication criteria</a:t>
            </a:r>
          </a:p>
          <a:p>
            <a:pPr lvl="2"/>
            <a:r>
              <a:rPr lang="en-US" sz="3000" dirty="0"/>
              <a:t>Audits</a:t>
            </a:r>
          </a:p>
          <a:p>
            <a:endParaRPr lang="en-US" dirty="0"/>
          </a:p>
        </p:txBody>
      </p:sp>
    </p:spTree>
    <p:extLst>
      <p:ext uri="{BB962C8B-B14F-4D97-AF65-F5344CB8AC3E}">
        <p14:creationId xmlns:p14="http://schemas.microsoft.com/office/powerpoint/2010/main" val="304873830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710"/>
            <a:ext cx="8509103" cy="926020"/>
          </a:xfrm>
        </p:spPr>
        <p:txBody>
          <a:bodyPr>
            <a:normAutofit/>
          </a:bodyPr>
          <a:lstStyle/>
          <a:p>
            <a:r>
              <a:rPr lang="en-US" b="1" dirty="0">
                <a:solidFill>
                  <a:schemeClr val="accent1"/>
                </a:solidFill>
              </a:rPr>
              <a:t>The Current State</a:t>
            </a:r>
          </a:p>
        </p:txBody>
      </p:sp>
      <p:sp>
        <p:nvSpPr>
          <p:cNvPr id="3" name="Content Placeholder 2"/>
          <p:cNvSpPr>
            <a:spLocks noGrp="1"/>
          </p:cNvSpPr>
          <p:nvPr>
            <p:ph idx="1"/>
          </p:nvPr>
        </p:nvSpPr>
        <p:spPr>
          <a:xfrm>
            <a:off x="183111" y="1484026"/>
            <a:ext cx="8686986" cy="5071264"/>
          </a:xfrm>
        </p:spPr>
        <p:txBody>
          <a:bodyPr>
            <a:normAutofit/>
          </a:bodyPr>
          <a:lstStyle/>
          <a:p>
            <a:r>
              <a:rPr kumimoji="1" lang="en-US" altLang="ja-JP" sz="2800" dirty="0"/>
              <a:t>Considerable experience working with claims and pharmacy data to generate evidence about safety of products</a:t>
            </a:r>
          </a:p>
          <a:p>
            <a:r>
              <a:rPr kumimoji="1" lang="en-US" altLang="ja-JP" sz="2800" dirty="0"/>
              <a:t>More limited use of RWD in efficacy determinations, with a focus on rare diseases and cancers</a:t>
            </a:r>
          </a:p>
          <a:p>
            <a:r>
              <a:rPr kumimoji="1" lang="en-US" altLang="ja-JP" sz="2800" dirty="0"/>
              <a:t>Recognition that current system provides substantial evidence of effectiveness in the population studied but may leave a number of questions unanswered </a:t>
            </a:r>
          </a:p>
          <a:p>
            <a:r>
              <a:rPr kumimoji="1" lang="en-US" altLang="ja-JP" sz="2800" dirty="0"/>
              <a:t>Multiple stakeholders are actively working on identifying when and how RWE can fill in the gaps </a:t>
            </a:r>
          </a:p>
          <a:p>
            <a:endParaRPr lang="en-US" sz="2800" dirty="0"/>
          </a:p>
        </p:txBody>
      </p:sp>
    </p:spTree>
    <p:extLst>
      <p:ext uri="{BB962C8B-B14F-4D97-AF65-F5344CB8AC3E}">
        <p14:creationId xmlns:p14="http://schemas.microsoft.com/office/powerpoint/2010/main" val="591178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a:defRPr/>
            </a:pPr>
            <a:r>
              <a:rPr lang="en-US" altLang="en-US" dirty="0"/>
              <a:t>2007 FDA Amendments Act (FDAAA)</a:t>
            </a:r>
            <a:br>
              <a:rPr lang="en-US" altLang="en-US" dirty="0"/>
            </a:br>
            <a:endParaRPr lang="en-US" altLang="en-US" dirty="0">
              <a:latin typeface="+mn-lt"/>
            </a:endParaRPr>
          </a:p>
        </p:txBody>
      </p:sp>
      <p:sp>
        <p:nvSpPr>
          <p:cNvPr id="14339" name="Rectangle 3"/>
          <p:cNvSpPr>
            <a:spLocks noGrp="1" noChangeArrowheads="1"/>
          </p:cNvSpPr>
          <p:nvPr>
            <p:ph type="body" idx="1"/>
          </p:nvPr>
        </p:nvSpPr>
        <p:spPr>
          <a:xfrm>
            <a:off x="1257300" y="2245453"/>
            <a:ext cx="4457700" cy="3394472"/>
          </a:xfrm>
        </p:spPr>
        <p:txBody>
          <a:bodyPr>
            <a:normAutofit/>
          </a:bodyPr>
          <a:lstStyle/>
          <a:p>
            <a:r>
              <a:rPr lang="en-US" altLang="en-US" sz="1800" dirty="0"/>
              <a:t>Post Marketing Requirements</a:t>
            </a:r>
          </a:p>
          <a:p>
            <a:r>
              <a:rPr lang="en-US" altLang="en-US" sz="1800" dirty="0"/>
              <a:t>Safety Labeling Changes</a:t>
            </a:r>
          </a:p>
          <a:p>
            <a:r>
              <a:rPr lang="en-US" altLang="en-US" sz="1800" dirty="0"/>
              <a:t>Risk Evaluation and Mitigation  Strategies (REMS)</a:t>
            </a:r>
          </a:p>
          <a:p>
            <a:r>
              <a:rPr lang="en-US" altLang="en-US" sz="1800" dirty="0"/>
              <a:t>Required Safety Reviews (“915” and “921”)</a:t>
            </a:r>
          </a:p>
          <a:p>
            <a:r>
              <a:rPr lang="en-US" altLang="en-US" sz="2175" b="1" dirty="0"/>
              <a:t>Active post-market Risk Identification and Analysis system</a:t>
            </a:r>
          </a:p>
          <a:p>
            <a:pPr lvl="1"/>
            <a:r>
              <a:rPr lang="en-US" altLang="en-US" sz="1950" b="1" dirty="0"/>
              <a:t>FDA Sentinel Initiative</a:t>
            </a:r>
          </a:p>
          <a:p>
            <a:pPr lvl="1"/>
            <a:endParaRPr lang="en-US" altLang="en-US" dirty="0"/>
          </a:p>
        </p:txBody>
      </p:sp>
      <p:pic>
        <p:nvPicPr>
          <p:cNvPr id="1434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040856"/>
            <a:ext cx="2195513" cy="148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Sentinel-Initiativ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549" y="4965806"/>
            <a:ext cx="1085850" cy="75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5555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110653" y="1583225"/>
            <a:ext cx="6400800" cy="571500"/>
          </a:xfrm>
        </p:spPr>
        <p:txBody>
          <a:bodyPr>
            <a:normAutofit fontScale="90000"/>
          </a:bodyPr>
          <a:lstStyle/>
          <a:p>
            <a:r>
              <a:rPr lang="en-US" altLang="en-US" sz="2400" u="sng" dirty="0"/>
              <a:t>A</a:t>
            </a:r>
            <a:r>
              <a:rPr lang="en-US" altLang="en-US" sz="2400" dirty="0"/>
              <a:t>ctive </a:t>
            </a:r>
            <a:r>
              <a:rPr lang="en-US" altLang="en-US" sz="2400" u="sng" dirty="0"/>
              <a:t>R</a:t>
            </a:r>
            <a:r>
              <a:rPr lang="en-US" altLang="en-US" sz="2400" dirty="0"/>
              <a:t>isk </a:t>
            </a:r>
            <a:r>
              <a:rPr lang="en-US" altLang="en-US" sz="2400" u="sng" dirty="0"/>
              <a:t>I</a:t>
            </a:r>
            <a:r>
              <a:rPr lang="en-US" altLang="en-US" sz="2400" dirty="0"/>
              <a:t>dentification and </a:t>
            </a:r>
            <a:r>
              <a:rPr lang="en-US" altLang="en-US" sz="2400" u="sng" dirty="0"/>
              <a:t>A</a:t>
            </a:r>
            <a:r>
              <a:rPr lang="en-US" altLang="en-US" sz="2400" dirty="0"/>
              <a:t>nalysis (ARIA) System</a:t>
            </a:r>
            <a:endParaRPr lang="en-US" altLang="en-US" sz="2700" dirty="0"/>
          </a:p>
        </p:txBody>
      </p:sp>
      <p:sp>
        <p:nvSpPr>
          <p:cNvPr id="47107" name="Content Placeholder 5"/>
          <p:cNvSpPr>
            <a:spLocks noGrp="1"/>
          </p:cNvSpPr>
          <p:nvPr>
            <p:ph idx="1"/>
          </p:nvPr>
        </p:nvSpPr>
        <p:spPr>
          <a:xfrm>
            <a:off x="1485900" y="2228851"/>
            <a:ext cx="6172200" cy="3165872"/>
          </a:xfrm>
        </p:spPr>
        <p:txBody>
          <a:bodyPr>
            <a:normAutofit/>
          </a:bodyPr>
          <a:lstStyle/>
          <a:p>
            <a:r>
              <a:rPr lang="en-US" altLang="en-US" sz="1800" dirty="0"/>
              <a:t>Mandated creation in Section 905 of FDAAA 2007</a:t>
            </a:r>
          </a:p>
          <a:p>
            <a:r>
              <a:rPr lang="en-US" altLang="en-US" sz="1800" dirty="0"/>
              <a:t>Linked to PMR in Section 901(3)(D)(i):</a:t>
            </a:r>
          </a:p>
          <a:p>
            <a:pPr lvl="1"/>
            <a:r>
              <a:rPr lang="en-US" altLang="en-US" sz="1800" dirty="0"/>
              <a:t>“The Secretary may not require the responsible person to conduct a study under this paragraph, unless the Secretary makes a determination that the reports under subsection (k)(1) and the </a:t>
            </a:r>
            <a:r>
              <a:rPr lang="en-US" altLang="en-US" sz="1800" b="1" u="sng" dirty="0"/>
              <a:t>active postmarket risk identification and analysis system</a:t>
            </a:r>
            <a:r>
              <a:rPr lang="en-US" altLang="en-US" sz="1800" b="1" dirty="0"/>
              <a:t> </a:t>
            </a:r>
            <a:r>
              <a:rPr lang="en-US" altLang="en-US" sz="1800" dirty="0"/>
              <a:t>as available under subsection (k)(3) will not be </a:t>
            </a:r>
            <a:r>
              <a:rPr lang="en-US" altLang="en-US" sz="1800" b="1" u="sng" dirty="0"/>
              <a:t>sufficient</a:t>
            </a:r>
            <a:r>
              <a:rPr lang="en-US" altLang="en-US" sz="1800" dirty="0"/>
              <a:t> to meet the purposes set forth in subparagraph (B).”</a:t>
            </a:r>
            <a:br>
              <a:rPr lang="en-US" altLang="en-US" dirty="0"/>
            </a:br>
            <a:endParaRPr lang="en-US" altLang="en-US" dirty="0"/>
          </a:p>
        </p:txBody>
      </p:sp>
      <p:sp>
        <p:nvSpPr>
          <p:cNvPr id="5" name="Content Placeholder 8"/>
          <p:cNvSpPr txBox="1">
            <a:spLocks/>
          </p:cNvSpPr>
          <p:nvPr/>
        </p:nvSpPr>
        <p:spPr>
          <a:xfrm>
            <a:off x="1485900" y="2514600"/>
            <a:ext cx="6286500" cy="3028950"/>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Calibri" panose="020F0502020204030204" pitchFamily="34" charset="0"/>
                <a:cs typeface="+mn-cs"/>
              </a:defRPr>
            </a:lvl2pPr>
            <a:lvl3pPr marL="1143000" indent="-228600" algn="l" rtl="0" eaLnBrk="0" fontAlgn="base" hangingPunct="0">
              <a:spcBef>
                <a:spcPct val="20000"/>
              </a:spcBef>
              <a:spcAft>
                <a:spcPct val="0"/>
              </a:spcAft>
              <a:buChar char="•"/>
              <a:defRPr sz="2000">
                <a:solidFill>
                  <a:schemeClr val="tx1"/>
                </a:solidFill>
                <a:latin typeface="Calibri" panose="020F0502020204030204" pitchFamily="34" charset="0"/>
                <a:cs typeface="+mn-cs"/>
              </a:defRPr>
            </a:lvl3pPr>
            <a:lvl4pPr marL="1600200" indent="-22860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4pPr>
            <a:lvl5pPr marL="2057400" indent="-228600" algn="l" rtl="0" eaLnBrk="0" fontAlgn="base" hangingPunct="0">
              <a:spcBef>
                <a:spcPct val="20000"/>
              </a:spcBef>
              <a:spcAft>
                <a:spcPct val="0"/>
              </a:spcAft>
              <a:buChar char="»"/>
              <a:defRPr sz="1800">
                <a:solidFill>
                  <a:schemeClr val="tx1"/>
                </a:solidFill>
                <a:latin typeface="Calibri" panose="020F0502020204030204" pitchFamily="34" charset="0"/>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a:defRPr/>
            </a:pPr>
            <a:endParaRPr lang="en-US" sz="2100" kern="0" dirty="0"/>
          </a:p>
        </p:txBody>
      </p:sp>
      <p:sp>
        <p:nvSpPr>
          <p:cNvPr id="47110" name="Rectangle 6"/>
          <p:cNvSpPr>
            <a:spLocks noChangeArrowheads="1"/>
          </p:cNvSpPr>
          <p:nvPr/>
        </p:nvSpPr>
        <p:spPr bwMode="auto">
          <a:xfrm>
            <a:off x="1181100" y="5780486"/>
            <a:ext cx="6572250"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25" dirty="0">
                <a:solidFill>
                  <a:schemeClr val="bg1"/>
                </a:solidFill>
              </a:rPr>
              <a:t>https://www.gpo.gov/fdsys/pkg/PLAW-110publ85/pdf/PLAW-110publ85.pdf</a:t>
            </a:r>
          </a:p>
        </p:txBody>
      </p:sp>
    </p:spTree>
    <p:extLst>
      <p:ext uri="{BB962C8B-B14F-4D97-AF65-F5344CB8AC3E}">
        <p14:creationId xmlns:p14="http://schemas.microsoft.com/office/powerpoint/2010/main" val="1925487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887" y="1039125"/>
            <a:ext cx="5826764" cy="1132575"/>
          </a:xfrm>
        </p:spPr>
        <p:txBody>
          <a:bodyPr>
            <a:normAutofit/>
          </a:bodyPr>
          <a:lstStyle/>
          <a:p>
            <a:r>
              <a:rPr lang="en-US" altLang="en-US" dirty="0"/>
              <a:t>Defining ARIA</a:t>
            </a:r>
            <a:endParaRPr lang="en-US" dirty="0"/>
          </a:p>
        </p:txBody>
      </p:sp>
      <p:graphicFrame>
        <p:nvGraphicFramePr>
          <p:cNvPr id="5" name="Diagram 4"/>
          <p:cNvGraphicFramePr/>
          <p:nvPr>
            <p:extLst/>
          </p:nvPr>
        </p:nvGraphicFramePr>
        <p:xfrm>
          <a:off x="1764860" y="2914650"/>
          <a:ext cx="5600700" cy="1771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840551" y="2024582"/>
            <a:ext cx="5372100" cy="1384995"/>
          </a:xfrm>
          <a:prstGeom prst="rect">
            <a:avLst/>
          </a:prstGeom>
          <a:noFill/>
          <a:effectLst/>
        </p:spPr>
        <p:txBody>
          <a:bodyPr wrap="square" rtlCol="0">
            <a:spAutoFit/>
          </a:bodyPr>
          <a:lstStyle/>
          <a:p>
            <a:r>
              <a:rPr lang="en-US" sz="2100" dirty="0"/>
              <a:t>ARIA uses a subset of Sentinel System’s full capabilities to </a:t>
            </a:r>
            <a:r>
              <a:rPr lang="en-US" altLang="en-US" sz="2100" dirty="0"/>
              <a:t>fulfill the FDAAA mandate to conduct active safety surveillance</a:t>
            </a:r>
          </a:p>
          <a:p>
            <a:endParaRPr lang="en-US" sz="2100" b="1" dirty="0"/>
          </a:p>
        </p:txBody>
      </p:sp>
      <p:sp>
        <p:nvSpPr>
          <p:cNvPr id="8" name="Rectangle 7"/>
          <p:cNvSpPr/>
          <p:nvPr/>
        </p:nvSpPr>
        <p:spPr>
          <a:xfrm>
            <a:off x="1771650" y="4601602"/>
            <a:ext cx="5600700" cy="715581"/>
          </a:xfrm>
          <a:prstGeom prst="rect">
            <a:avLst/>
          </a:prstGeom>
        </p:spPr>
        <p:txBody>
          <a:bodyPr wrap="square">
            <a:spAutoFit/>
          </a:bodyPr>
          <a:lstStyle/>
          <a:p>
            <a:r>
              <a:rPr lang="en-US" sz="1350" dirty="0"/>
              <a:t>* Pre-defined, parameterized, and re-usable to enable faster safety surveillance in Sentinel (in contrast to protocol based assessments with customized programming)</a:t>
            </a:r>
          </a:p>
        </p:txBody>
      </p:sp>
      <p:sp>
        <p:nvSpPr>
          <p:cNvPr id="9" name="TextBox 8"/>
          <p:cNvSpPr txBox="1"/>
          <p:nvPr/>
        </p:nvSpPr>
        <p:spPr>
          <a:xfrm>
            <a:off x="2000251" y="5600700"/>
            <a:ext cx="184731" cy="300082"/>
          </a:xfrm>
          <a:prstGeom prst="rect">
            <a:avLst/>
          </a:prstGeom>
          <a:noFill/>
        </p:spPr>
        <p:txBody>
          <a:bodyPr wrap="none" rtlCol="0">
            <a:spAutoFit/>
          </a:bodyPr>
          <a:lstStyle/>
          <a:p>
            <a:endParaRPr lang="en-US" sz="1350" dirty="0"/>
          </a:p>
        </p:txBody>
      </p:sp>
      <p:sp>
        <p:nvSpPr>
          <p:cNvPr id="10" name="TextBox 9"/>
          <p:cNvSpPr txBox="1"/>
          <p:nvPr/>
        </p:nvSpPr>
        <p:spPr>
          <a:xfrm>
            <a:off x="1771650" y="5429250"/>
            <a:ext cx="4857750" cy="300082"/>
          </a:xfrm>
          <a:prstGeom prst="rect">
            <a:avLst/>
          </a:prstGeom>
          <a:noFill/>
        </p:spPr>
        <p:txBody>
          <a:bodyPr wrap="square" rtlCol="0">
            <a:spAutoFit/>
          </a:bodyPr>
          <a:lstStyle/>
          <a:p>
            <a:r>
              <a:rPr lang="en-US" sz="1350" dirty="0"/>
              <a:t>† Electronic claims data, without manual medical record review</a:t>
            </a:r>
          </a:p>
        </p:txBody>
      </p:sp>
    </p:spTree>
    <p:extLst>
      <p:ext uri="{BB962C8B-B14F-4D97-AF65-F5344CB8AC3E}">
        <p14:creationId xmlns:p14="http://schemas.microsoft.com/office/powerpoint/2010/main" val="5902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889" y="930494"/>
            <a:ext cx="6381827" cy="694515"/>
          </a:xfrm>
        </p:spPr>
        <p:txBody>
          <a:bodyPr>
            <a:normAutofit fontScale="90000"/>
          </a:bodyPr>
          <a:lstStyle/>
          <a:p>
            <a:r>
              <a:rPr lang="en-US" dirty="0"/>
              <a:t>What is Sufficiency?</a:t>
            </a:r>
          </a:p>
        </p:txBody>
      </p:sp>
      <p:sp>
        <p:nvSpPr>
          <p:cNvPr id="3" name="Content Placeholder 2"/>
          <p:cNvSpPr>
            <a:spLocks noGrp="1"/>
          </p:cNvSpPr>
          <p:nvPr>
            <p:ph idx="1"/>
          </p:nvPr>
        </p:nvSpPr>
        <p:spPr>
          <a:xfrm>
            <a:off x="1385889" y="1706966"/>
            <a:ext cx="6381827" cy="3214532"/>
          </a:xfrm>
        </p:spPr>
        <p:txBody>
          <a:bodyPr>
            <a:noAutofit/>
          </a:bodyPr>
          <a:lstStyle/>
          <a:p>
            <a:r>
              <a:rPr lang="en-US" sz="2100" dirty="0"/>
              <a:t>Adequate data</a:t>
            </a:r>
          </a:p>
          <a:p>
            <a:pPr lvl="1"/>
            <a:r>
              <a:rPr lang="en-US" sz="1500" dirty="0"/>
              <a:t>Drug/biologic of interest and comparator</a:t>
            </a:r>
          </a:p>
          <a:p>
            <a:pPr lvl="1"/>
            <a:r>
              <a:rPr lang="en-US" sz="1500" dirty="0"/>
              <a:t>Confounders and covariates</a:t>
            </a:r>
          </a:p>
          <a:p>
            <a:pPr lvl="1"/>
            <a:r>
              <a:rPr lang="en-US" sz="1500" dirty="0"/>
              <a:t>Health outcome of interest</a:t>
            </a:r>
          </a:p>
          <a:p>
            <a:r>
              <a:rPr lang="en-US" sz="2100" dirty="0"/>
              <a:t>Appropriate methods</a:t>
            </a:r>
          </a:p>
          <a:p>
            <a:r>
              <a:rPr lang="en-US" sz="2100" dirty="0"/>
              <a:t>To answer the question of interest</a:t>
            </a:r>
          </a:p>
          <a:p>
            <a:pPr lvl="1"/>
            <a:r>
              <a:rPr lang="en-US" sz="1500" dirty="0"/>
              <a:t>assess a known serious risk related to the use of the drug/biologic</a:t>
            </a:r>
          </a:p>
          <a:p>
            <a:pPr lvl="1"/>
            <a:r>
              <a:rPr lang="en-US" sz="1500" dirty="0"/>
              <a:t>assess signals of serious risk related to the use of the drug/biologic</a:t>
            </a:r>
          </a:p>
          <a:p>
            <a:pPr lvl="1"/>
            <a:r>
              <a:rPr lang="en-US" sz="1500" dirty="0"/>
              <a:t>identify an unexpected serious risk when available data indicate the potential for a serious risk</a:t>
            </a:r>
          </a:p>
          <a:p>
            <a:r>
              <a:rPr lang="en-US" sz="2100" dirty="0"/>
              <a:t>To lead to a satisfactory level of precision</a:t>
            </a:r>
          </a:p>
        </p:txBody>
      </p:sp>
    </p:spTree>
    <p:extLst>
      <p:ext uri="{BB962C8B-B14F-4D97-AF65-F5344CB8AC3E}">
        <p14:creationId xmlns:p14="http://schemas.microsoft.com/office/powerpoint/2010/main" val="3854201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889" y="1060034"/>
            <a:ext cx="6381827" cy="694515"/>
          </a:xfrm>
        </p:spPr>
        <p:txBody>
          <a:bodyPr>
            <a:normAutofit fontScale="90000"/>
          </a:bodyPr>
          <a:lstStyle/>
          <a:p>
            <a:r>
              <a:rPr lang="en-US" dirty="0"/>
              <a:t>When are automated queries sufficient?</a:t>
            </a:r>
          </a:p>
        </p:txBody>
      </p:sp>
      <p:sp>
        <p:nvSpPr>
          <p:cNvPr id="3" name="Content Placeholder 2"/>
          <p:cNvSpPr>
            <a:spLocks noGrp="1"/>
          </p:cNvSpPr>
          <p:nvPr>
            <p:ph idx="1"/>
          </p:nvPr>
        </p:nvSpPr>
        <p:spPr>
          <a:xfrm>
            <a:off x="1385889" y="2190044"/>
            <a:ext cx="6381827" cy="2846222"/>
          </a:xfrm>
        </p:spPr>
        <p:txBody>
          <a:bodyPr>
            <a:noAutofit/>
          </a:bodyPr>
          <a:lstStyle/>
          <a:p>
            <a:r>
              <a:rPr lang="en-US" sz="2100" dirty="0"/>
              <a:t>General approaches</a:t>
            </a:r>
          </a:p>
          <a:p>
            <a:pPr lvl="1"/>
            <a:r>
              <a:rPr lang="en-US" sz="1800" dirty="0"/>
              <a:t>Determination of sufficiency occurs in context of study question and overall regulatory objective</a:t>
            </a:r>
          </a:p>
          <a:p>
            <a:pPr lvl="1"/>
            <a:r>
              <a:rPr lang="en-US" sz="1800" dirty="0"/>
              <a:t>Assessment of known risks or risks with substantial existing information typically require higher level of certainty</a:t>
            </a:r>
          </a:p>
          <a:p>
            <a:pPr lvl="1"/>
            <a:r>
              <a:rPr lang="en-US" sz="1800" dirty="0"/>
              <a:t>Assessments that aim to improve current safety knowledge when little is known may have less stringent requirements </a:t>
            </a:r>
          </a:p>
          <a:p>
            <a:pPr lvl="0"/>
            <a:r>
              <a:rPr lang="en-US" sz="2100" dirty="0"/>
              <a:t>First 2 years of ARIA^ </a:t>
            </a:r>
          </a:p>
          <a:p>
            <a:pPr lvl="1"/>
            <a:r>
              <a:rPr lang="en-US" sz="1800" dirty="0"/>
              <a:t>Total of 89 Drug-AE pairs assessed</a:t>
            </a:r>
          </a:p>
          <a:p>
            <a:pPr lvl="2"/>
            <a:r>
              <a:rPr lang="en-US" sz="1500" dirty="0"/>
              <a:t>44 (49%) Drug-AE pairs sufficient </a:t>
            </a:r>
          </a:p>
          <a:p>
            <a:pPr lvl="2"/>
            <a:r>
              <a:rPr lang="en-US" sz="1500" dirty="0"/>
              <a:t>45 (51%) Drug-AE pairs insufficient</a:t>
            </a:r>
            <a:endParaRPr lang="en-US" sz="900" dirty="0"/>
          </a:p>
          <a:p>
            <a:pPr marL="0" indent="0">
              <a:buNone/>
            </a:pPr>
            <a:r>
              <a:rPr lang="en-US" sz="1200" dirty="0"/>
              <a:t>	</a:t>
            </a:r>
          </a:p>
          <a:p>
            <a:pPr marL="0" indent="0">
              <a:buNone/>
            </a:pPr>
            <a:r>
              <a:rPr lang="en-US" sz="1200" dirty="0"/>
              <a:t>		^1/2016-2/2018; preliminary data</a:t>
            </a:r>
          </a:p>
          <a:p>
            <a:pPr marL="0" indent="0">
              <a:buNone/>
            </a:pPr>
            <a:endParaRPr lang="en-US" sz="1200" dirty="0"/>
          </a:p>
        </p:txBody>
      </p:sp>
    </p:spTree>
    <p:extLst>
      <p:ext uri="{BB962C8B-B14F-4D97-AF65-F5344CB8AC3E}">
        <p14:creationId xmlns:p14="http://schemas.microsoft.com/office/powerpoint/2010/main" val="2886379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889" y="1060034"/>
            <a:ext cx="6381827" cy="694515"/>
          </a:xfrm>
        </p:spPr>
        <p:txBody>
          <a:bodyPr>
            <a:normAutofit fontScale="90000"/>
          </a:bodyPr>
          <a:lstStyle/>
          <a:p>
            <a:r>
              <a:rPr lang="en-US" dirty="0"/>
              <a:t>When are automated queries insufficient?</a:t>
            </a:r>
          </a:p>
        </p:txBody>
      </p:sp>
      <p:sp>
        <p:nvSpPr>
          <p:cNvPr id="3" name="Content Placeholder 2"/>
          <p:cNvSpPr>
            <a:spLocks noGrp="1"/>
          </p:cNvSpPr>
          <p:nvPr>
            <p:ph idx="1"/>
          </p:nvPr>
        </p:nvSpPr>
        <p:spPr>
          <a:xfrm>
            <a:off x="1385888" y="2141306"/>
            <a:ext cx="6381827" cy="3214532"/>
          </a:xfrm>
          <a:effectLst>
            <a:glow rad="139700">
              <a:schemeClr val="accent1">
                <a:satMod val="175000"/>
                <a:alpha val="40000"/>
              </a:schemeClr>
            </a:glow>
          </a:effectLst>
        </p:spPr>
        <p:txBody>
          <a:bodyPr>
            <a:noAutofit/>
          </a:bodyPr>
          <a:lstStyle/>
          <a:p>
            <a:pPr lvl="0"/>
            <a:r>
              <a:rPr lang="en-US" dirty="0"/>
              <a:t>45 Drug-AE pairs insufficient^</a:t>
            </a:r>
          </a:p>
          <a:p>
            <a:pPr lvl="0"/>
            <a:r>
              <a:rPr lang="en-US" dirty="0"/>
              <a:t>Reasons for Insufficiency*</a:t>
            </a:r>
          </a:p>
          <a:p>
            <a:pPr lvl="1"/>
            <a:r>
              <a:rPr lang="en-US" dirty="0"/>
              <a:t>Study population = 25</a:t>
            </a:r>
          </a:p>
          <a:p>
            <a:pPr lvl="1"/>
            <a:r>
              <a:rPr lang="en-US" dirty="0"/>
              <a:t>Exposure = 11</a:t>
            </a:r>
          </a:p>
          <a:p>
            <a:pPr lvl="1"/>
            <a:r>
              <a:rPr lang="en-US" dirty="0"/>
              <a:t>Outcome = 38</a:t>
            </a:r>
          </a:p>
          <a:p>
            <a:pPr lvl="1"/>
            <a:r>
              <a:rPr lang="en-US" dirty="0"/>
              <a:t>Covariate = 10</a:t>
            </a:r>
          </a:p>
          <a:p>
            <a:pPr lvl="1"/>
            <a:r>
              <a:rPr lang="en-US" dirty="0"/>
              <a:t>Analytic tool = 12</a:t>
            </a:r>
          </a:p>
          <a:p>
            <a:pPr marL="342900" lvl="1" indent="0">
              <a:buNone/>
            </a:pPr>
            <a:endParaRPr lang="en-US" dirty="0"/>
          </a:p>
          <a:p>
            <a:pPr marL="0" indent="0">
              <a:buNone/>
            </a:pPr>
            <a:r>
              <a:rPr lang="en-US" sz="1200" dirty="0"/>
              <a:t>^1/2016-2/2018 – first 2 years of ARIA; preliminary data</a:t>
            </a:r>
          </a:p>
          <a:p>
            <a:pPr marL="0" indent="0">
              <a:buNone/>
            </a:pPr>
            <a:r>
              <a:rPr lang="en-US" sz="1200" dirty="0"/>
              <a:t>*Total = 96 (some drug-AE pairs have more than one reason for insufficiency)</a:t>
            </a:r>
          </a:p>
        </p:txBody>
      </p:sp>
    </p:spTree>
    <p:extLst>
      <p:ext uri="{BB962C8B-B14F-4D97-AF65-F5344CB8AC3E}">
        <p14:creationId xmlns:p14="http://schemas.microsoft.com/office/powerpoint/2010/main" val="259494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nvPr>
        </p:nvGraphicFramePr>
        <p:xfrm>
          <a:off x="1589" y="1791"/>
          <a:ext cx="1587" cy="1587"/>
        </p:xfrm>
        <a:graphic>
          <a:graphicData uri="http://schemas.openxmlformats.org/presentationml/2006/ole">
            <mc:AlternateContent xmlns:mc="http://schemas.openxmlformats.org/markup-compatibility/2006">
              <mc:Choice xmlns:v="urn:schemas-microsoft-com:vml" Requires="v">
                <p:oleObj spid="_x0000_s1039" name="think-cell Slide" r:id="rId28" imgW="530" imgH="528" progId="TCLayout.ActiveDocument.1">
                  <p:embed/>
                </p:oleObj>
              </mc:Choice>
              <mc:Fallback>
                <p:oleObj name="think-cell Slide" r:id="rId28" imgW="530" imgH="528" progId="TCLayout.ActiveDocument.1">
                  <p:embed/>
                  <p:pic>
                    <p:nvPicPr>
                      <p:cNvPr id="17" name="Object 16" hidden="1"/>
                      <p:cNvPicPr/>
                      <p:nvPr/>
                    </p:nvPicPr>
                    <p:blipFill>
                      <a:blip r:embed="rId29"/>
                      <a:stretch>
                        <a:fillRect/>
                      </a:stretch>
                    </p:blipFill>
                    <p:spPr>
                      <a:xfrm>
                        <a:off x="1589" y="1791"/>
                        <a:ext cx="1587" cy="1587"/>
                      </a:xfrm>
                      <a:prstGeom prst="rect">
                        <a:avLst/>
                      </a:prstGeom>
                    </p:spPr>
                  </p:pic>
                </p:oleObj>
              </mc:Fallback>
            </mc:AlternateContent>
          </a:graphicData>
        </a:graphic>
      </p:graphicFrame>
      <p:sp>
        <p:nvSpPr>
          <p:cNvPr id="72" name="TextBox 14"/>
          <p:cNvSpPr txBox="1">
            <a:spLocks/>
          </p:cNvSpPr>
          <p:nvPr>
            <p:custDataLst>
              <p:tags r:id="rId3"/>
            </p:custDataLst>
          </p:nvPr>
        </p:nvSpPr>
        <p:spPr>
          <a:xfrm>
            <a:off x="1394741" y="3698350"/>
            <a:ext cx="7562830" cy="515622"/>
          </a:xfrm>
          <a:prstGeom prst="rect">
            <a:avLst/>
          </a:prstGeom>
          <a:gradFill flip="none" rotWithShape="1">
            <a:gsLst>
              <a:gs pos="0">
                <a:schemeClr val="bg1">
                  <a:lumMod val="85000"/>
                </a:schemeClr>
              </a:gs>
              <a:gs pos="69000">
                <a:schemeClr val="bg1">
                  <a:lumMod val="95000"/>
                </a:schemeClr>
              </a:gs>
              <a:gs pos="100000">
                <a:schemeClr val="bg1"/>
              </a:gs>
            </a:gsLst>
            <a:lin ang="5400000" scaled="1"/>
            <a:tileRect/>
          </a:gradFill>
          <a:ln>
            <a:noFill/>
          </a:ln>
        </p:spPr>
        <p:txBody>
          <a:bodyPr vert="horz" lIns="36574" tIns="36574" rIns="36574" bIns="36574" rtlCol="0" anchor="ctr" anchorCtr="0">
            <a:no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endParaRPr lang="en-US" sz="1200" b="1" dirty="0">
              <a:solidFill>
                <a:schemeClr val="bg1"/>
              </a:solidFill>
            </a:endParaRPr>
          </a:p>
        </p:txBody>
      </p:sp>
      <p:sp>
        <p:nvSpPr>
          <p:cNvPr id="73" name="TextBox 14"/>
          <p:cNvSpPr txBox="1">
            <a:spLocks/>
          </p:cNvSpPr>
          <p:nvPr>
            <p:custDataLst>
              <p:tags r:id="rId4"/>
            </p:custDataLst>
          </p:nvPr>
        </p:nvSpPr>
        <p:spPr>
          <a:xfrm>
            <a:off x="228602" y="3698350"/>
            <a:ext cx="1202593" cy="515622"/>
          </a:xfrm>
          <a:prstGeom prst="rect">
            <a:avLst/>
          </a:prstGeom>
          <a:solidFill>
            <a:schemeClr val="accent1"/>
          </a:solidFill>
          <a:ln>
            <a:noFill/>
          </a:ln>
        </p:spPr>
        <p:txBody>
          <a:bodyPr vert="horz" lIns="36574" tIns="36574" rIns="36574" bIns="36574" rtlCol="0" anchor="ctr" anchorCtr="0">
            <a:no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endParaRPr lang="en-US" sz="1200" b="1" dirty="0">
              <a:solidFill>
                <a:schemeClr val="bg1"/>
              </a:solidFill>
            </a:endParaRPr>
          </a:p>
        </p:txBody>
      </p:sp>
      <p:sp>
        <p:nvSpPr>
          <p:cNvPr id="70" name="TextBox 14"/>
          <p:cNvSpPr txBox="1">
            <a:spLocks/>
          </p:cNvSpPr>
          <p:nvPr>
            <p:custDataLst>
              <p:tags r:id="rId5"/>
            </p:custDataLst>
          </p:nvPr>
        </p:nvSpPr>
        <p:spPr>
          <a:xfrm>
            <a:off x="1394741" y="3122656"/>
            <a:ext cx="7562830" cy="515622"/>
          </a:xfrm>
          <a:prstGeom prst="rect">
            <a:avLst/>
          </a:prstGeom>
          <a:gradFill flip="none" rotWithShape="1">
            <a:gsLst>
              <a:gs pos="0">
                <a:schemeClr val="bg1">
                  <a:lumMod val="85000"/>
                </a:schemeClr>
              </a:gs>
              <a:gs pos="69000">
                <a:schemeClr val="bg1">
                  <a:lumMod val="95000"/>
                </a:schemeClr>
              </a:gs>
              <a:gs pos="100000">
                <a:schemeClr val="bg1"/>
              </a:gs>
            </a:gsLst>
            <a:lin ang="5400000" scaled="1"/>
            <a:tileRect/>
          </a:gradFill>
          <a:ln>
            <a:noFill/>
          </a:ln>
        </p:spPr>
        <p:txBody>
          <a:bodyPr vert="horz" lIns="36574" tIns="36574" rIns="36574" bIns="36574" rtlCol="0" anchor="ctr" anchorCtr="0">
            <a:no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endParaRPr lang="en-US" sz="1200" b="1" dirty="0">
              <a:solidFill>
                <a:schemeClr val="bg1"/>
              </a:solidFill>
            </a:endParaRPr>
          </a:p>
        </p:txBody>
      </p:sp>
      <p:sp>
        <p:nvSpPr>
          <p:cNvPr id="71" name="TextBox 14"/>
          <p:cNvSpPr txBox="1">
            <a:spLocks/>
          </p:cNvSpPr>
          <p:nvPr>
            <p:custDataLst>
              <p:tags r:id="rId6"/>
            </p:custDataLst>
          </p:nvPr>
        </p:nvSpPr>
        <p:spPr>
          <a:xfrm>
            <a:off x="228602" y="3122656"/>
            <a:ext cx="1202593" cy="515622"/>
          </a:xfrm>
          <a:prstGeom prst="rect">
            <a:avLst/>
          </a:prstGeom>
          <a:solidFill>
            <a:schemeClr val="accent1"/>
          </a:solidFill>
          <a:ln>
            <a:noFill/>
          </a:ln>
        </p:spPr>
        <p:txBody>
          <a:bodyPr vert="horz" lIns="36574" tIns="36574" rIns="36574" bIns="36574" rtlCol="0" anchor="ctr" anchorCtr="0">
            <a:no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endParaRPr lang="en-US" sz="1200" b="1" dirty="0">
              <a:solidFill>
                <a:schemeClr val="bg1"/>
              </a:solidFill>
            </a:endParaRPr>
          </a:p>
        </p:txBody>
      </p:sp>
      <p:sp>
        <p:nvSpPr>
          <p:cNvPr id="68" name="TextBox 14"/>
          <p:cNvSpPr txBox="1">
            <a:spLocks/>
          </p:cNvSpPr>
          <p:nvPr>
            <p:custDataLst>
              <p:tags r:id="rId7"/>
            </p:custDataLst>
          </p:nvPr>
        </p:nvSpPr>
        <p:spPr>
          <a:xfrm>
            <a:off x="1394741" y="1393173"/>
            <a:ext cx="7562830" cy="515622"/>
          </a:xfrm>
          <a:prstGeom prst="rect">
            <a:avLst/>
          </a:prstGeom>
          <a:gradFill flip="none" rotWithShape="1">
            <a:gsLst>
              <a:gs pos="0">
                <a:schemeClr val="bg1">
                  <a:lumMod val="85000"/>
                </a:schemeClr>
              </a:gs>
              <a:gs pos="69000">
                <a:schemeClr val="bg1">
                  <a:lumMod val="95000"/>
                </a:schemeClr>
              </a:gs>
              <a:gs pos="100000">
                <a:schemeClr val="bg1"/>
              </a:gs>
            </a:gsLst>
            <a:lin ang="5400000" scaled="1"/>
            <a:tileRect/>
          </a:gradFill>
          <a:ln>
            <a:noFill/>
          </a:ln>
        </p:spPr>
        <p:txBody>
          <a:bodyPr vert="horz" lIns="36574" tIns="36574" rIns="36574" bIns="36574" rtlCol="0" anchor="ctr" anchorCtr="0">
            <a:no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endParaRPr lang="en-US" sz="1200" b="1" dirty="0">
              <a:solidFill>
                <a:schemeClr val="bg1"/>
              </a:solidFill>
            </a:endParaRPr>
          </a:p>
        </p:txBody>
      </p:sp>
      <p:sp>
        <p:nvSpPr>
          <p:cNvPr id="2" name="Title 1"/>
          <p:cNvSpPr>
            <a:spLocks noGrp="1"/>
          </p:cNvSpPr>
          <p:nvPr>
            <p:ph type="title"/>
          </p:nvPr>
        </p:nvSpPr>
        <p:spPr>
          <a:xfrm>
            <a:off x="117996" y="94055"/>
            <a:ext cx="8741920" cy="926020"/>
          </a:xfrm>
        </p:spPr>
        <p:txBody>
          <a:bodyPr>
            <a:noAutofit/>
          </a:bodyPr>
          <a:lstStyle/>
          <a:p>
            <a:r>
              <a:rPr lang="en-US" sz="3600" b="1" dirty="0">
                <a:solidFill>
                  <a:schemeClr val="accent1"/>
                </a:solidFill>
                <a:cs typeface="Arial"/>
              </a:rPr>
              <a:t>Historical Controls Often </a:t>
            </a:r>
            <a:br>
              <a:rPr lang="en-US" sz="3600" b="1" dirty="0">
                <a:solidFill>
                  <a:schemeClr val="accent1"/>
                </a:solidFill>
                <a:cs typeface="Arial"/>
              </a:rPr>
            </a:br>
            <a:r>
              <a:rPr lang="en-US" sz="3600" b="1" dirty="0">
                <a:solidFill>
                  <a:schemeClr val="accent1"/>
                </a:solidFill>
                <a:cs typeface="Arial"/>
              </a:rPr>
              <a:t>Used in Rare Diseases</a:t>
            </a:r>
          </a:p>
        </p:txBody>
      </p:sp>
      <p:sp>
        <p:nvSpPr>
          <p:cNvPr id="9" name="Rectangle 9"/>
          <p:cNvSpPr txBox="1">
            <a:spLocks/>
          </p:cNvSpPr>
          <p:nvPr/>
        </p:nvSpPr>
        <p:spPr>
          <a:xfrm>
            <a:off x="242458" y="1144988"/>
            <a:ext cx="1245346" cy="203121"/>
          </a:xfrm>
          <a:prstGeom prst="rect">
            <a:avLst/>
          </a:prstGeom>
        </p:spPr>
        <p:txBody>
          <a:bodyPr vert="horz" wrap="square" lIns="36574" tIns="0" rIns="0" bIns="0" rtlCol="0" anchor="t" anchorCtr="0">
            <a:no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1400" b="1" dirty="0">
                <a:solidFill>
                  <a:schemeClr val="accent1"/>
                </a:solidFill>
              </a:rPr>
              <a:t>Drug</a:t>
            </a:r>
          </a:p>
        </p:txBody>
      </p:sp>
      <p:sp>
        <p:nvSpPr>
          <p:cNvPr id="56" name="AutoShape 71"/>
          <p:cNvSpPr>
            <a:spLocks noChangeArrowheads="1"/>
          </p:cNvSpPr>
          <p:nvPr/>
        </p:nvSpPr>
        <p:spPr bwMode="auto">
          <a:xfrm>
            <a:off x="1528851" y="1114200"/>
            <a:ext cx="1361846" cy="23390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7" anchor="b">
            <a:spAutoFit/>
          </a:bodyPr>
          <a:lstStyle/>
          <a:p>
            <a:r>
              <a:rPr lang="en-US" sz="1400" b="1" dirty="0">
                <a:solidFill>
                  <a:schemeClr val="accent1"/>
                </a:solidFill>
              </a:rPr>
              <a:t>Indication</a:t>
            </a:r>
            <a:endParaRPr lang="en-US" sz="1400" dirty="0">
              <a:solidFill>
                <a:schemeClr val="accent1"/>
              </a:solidFill>
            </a:endParaRPr>
          </a:p>
        </p:txBody>
      </p:sp>
      <p:sp>
        <p:nvSpPr>
          <p:cNvPr id="59" name="AutoShape 71"/>
          <p:cNvSpPr>
            <a:spLocks noChangeArrowheads="1"/>
          </p:cNvSpPr>
          <p:nvPr/>
        </p:nvSpPr>
        <p:spPr bwMode="auto">
          <a:xfrm>
            <a:off x="3286575" y="1114200"/>
            <a:ext cx="993384" cy="23390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7" anchor="b">
            <a:spAutoFit/>
          </a:bodyPr>
          <a:lstStyle/>
          <a:p>
            <a:r>
              <a:rPr lang="en-US" sz="1400" b="1" dirty="0">
                <a:solidFill>
                  <a:schemeClr val="accent1"/>
                </a:solidFill>
              </a:rPr>
              <a:t>Status</a:t>
            </a:r>
            <a:endParaRPr lang="en-US" sz="1400" dirty="0">
              <a:solidFill>
                <a:schemeClr val="accent1"/>
              </a:solidFill>
            </a:endParaRPr>
          </a:p>
        </p:txBody>
      </p:sp>
      <p:cxnSp>
        <p:nvCxnSpPr>
          <p:cNvPr id="64" name="AutoShape 70"/>
          <p:cNvCxnSpPr>
            <a:cxnSpLocks noChangeShapeType="1"/>
          </p:cNvCxnSpPr>
          <p:nvPr/>
        </p:nvCxnSpPr>
        <p:spPr bwMode="auto">
          <a:xfrm>
            <a:off x="1484460" y="1348108"/>
            <a:ext cx="7473111"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AutoShape 71"/>
          <p:cNvSpPr>
            <a:spLocks noChangeArrowheads="1"/>
          </p:cNvSpPr>
          <p:nvPr/>
        </p:nvSpPr>
        <p:spPr bwMode="auto">
          <a:xfrm>
            <a:off x="4404601" y="1114200"/>
            <a:ext cx="4230199" cy="23390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7" anchor="b">
            <a:spAutoFit/>
          </a:bodyPr>
          <a:lstStyle/>
          <a:p>
            <a:r>
              <a:rPr lang="en-US" sz="1400" b="1" dirty="0">
                <a:solidFill>
                  <a:schemeClr val="accent1"/>
                </a:solidFill>
              </a:rPr>
              <a:t>Data source</a:t>
            </a:r>
            <a:endParaRPr lang="en-US" sz="1400" dirty="0">
              <a:solidFill>
                <a:schemeClr val="accent1"/>
              </a:solidFill>
            </a:endParaRPr>
          </a:p>
        </p:txBody>
      </p:sp>
      <p:sp>
        <p:nvSpPr>
          <p:cNvPr id="86" name="Rectangle 86"/>
          <p:cNvSpPr txBox="1"/>
          <p:nvPr/>
        </p:nvSpPr>
        <p:spPr>
          <a:xfrm>
            <a:off x="7093045" y="6504817"/>
            <a:ext cx="1060355" cy="276983"/>
          </a:xfrm>
          <a:prstGeom prst="rect">
            <a:avLst/>
          </a:prstGeom>
        </p:spPr>
        <p:txBody>
          <a:bodyPr vert="horz" wrap="square" lIns="91433" tIns="45717" rIns="91433" bIns="45717" rtlCol="0">
            <a:sp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1200" b="1" dirty="0">
                <a:solidFill>
                  <a:schemeClr val="accent1"/>
                </a:solidFill>
              </a:rPr>
              <a:t>Bold</a:t>
            </a:r>
            <a:r>
              <a:rPr lang="en-US" sz="1200" dirty="0">
                <a:solidFill>
                  <a:schemeClr val="accent1"/>
                </a:solidFill>
              </a:rPr>
              <a:t> </a:t>
            </a:r>
            <a:r>
              <a:rPr lang="en-US" sz="1200" dirty="0"/>
              <a:t>= </a:t>
            </a:r>
            <a:r>
              <a:rPr lang="en-US" sz="1200" dirty="0" err="1"/>
              <a:t>RWE</a:t>
            </a:r>
            <a:endParaRPr lang="en-US" sz="1200" dirty="0"/>
          </a:p>
        </p:txBody>
      </p:sp>
      <p:sp>
        <p:nvSpPr>
          <p:cNvPr id="127" name="Rectangle 18"/>
          <p:cNvSpPr txBox="1">
            <a:spLocks/>
          </p:cNvSpPr>
          <p:nvPr/>
        </p:nvSpPr>
        <p:spPr>
          <a:xfrm>
            <a:off x="1528850" y="3759614"/>
            <a:ext cx="1507316" cy="369310"/>
          </a:xfrm>
          <a:prstGeom prst="rect">
            <a:avLst/>
          </a:prstGeom>
        </p:spPr>
        <p:txBody>
          <a:bodyPr vert="horz" wrap="square" lIns="0" tIns="0" rIns="0" bIns="0" rtlCol="0">
            <a:sp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1200" dirty="0">
                <a:solidFill>
                  <a:schemeClr val="tx1"/>
                </a:solidFill>
              </a:rPr>
              <a:t>Treatment of </a:t>
            </a:r>
            <a:r>
              <a:rPr lang="en-US" sz="1200" dirty="0" err="1">
                <a:solidFill>
                  <a:schemeClr val="tx1"/>
                </a:solidFill>
              </a:rPr>
              <a:t>Pompe</a:t>
            </a:r>
            <a:r>
              <a:rPr lang="en-US" sz="1200" dirty="0">
                <a:solidFill>
                  <a:schemeClr val="tx1"/>
                </a:solidFill>
              </a:rPr>
              <a:t> disease</a:t>
            </a:r>
          </a:p>
        </p:txBody>
      </p:sp>
      <p:sp>
        <p:nvSpPr>
          <p:cNvPr id="128" name="Rectangle 18"/>
          <p:cNvSpPr txBox="1">
            <a:spLocks/>
          </p:cNvSpPr>
          <p:nvPr/>
        </p:nvSpPr>
        <p:spPr>
          <a:xfrm>
            <a:off x="3286574" y="3759614"/>
            <a:ext cx="919151" cy="369310"/>
          </a:xfrm>
          <a:prstGeom prst="rect">
            <a:avLst/>
          </a:prstGeom>
        </p:spPr>
        <p:txBody>
          <a:bodyPr vert="horz" wrap="square" lIns="0" tIns="0" rIns="0" bIns="0" rtlCol="0">
            <a:sp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1200" dirty="0">
                <a:solidFill>
                  <a:schemeClr val="tx1"/>
                </a:solidFill>
              </a:rPr>
              <a:t>Approved 2004</a:t>
            </a:r>
          </a:p>
        </p:txBody>
      </p:sp>
      <p:sp>
        <p:nvSpPr>
          <p:cNvPr id="129" name="Rectangle 45"/>
          <p:cNvSpPr txBox="1">
            <a:spLocks/>
          </p:cNvSpPr>
          <p:nvPr/>
        </p:nvSpPr>
        <p:spPr>
          <a:xfrm>
            <a:off x="4412201" y="3759614"/>
            <a:ext cx="4447714" cy="369310"/>
          </a:xfrm>
          <a:prstGeom prst="rect">
            <a:avLst/>
          </a:prstGeom>
        </p:spPr>
        <p:txBody>
          <a:bodyPr vert="horz" wrap="square" lIns="0" tIns="0" rIns="0" bIns="0" rtlCol="0" anchor="t" anchorCtr="0">
            <a:sp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200" dirty="0">
                <a:solidFill>
                  <a:schemeClr val="tx1"/>
                </a:solidFill>
              </a:rPr>
              <a:t>Open-label, non-randomized study of 18 patients compared to </a:t>
            </a:r>
            <a:r>
              <a:rPr lang="en-US" sz="1200" b="1" dirty="0">
                <a:solidFill>
                  <a:schemeClr val="accent1"/>
                </a:solidFill>
              </a:rPr>
              <a:t>historical control group of 62 untreated patients</a:t>
            </a:r>
          </a:p>
        </p:txBody>
      </p:sp>
      <p:sp>
        <p:nvSpPr>
          <p:cNvPr id="133" name="Rectangle 18"/>
          <p:cNvSpPr txBox="1">
            <a:spLocks/>
          </p:cNvSpPr>
          <p:nvPr/>
        </p:nvSpPr>
        <p:spPr>
          <a:xfrm>
            <a:off x="1528850" y="3175600"/>
            <a:ext cx="1507316" cy="369310"/>
          </a:xfrm>
          <a:prstGeom prst="rect">
            <a:avLst/>
          </a:prstGeom>
        </p:spPr>
        <p:txBody>
          <a:bodyPr vert="horz" wrap="square" lIns="0" tIns="0" rIns="0" bIns="0" rtlCol="0">
            <a:sp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1200" dirty="0">
                <a:solidFill>
                  <a:schemeClr val="tx1"/>
                </a:solidFill>
              </a:rPr>
              <a:t>Treatment of NAGS deficiency</a:t>
            </a:r>
          </a:p>
        </p:txBody>
      </p:sp>
      <p:sp>
        <p:nvSpPr>
          <p:cNvPr id="134" name="Rectangle 18"/>
          <p:cNvSpPr txBox="1">
            <a:spLocks/>
          </p:cNvSpPr>
          <p:nvPr/>
        </p:nvSpPr>
        <p:spPr>
          <a:xfrm>
            <a:off x="3286574" y="3175600"/>
            <a:ext cx="919151" cy="369310"/>
          </a:xfrm>
          <a:prstGeom prst="rect">
            <a:avLst/>
          </a:prstGeom>
        </p:spPr>
        <p:txBody>
          <a:bodyPr vert="horz" wrap="square" lIns="0" tIns="0" rIns="0" bIns="0" rtlCol="0">
            <a:sp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1200" dirty="0">
                <a:solidFill>
                  <a:schemeClr val="tx1"/>
                </a:solidFill>
              </a:rPr>
              <a:t>Approved 2010</a:t>
            </a:r>
          </a:p>
        </p:txBody>
      </p:sp>
      <p:sp>
        <p:nvSpPr>
          <p:cNvPr id="135" name="Rectangle 45"/>
          <p:cNvSpPr txBox="1">
            <a:spLocks/>
          </p:cNvSpPr>
          <p:nvPr/>
        </p:nvSpPr>
        <p:spPr>
          <a:xfrm>
            <a:off x="4412201" y="3175600"/>
            <a:ext cx="4447714" cy="369310"/>
          </a:xfrm>
          <a:prstGeom prst="rect">
            <a:avLst/>
          </a:prstGeom>
        </p:spPr>
        <p:txBody>
          <a:bodyPr vert="horz" wrap="square" lIns="0" tIns="0" rIns="0" bIns="0" rtlCol="0" anchor="t" anchorCtr="0">
            <a:sp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200" dirty="0">
                <a:solidFill>
                  <a:schemeClr val="tx1"/>
                </a:solidFill>
              </a:rPr>
              <a:t>Retrospective, non-random, un-blinded case series of 23 patients compared to </a:t>
            </a:r>
            <a:r>
              <a:rPr lang="en-US" sz="1200" b="1" dirty="0">
                <a:solidFill>
                  <a:schemeClr val="accent1"/>
                </a:solidFill>
              </a:rPr>
              <a:t>historical control group</a:t>
            </a:r>
            <a:endParaRPr lang="en-US" sz="1200" dirty="0">
              <a:solidFill>
                <a:schemeClr val="tx1"/>
              </a:solidFill>
            </a:endParaRPr>
          </a:p>
        </p:txBody>
      </p:sp>
      <p:sp>
        <p:nvSpPr>
          <p:cNvPr id="76" name="TextBox 14"/>
          <p:cNvSpPr txBox="1">
            <a:spLocks/>
          </p:cNvSpPr>
          <p:nvPr>
            <p:custDataLst>
              <p:tags r:id="rId8"/>
            </p:custDataLst>
          </p:nvPr>
        </p:nvSpPr>
        <p:spPr>
          <a:xfrm>
            <a:off x="1394741" y="4275403"/>
            <a:ext cx="7562830" cy="672229"/>
          </a:xfrm>
          <a:prstGeom prst="rect">
            <a:avLst/>
          </a:prstGeom>
          <a:gradFill flip="none" rotWithShape="1">
            <a:gsLst>
              <a:gs pos="0">
                <a:schemeClr val="bg1">
                  <a:lumMod val="85000"/>
                </a:schemeClr>
              </a:gs>
              <a:gs pos="69000">
                <a:schemeClr val="bg1">
                  <a:lumMod val="95000"/>
                </a:schemeClr>
              </a:gs>
              <a:gs pos="100000">
                <a:schemeClr val="bg1"/>
              </a:gs>
            </a:gsLst>
            <a:lin ang="5400000" scaled="1"/>
            <a:tileRect/>
          </a:gradFill>
          <a:ln>
            <a:noFill/>
          </a:ln>
        </p:spPr>
        <p:txBody>
          <a:bodyPr vert="horz" lIns="36574" tIns="36574" rIns="36574" bIns="36574" rtlCol="0" anchor="ctr" anchorCtr="0">
            <a:no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endParaRPr lang="en-US" sz="1200" b="1" dirty="0">
              <a:solidFill>
                <a:schemeClr val="bg1"/>
              </a:solidFill>
            </a:endParaRPr>
          </a:p>
        </p:txBody>
      </p:sp>
      <p:sp>
        <p:nvSpPr>
          <p:cNvPr id="77" name="TextBox 14"/>
          <p:cNvSpPr txBox="1">
            <a:spLocks/>
          </p:cNvSpPr>
          <p:nvPr>
            <p:custDataLst>
              <p:tags r:id="rId9"/>
            </p:custDataLst>
          </p:nvPr>
        </p:nvSpPr>
        <p:spPr>
          <a:xfrm>
            <a:off x="228602" y="4275402"/>
            <a:ext cx="1202593" cy="610942"/>
          </a:xfrm>
          <a:prstGeom prst="rect">
            <a:avLst/>
          </a:prstGeom>
          <a:solidFill>
            <a:schemeClr val="accent1"/>
          </a:solidFill>
          <a:ln>
            <a:noFill/>
          </a:ln>
        </p:spPr>
        <p:txBody>
          <a:bodyPr vert="horz" lIns="36574" tIns="36574" rIns="36574" bIns="36574" rtlCol="0" anchor="ctr" anchorCtr="0">
            <a:no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endParaRPr lang="en-US" sz="1200" b="1" dirty="0">
              <a:solidFill>
                <a:schemeClr val="bg1"/>
              </a:solidFill>
            </a:endParaRPr>
          </a:p>
        </p:txBody>
      </p:sp>
      <p:sp>
        <p:nvSpPr>
          <p:cNvPr id="120" name="Rectangle 18"/>
          <p:cNvSpPr txBox="1">
            <a:spLocks/>
          </p:cNvSpPr>
          <p:nvPr/>
        </p:nvSpPr>
        <p:spPr>
          <a:xfrm>
            <a:off x="1528850" y="4332380"/>
            <a:ext cx="1507316" cy="553965"/>
          </a:xfrm>
          <a:prstGeom prst="rect">
            <a:avLst/>
          </a:prstGeom>
        </p:spPr>
        <p:txBody>
          <a:bodyPr vert="horz" wrap="square" lIns="0" tIns="0" rIns="0" bIns="0" rtlCol="0">
            <a:sp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1200" dirty="0">
                <a:solidFill>
                  <a:schemeClr val="tx1"/>
                </a:solidFill>
              </a:rPr>
              <a:t>Anti-coagulation in heparin-induced thrombocytopenia</a:t>
            </a:r>
          </a:p>
        </p:txBody>
      </p:sp>
      <p:sp>
        <p:nvSpPr>
          <p:cNvPr id="121" name="Rectangle 18"/>
          <p:cNvSpPr txBox="1">
            <a:spLocks/>
          </p:cNvSpPr>
          <p:nvPr/>
        </p:nvSpPr>
        <p:spPr>
          <a:xfrm>
            <a:off x="3286574" y="4323502"/>
            <a:ext cx="919151" cy="369310"/>
          </a:xfrm>
          <a:prstGeom prst="rect">
            <a:avLst/>
          </a:prstGeom>
        </p:spPr>
        <p:txBody>
          <a:bodyPr vert="horz" wrap="square" lIns="0" tIns="0" rIns="0" bIns="0" rtlCol="0">
            <a:sp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1200" dirty="0">
                <a:solidFill>
                  <a:schemeClr val="tx1"/>
                </a:solidFill>
              </a:rPr>
              <a:t>Approved 1998</a:t>
            </a:r>
          </a:p>
        </p:txBody>
      </p:sp>
      <p:sp>
        <p:nvSpPr>
          <p:cNvPr id="122" name="Rectangle 45"/>
          <p:cNvSpPr txBox="1">
            <a:spLocks/>
          </p:cNvSpPr>
          <p:nvPr/>
        </p:nvSpPr>
        <p:spPr>
          <a:xfrm>
            <a:off x="4412201" y="4323502"/>
            <a:ext cx="4447714" cy="369310"/>
          </a:xfrm>
          <a:prstGeom prst="rect">
            <a:avLst/>
          </a:prstGeom>
        </p:spPr>
        <p:txBody>
          <a:bodyPr vert="horz" wrap="square" lIns="0" tIns="0" rIns="0" bIns="0" rtlCol="0" anchor="t" anchorCtr="0">
            <a:sp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200" dirty="0">
                <a:solidFill>
                  <a:schemeClr val="tx1"/>
                </a:solidFill>
              </a:rPr>
              <a:t>Two non-randomized, open-label multicenter trials using </a:t>
            </a:r>
            <a:r>
              <a:rPr lang="en-US" sz="1200" b="1" dirty="0">
                <a:solidFill>
                  <a:schemeClr val="accent1"/>
                </a:solidFill>
              </a:rPr>
              <a:t>historical control comparator group from chart review</a:t>
            </a:r>
          </a:p>
        </p:txBody>
      </p:sp>
      <p:sp>
        <p:nvSpPr>
          <p:cNvPr id="78" name="TextBox 14"/>
          <p:cNvSpPr txBox="1">
            <a:spLocks/>
          </p:cNvSpPr>
          <p:nvPr>
            <p:custDataLst>
              <p:tags r:id="rId10"/>
            </p:custDataLst>
          </p:nvPr>
        </p:nvSpPr>
        <p:spPr>
          <a:xfrm>
            <a:off x="1394741" y="4950781"/>
            <a:ext cx="7562830" cy="672229"/>
          </a:xfrm>
          <a:prstGeom prst="rect">
            <a:avLst/>
          </a:prstGeom>
          <a:gradFill flip="none" rotWithShape="1">
            <a:gsLst>
              <a:gs pos="0">
                <a:schemeClr val="bg1">
                  <a:lumMod val="85000"/>
                </a:schemeClr>
              </a:gs>
              <a:gs pos="69000">
                <a:schemeClr val="bg1">
                  <a:lumMod val="95000"/>
                </a:schemeClr>
              </a:gs>
              <a:gs pos="100000">
                <a:schemeClr val="bg1"/>
              </a:gs>
            </a:gsLst>
            <a:lin ang="5400000" scaled="1"/>
            <a:tileRect/>
          </a:gradFill>
          <a:ln>
            <a:noFill/>
          </a:ln>
        </p:spPr>
        <p:txBody>
          <a:bodyPr vert="horz" lIns="36574" tIns="36574" rIns="36574" bIns="36574" rtlCol="0" anchor="ctr" anchorCtr="0">
            <a:no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endParaRPr lang="en-US" sz="1200" b="1" dirty="0">
              <a:solidFill>
                <a:schemeClr val="bg1"/>
              </a:solidFill>
            </a:endParaRPr>
          </a:p>
        </p:txBody>
      </p:sp>
      <p:sp>
        <p:nvSpPr>
          <p:cNvPr id="79" name="TextBox 14"/>
          <p:cNvSpPr txBox="1">
            <a:spLocks/>
          </p:cNvSpPr>
          <p:nvPr>
            <p:custDataLst>
              <p:tags r:id="rId11"/>
            </p:custDataLst>
          </p:nvPr>
        </p:nvSpPr>
        <p:spPr>
          <a:xfrm>
            <a:off x="228602" y="4950780"/>
            <a:ext cx="1202593" cy="610942"/>
          </a:xfrm>
          <a:prstGeom prst="rect">
            <a:avLst/>
          </a:prstGeom>
          <a:solidFill>
            <a:schemeClr val="accent1"/>
          </a:solidFill>
          <a:ln>
            <a:noFill/>
          </a:ln>
        </p:spPr>
        <p:txBody>
          <a:bodyPr vert="horz" lIns="36574" tIns="36574" rIns="36574" bIns="36574" rtlCol="0" anchor="ctr" anchorCtr="0">
            <a:no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endParaRPr lang="en-US" sz="1200" b="1" dirty="0">
              <a:solidFill>
                <a:schemeClr val="bg1"/>
              </a:solidFill>
            </a:endParaRPr>
          </a:p>
        </p:txBody>
      </p:sp>
      <p:sp>
        <p:nvSpPr>
          <p:cNvPr id="112" name="Rectangle 18"/>
          <p:cNvSpPr txBox="1">
            <a:spLocks/>
          </p:cNvSpPr>
          <p:nvPr/>
        </p:nvSpPr>
        <p:spPr>
          <a:xfrm>
            <a:off x="1528850" y="5007549"/>
            <a:ext cx="1507316" cy="553965"/>
          </a:xfrm>
          <a:prstGeom prst="rect">
            <a:avLst/>
          </a:prstGeom>
        </p:spPr>
        <p:txBody>
          <a:bodyPr vert="horz" wrap="square" lIns="0" tIns="0" rIns="0" bIns="0" rtlCol="0">
            <a:sp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1200" dirty="0">
                <a:solidFill>
                  <a:schemeClr val="tx1"/>
                </a:solidFill>
              </a:rPr>
              <a:t>Treatment of methanol or ethylene glycol poisoning</a:t>
            </a:r>
          </a:p>
        </p:txBody>
      </p:sp>
      <p:sp>
        <p:nvSpPr>
          <p:cNvPr id="113" name="Rectangle 18"/>
          <p:cNvSpPr txBox="1">
            <a:spLocks/>
          </p:cNvSpPr>
          <p:nvPr/>
        </p:nvSpPr>
        <p:spPr>
          <a:xfrm>
            <a:off x="3286574" y="5007548"/>
            <a:ext cx="919151" cy="369310"/>
          </a:xfrm>
          <a:prstGeom prst="rect">
            <a:avLst/>
          </a:prstGeom>
        </p:spPr>
        <p:txBody>
          <a:bodyPr vert="horz" wrap="square" lIns="0" tIns="0" rIns="0" bIns="0" rtlCol="0">
            <a:sp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1200" dirty="0">
                <a:solidFill>
                  <a:schemeClr val="tx1"/>
                </a:solidFill>
              </a:rPr>
              <a:t>Approved 1997</a:t>
            </a:r>
          </a:p>
        </p:txBody>
      </p:sp>
      <p:sp>
        <p:nvSpPr>
          <p:cNvPr id="114" name="Rectangle 45"/>
          <p:cNvSpPr txBox="1">
            <a:spLocks/>
          </p:cNvSpPr>
          <p:nvPr/>
        </p:nvSpPr>
        <p:spPr>
          <a:xfrm>
            <a:off x="4412201" y="5007548"/>
            <a:ext cx="4447714" cy="369310"/>
          </a:xfrm>
          <a:prstGeom prst="rect">
            <a:avLst/>
          </a:prstGeom>
        </p:spPr>
        <p:txBody>
          <a:bodyPr vert="horz" wrap="square" lIns="0" tIns="0" rIns="0" bIns="0" rtlCol="0" anchor="t" anchorCtr="0">
            <a:sp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200" dirty="0">
                <a:solidFill>
                  <a:schemeClr val="tx1"/>
                </a:solidFill>
              </a:rPr>
              <a:t>2 open-label, uncontrolled studies with </a:t>
            </a:r>
            <a:r>
              <a:rPr lang="en-US" sz="1200" b="1" dirty="0">
                <a:solidFill>
                  <a:schemeClr val="accent1"/>
                </a:solidFill>
              </a:rPr>
              <a:t>historical control dating back to 1946 collected from chart reviews</a:t>
            </a:r>
            <a:endParaRPr lang="en-US" sz="1200" dirty="0">
              <a:solidFill>
                <a:schemeClr val="tx1"/>
              </a:solidFill>
            </a:endParaRPr>
          </a:p>
        </p:txBody>
      </p:sp>
      <p:sp>
        <p:nvSpPr>
          <p:cNvPr id="83" name="TextBox 14"/>
          <p:cNvSpPr txBox="1">
            <a:spLocks/>
          </p:cNvSpPr>
          <p:nvPr>
            <p:custDataLst>
              <p:tags r:id="rId12"/>
            </p:custDataLst>
          </p:nvPr>
        </p:nvSpPr>
        <p:spPr>
          <a:xfrm>
            <a:off x="1394741" y="5625547"/>
            <a:ext cx="7562830" cy="515622"/>
          </a:xfrm>
          <a:prstGeom prst="rect">
            <a:avLst/>
          </a:prstGeom>
          <a:gradFill flip="none" rotWithShape="1">
            <a:gsLst>
              <a:gs pos="0">
                <a:schemeClr val="bg1">
                  <a:lumMod val="85000"/>
                </a:schemeClr>
              </a:gs>
              <a:gs pos="69000">
                <a:schemeClr val="bg1">
                  <a:lumMod val="95000"/>
                </a:schemeClr>
              </a:gs>
              <a:gs pos="100000">
                <a:schemeClr val="bg1"/>
              </a:gs>
            </a:gsLst>
            <a:lin ang="5400000" scaled="1"/>
            <a:tileRect/>
          </a:gradFill>
          <a:ln>
            <a:noFill/>
          </a:ln>
        </p:spPr>
        <p:txBody>
          <a:bodyPr vert="horz" lIns="36574" tIns="36574" rIns="36574" bIns="36574" rtlCol="0" anchor="ctr" anchorCtr="0">
            <a:no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endParaRPr lang="en-US" sz="1200" b="1" dirty="0">
              <a:solidFill>
                <a:schemeClr val="bg1"/>
              </a:solidFill>
            </a:endParaRPr>
          </a:p>
        </p:txBody>
      </p:sp>
      <p:sp>
        <p:nvSpPr>
          <p:cNvPr id="84" name="TextBox 14"/>
          <p:cNvSpPr txBox="1">
            <a:spLocks/>
          </p:cNvSpPr>
          <p:nvPr>
            <p:custDataLst>
              <p:tags r:id="rId13"/>
            </p:custDataLst>
          </p:nvPr>
        </p:nvSpPr>
        <p:spPr>
          <a:xfrm>
            <a:off x="228602" y="5625547"/>
            <a:ext cx="1202593" cy="515622"/>
          </a:xfrm>
          <a:prstGeom prst="rect">
            <a:avLst/>
          </a:prstGeom>
          <a:solidFill>
            <a:schemeClr val="accent1"/>
          </a:solidFill>
          <a:ln>
            <a:noFill/>
          </a:ln>
        </p:spPr>
        <p:txBody>
          <a:bodyPr vert="horz" lIns="36574" tIns="36574" rIns="36574" bIns="36574" rtlCol="0" anchor="ctr" anchorCtr="0">
            <a:no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r>
              <a:rPr lang="en-US" sz="1200" b="1" dirty="0" err="1">
                <a:solidFill>
                  <a:schemeClr val="bg1"/>
                </a:solidFill>
              </a:rPr>
              <a:t>Ucephan</a:t>
            </a:r>
            <a:endParaRPr lang="en-US" sz="1200" b="1" dirty="0">
              <a:solidFill>
                <a:schemeClr val="bg1"/>
              </a:solidFill>
            </a:endParaRPr>
          </a:p>
        </p:txBody>
      </p:sp>
      <p:sp>
        <p:nvSpPr>
          <p:cNvPr id="106" name="Rectangle 18"/>
          <p:cNvSpPr txBox="1">
            <a:spLocks/>
          </p:cNvSpPr>
          <p:nvPr/>
        </p:nvSpPr>
        <p:spPr>
          <a:xfrm>
            <a:off x="1528850" y="5689220"/>
            <a:ext cx="1507316" cy="369310"/>
          </a:xfrm>
          <a:prstGeom prst="rect">
            <a:avLst/>
          </a:prstGeom>
        </p:spPr>
        <p:txBody>
          <a:bodyPr vert="horz" wrap="square" lIns="0" tIns="0" rIns="0" bIns="0" rtlCol="0">
            <a:sp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1200" dirty="0">
                <a:solidFill>
                  <a:schemeClr val="tx1"/>
                </a:solidFill>
              </a:rPr>
              <a:t>Treatment of urea cycle disorder</a:t>
            </a:r>
          </a:p>
        </p:txBody>
      </p:sp>
      <p:sp>
        <p:nvSpPr>
          <p:cNvPr id="107" name="Rectangle 18"/>
          <p:cNvSpPr txBox="1">
            <a:spLocks/>
          </p:cNvSpPr>
          <p:nvPr/>
        </p:nvSpPr>
        <p:spPr>
          <a:xfrm>
            <a:off x="3286574" y="5689220"/>
            <a:ext cx="919151" cy="369310"/>
          </a:xfrm>
          <a:prstGeom prst="rect">
            <a:avLst/>
          </a:prstGeom>
        </p:spPr>
        <p:txBody>
          <a:bodyPr vert="horz" wrap="square" lIns="0" tIns="0" rIns="0" bIns="0" rtlCol="0">
            <a:sp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1200" dirty="0">
                <a:solidFill>
                  <a:schemeClr val="tx1"/>
                </a:solidFill>
              </a:rPr>
              <a:t>Approved 1987</a:t>
            </a:r>
          </a:p>
        </p:txBody>
      </p:sp>
      <p:sp>
        <p:nvSpPr>
          <p:cNvPr id="108" name="Rectangle 45"/>
          <p:cNvSpPr txBox="1">
            <a:spLocks/>
          </p:cNvSpPr>
          <p:nvPr/>
        </p:nvSpPr>
        <p:spPr>
          <a:xfrm>
            <a:off x="4412201" y="5689220"/>
            <a:ext cx="4447714" cy="369310"/>
          </a:xfrm>
          <a:prstGeom prst="rect">
            <a:avLst/>
          </a:prstGeom>
        </p:spPr>
        <p:txBody>
          <a:bodyPr vert="horz" wrap="square" lIns="0" tIns="0" rIns="0" bIns="0" rtlCol="0" anchor="t" anchorCtr="0">
            <a:sp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200" dirty="0">
                <a:solidFill>
                  <a:schemeClr val="tx1"/>
                </a:solidFill>
              </a:rPr>
              <a:t>Multi-center open-label, non-randomized study of 56 patients compared to survival rates of </a:t>
            </a:r>
            <a:r>
              <a:rPr lang="en-US" sz="1200" b="1" dirty="0">
                <a:solidFill>
                  <a:schemeClr val="accent1"/>
                </a:solidFill>
              </a:rPr>
              <a:t>untreated historical controls</a:t>
            </a:r>
          </a:p>
        </p:txBody>
      </p:sp>
      <p:sp>
        <p:nvSpPr>
          <p:cNvPr id="91" name="TextBox 14"/>
          <p:cNvSpPr txBox="1">
            <a:spLocks/>
          </p:cNvSpPr>
          <p:nvPr>
            <p:custDataLst>
              <p:tags r:id="rId14"/>
            </p:custDataLst>
          </p:nvPr>
        </p:nvSpPr>
        <p:spPr>
          <a:xfrm>
            <a:off x="1394741" y="1970222"/>
            <a:ext cx="7562830" cy="515622"/>
          </a:xfrm>
          <a:prstGeom prst="rect">
            <a:avLst/>
          </a:prstGeom>
          <a:gradFill flip="none" rotWithShape="1">
            <a:gsLst>
              <a:gs pos="0">
                <a:schemeClr val="bg1">
                  <a:lumMod val="85000"/>
                </a:schemeClr>
              </a:gs>
              <a:gs pos="69000">
                <a:schemeClr val="bg1">
                  <a:lumMod val="95000"/>
                </a:schemeClr>
              </a:gs>
              <a:gs pos="100000">
                <a:schemeClr val="bg1"/>
              </a:gs>
            </a:gsLst>
            <a:lin ang="5400000" scaled="1"/>
            <a:tileRect/>
          </a:gradFill>
          <a:ln>
            <a:noFill/>
          </a:ln>
        </p:spPr>
        <p:txBody>
          <a:bodyPr vert="horz" lIns="36574" tIns="36574" rIns="36574" bIns="36574" rtlCol="0" anchor="ctr" anchorCtr="0">
            <a:no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endParaRPr lang="en-US" sz="1200" b="1" dirty="0">
              <a:solidFill>
                <a:schemeClr val="bg1"/>
              </a:solidFill>
            </a:endParaRPr>
          </a:p>
        </p:txBody>
      </p:sp>
      <p:sp>
        <p:nvSpPr>
          <p:cNvPr id="92" name="TextBox 14"/>
          <p:cNvSpPr txBox="1">
            <a:spLocks/>
          </p:cNvSpPr>
          <p:nvPr>
            <p:custDataLst>
              <p:tags r:id="rId15"/>
            </p:custDataLst>
          </p:nvPr>
        </p:nvSpPr>
        <p:spPr>
          <a:xfrm>
            <a:off x="228602" y="1970222"/>
            <a:ext cx="1202593" cy="515622"/>
          </a:xfrm>
          <a:prstGeom prst="rect">
            <a:avLst/>
          </a:prstGeom>
          <a:solidFill>
            <a:schemeClr val="accent1"/>
          </a:solidFill>
          <a:ln>
            <a:noFill/>
          </a:ln>
        </p:spPr>
        <p:txBody>
          <a:bodyPr vert="horz" lIns="36574" tIns="36574" rIns="36574" bIns="36574" rtlCol="0" anchor="ctr" anchorCtr="0">
            <a:no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spcBef>
                <a:spcPts val="0"/>
              </a:spcBef>
            </a:pPr>
            <a:r>
              <a:rPr lang="en-US" sz="1200" b="1" dirty="0">
                <a:solidFill>
                  <a:schemeClr val="bg1"/>
                </a:solidFill>
              </a:rPr>
              <a:t>Uridine</a:t>
            </a:r>
          </a:p>
          <a:p>
            <a:pPr marL="0" indent="0">
              <a:spcBef>
                <a:spcPts val="0"/>
              </a:spcBef>
            </a:pPr>
            <a:r>
              <a:rPr lang="en-US" sz="1200" b="1" dirty="0">
                <a:solidFill>
                  <a:schemeClr val="bg1"/>
                </a:solidFill>
              </a:rPr>
              <a:t>Triacetate</a:t>
            </a:r>
          </a:p>
        </p:txBody>
      </p:sp>
      <p:sp>
        <p:nvSpPr>
          <p:cNvPr id="96" name="TextBox 14"/>
          <p:cNvSpPr txBox="1">
            <a:spLocks/>
          </p:cNvSpPr>
          <p:nvPr>
            <p:custDataLst>
              <p:tags r:id="rId16"/>
            </p:custDataLst>
          </p:nvPr>
        </p:nvSpPr>
        <p:spPr>
          <a:xfrm>
            <a:off x="1394741" y="2546081"/>
            <a:ext cx="7562830" cy="515622"/>
          </a:xfrm>
          <a:prstGeom prst="rect">
            <a:avLst/>
          </a:prstGeom>
          <a:gradFill flip="none" rotWithShape="1">
            <a:gsLst>
              <a:gs pos="0">
                <a:schemeClr val="bg1">
                  <a:lumMod val="85000"/>
                </a:schemeClr>
              </a:gs>
              <a:gs pos="69000">
                <a:schemeClr val="bg1">
                  <a:lumMod val="95000"/>
                </a:schemeClr>
              </a:gs>
              <a:gs pos="100000">
                <a:schemeClr val="bg1"/>
              </a:gs>
            </a:gsLst>
            <a:lin ang="5400000" scaled="1"/>
            <a:tileRect/>
          </a:gradFill>
          <a:ln>
            <a:noFill/>
          </a:ln>
        </p:spPr>
        <p:txBody>
          <a:bodyPr vert="horz" lIns="36574" tIns="36574" rIns="36574" bIns="36574" rtlCol="0" anchor="ctr" anchorCtr="0">
            <a:no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endParaRPr lang="en-US" sz="1200" b="1" dirty="0">
              <a:solidFill>
                <a:schemeClr val="bg1"/>
              </a:solidFill>
            </a:endParaRPr>
          </a:p>
        </p:txBody>
      </p:sp>
      <p:sp>
        <p:nvSpPr>
          <p:cNvPr id="97" name="TextBox 14"/>
          <p:cNvSpPr txBox="1">
            <a:spLocks/>
          </p:cNvSpPr>
          <p:nvPr>
            <p:custDataLst>
              <p:tags r:id="rId17"/>
            </p:custDataLst>
          </p:nvPr>
        </p:nvSpPr>
        <p:spPr>
          <a:xfrm>
            <a:off x="228602" y="2546081"/>
            <a:ext cx="1202593" cy="515622"/>
          </a:xfrm>
          <a:prstGeom prst="rect">
            <a:avLst/>
          </a:prstGeom>
          <a:solidFill>
            <a:schemeClr val="accent1"/>
          </a:solidFill>
          <a:ln>
            <a:noFill/>
          </a:ln>
        </p:spPr>
        <p:txBody>
          <a:bodyPr vert="horz" lIns="36574" tIns="36574" rIns="36574" bIns="36574" rtlCol="0" anchor="ctr" anchorCtr="0">
            <a:no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r>
              <a:rPr lang="en-US" sz="1200" b="1" dirty="0" err="1">
                <a:solidFill>
                  <a:schemeClr val="bg1"/>
                </a:solidFill>
              </a:rPr>
              <a:t>Brincidofovir</a:t>
            </a:r>
            <a:endParaRPr lang="en-US" sz="1200" b="1" dirty="0">
              <a:solidFill>
                <a:schemeClr val="bg1"/>
              </a:solidFill>
            </a:endParaRPr>
          </a:p>
        </p:txBody>
      </p:sp>
      <p:sp>
        <p:nvSpPr>
          <p:cNvPr id="98" name="Rectangle 18"/>
          <p:cNvSpPr txBox="1">
            <a:spLocks/>
          </p:cNvSpPr>
          <p:nvPr/>
        </p:nvSpPr>
        <p:spPr>
          <a:xfrm>
            <a:off x="1528850" y="2590468"/>
            <a:ext cx="1507316" cy="184655"/>
          </a:xfrm>
          <a:prstGeom prst="rect">
            <a:avLst/>
          </a:prstGeom>
        </p:spPr>
        <p:txBody>
          <a:bodyPr vert="horz" wrap="square" lIns="0" tIns="0" rIns="0" bIns="0" rtlCol="0">
            <a:sp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1200" dirty="0">
                <a:solidFill>
                  <a:schemeClr val="tx1"/>
                </a:solidFill>
              </a:rPr>
              <a:t>Treatment of Ebola</a:t>
            </a:r>
          </a:p>
        </p:txBody>
      </p:sp>
      <p:sp>
        <p:nvSpPr>
          <p:cNvPr id="99" name="Rectangle 18"/>
          <p:cNvSpPr txBox="1">
            <a:spLocks/>
          </p:cNvSpPr>
          <p:nvPr/>
        </p:nvSpPr>
        <p:spPr>
          <a:xfrm>
            <a:off x="3286574" y="2590467"/>
            <a:ext cx="919151" cy="369310"/>
          </a:xfrm>
          <a:prstGeom prst="rect">
            <a:avLst/>
          </a:prstGeom>
        </p:spPr>
        <p:txBody>
          <a:bodyPr vert="horz" wrap="square" lIns="0" tIns="0" rIns="0" bIns="0" rtlCol="0">
            <a:sp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1200" dirty="0">
                <a:solidFill>
                  <a:schemeClr val="tx1"/>
                </a:solidFill>
              </a:rPr>
              <a:t>Phase II ongoing</a:t>
            </a:r>
          </a:p>
        </p:txBody>
      </p:sp>
      <p:sp>
        <p:nvSpPr>
          <p:cNvPr id="100" name="Rectangle 45"/>
          <p:cNvSpPr txBox="1">
            <a:spLocks/>
          </p:cNvSpPr>
          <p:nvPr/>
        </p:nvSpPr>
        <p:spPr>
          <a:xfrm>
            <a:off x="4412203" y="2590466"/>
            <a:ext cx="4447713" cy="369310"/>
          </a:xfrm>
          <a:prstGeom prst="rect">
            <a:avLst/>
          </a:prstGeom>
        </p:spPr>
        <p:txBody>
          <a:bodyPr vert="horz" wrap="square" lIns="0" tIns="0" rIns="0" bIns="0" rtlCol="0" anchor="t" anchorCtr="0">
            <a:sp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200" dirty="0">
                <a:solidFill>
                  <a:schemeClr val="tx1"/>
                </a:solidFill>
              </a:rPr>
              <a:t>Non-random open label single arm trial with </a:t>
            </a:r>
            <a:r>
              <a:rPr lang="en-US" sz="1200" b="1" dirty="0">
                <a:solidFill>
                  <a:schemeClr val="accent1"/>
                </a:solidFill>
              </a:rPr>
              <a:t>historical and contemporary controls </a:t>
            </a:r>
            <a:r>
              <a:rPr lang="en-US" sz="1200" dirty="0">
                <a:solidFill>
                  <a:schemeClr val="tx1"/>
                </a:solidFill>
              </a:rPr>
              <a:t>with multi-stage trial design</a:t>
            </a:r>
          </a:p>
        </p:txBody>
      </p:sp>
      <p:pic>
        <p:nvPicPr>
          <p:cNvPr id="338996" name="Picture 52" descr="https://www.myozyme.com/%7E/media/MyozymeUS/Images/logo.pn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26295" y="3792074"/>
            <a:ext cx="1007206" cy="3281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334860" y="3209938"/>
            <a:ext cx="990076" cy="341058"/>
          </a:xfrm>
          <a:prstGeom prst="rect">
            <a:avLst/>
          </a:prstGeom>
        </p:spPr>
      </p:pic>
      <p:pic>
        <p:nvPicPr>
          <p:cNvPr id="8" name="Picture 7"/>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342276" y="5114121"/>
            <a:ext cx="975243" cy="284264"/>
          </a:xfrm>
          <a:prstGeom prst="rect">
            <a:avLst/>
          </a:prstGeom>
        </p:spPr>
      </p:pic>
      <p:pic>
        <p:nvPicPr>
          <p:cNvPr id="11" name="Picture 10"/>
          <p:cNvPicPr>
            <a:picLocks noChangeAspect="1"/>
          </p:cNvPicPr>
          <p:nvPr/>
        </p:nvPicPr>
        <p:blipFill>
          <a:blip r:embed="rId33"/>
          <a:stretch>
            <a:fillRect/>
          </a:stretch>
        </p:blipFill>
        <p:spPr>
          <a:xfrm>
            <a:off x="361147" y="4491779"/>
            <a:ext cx="937500" cy="178192"/>
          </a:xfrm>
          <a:prstGeom prst="rect">
            <a:avLst/>
          </a:prstGeom>
        </p:spPr>
      </p:pic>
      <p:grpSp>
        <p:nvGrpSpPr>
          <p:cNvPr id="4" name="Group 3"/>
          <p:cNvGrpSpPr/>
          <p:nvPr/>
        </p:nvGrpSpPr>
        <p:grpSpPr>
          <a:xfrm>
            <a:off x="6891733" y="6280953"/>
            <a:ext cx="1119240" cy="211812"/>
            <a:chOff x="7800923" y="285750"/>
            <a:chExt cx="1119240" cy="211825"/>
          </a:xfrm>
        </p:grpSpPr>
        <p:sp>
          <p:nvSpPr>
            <p:cNvPr id="57" name="StickerRectangle"/>
            <p:cNvSpPr>
              <a:spLocks noChangeArrowheads="1"/>
            </p:cNvSpPr>
            <p:nvPr/>
          </p:nvSpPr>
          <p:spPr bwMode="auto">
            <a:xfrm>
              <a:off x="7800923" y="285750"/>
              <a:ext cx="1119240" cy="21182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6884" tIns="0" rIns="0" bIns="26884">
              <a:spAutoFit/>
            </a:bodyPr>
            <a:lstStyle/>
            <a:p>
              <a:pPr algn="r" defTabSz="895255">
                <a:buClr>
                  <a:schemeClr val="tx2"/>
                </a:buClr>
              </a:pPr>
              <a:r>
                <a:rPr lang="en-US" sz="1200" dirty="0">
                  <a:solidFill>
                    <a:srgbClr val="808080"/>
                  </a:solidFill>
                </a:rPr>
                <a:t>NOT EXHAUSTIVE</a:t>
              </a:r>
            </a:p>
          </p:txBody>
        </p:sp>
        <p:cxnSp>
          <p:nvCxnSpPr>
            <p:cNvPr id="58" name="AutoShape 31"/>
            <p:cNvCxnSpPr>
              <a:cxnSpLocks noChangeShapeType="1"/>
              <a:stCxn id="57" idx="2"/>
              <a:endCxn id="57" idx="4"/>
            </p:cNvCxnSpPr>
            <p:nvPr/>
          </p:nvCxnSpPr>
          <p:spPr bwMode="auto">
            <a:xfrm>
              <a:off x="7800923" y="285750"/>
              <a:ext cx="0" cy="211825"/>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61" name="AutoShape 32"/>
            <p:cNvCxnSpPr>
              <a:cxnSpLocks noChangeShapeType="1"/>
              <a:stCxn id="57" idx="4"/>
              <a:endCxn id="57" idx="6"/>
            </p:cNvCxnSpPr>
            <p:nvPr/>
          </p:nvCxnSpPr>
          <p:spPr bwMode="auto">
            <a:xfrm>
              <a:off x="7800923" y="497575"/>
              <a:ext cx="1119240"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sp>
        <p:nvSpPr>
          <p:cNvPr id="55" name="Rectangle 18">
            <a:extLst>
              <a:ext uri="{FF2B5EF4-FFF2-40B4-BE49-F238E27FC236}">
                <a16:creationId xmlns:a16="http://schemas.microsoft.com/office/drawing/2014/main" id="{FF4A1EBB-2D79-49E0-BD2F-9F480E55354B}"/>
              </a:ext>
            </a:extLst>
          </p:cNvPr>
          <p:cNvSpPr txBox="1">
            <a:spLocks/>
          </p:cNvSpPr>
          <p:nvPr/>
        </p:nvSpPr>
        <p:spPr>
          <a:xfrm>
            <a:off x="1528850" y="1456399"/>
            <a:ext cx="1130487" cy="369332"/>
          </a:xfrm>
          <a:prstGeom prst="rect">
            <a:avLst/>
          </a:prstGeom>
        </p:spPr>
        <p:txBody>
          <a:bodyPr vert="horz" wrap="square" lIns="0" tIns="0" rIns="0" bIns="0" rtlCol="0">
            <a:sp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1200" dirty="0">
                <a:solidFill>
                  <a:schemeClr val="tx1"/>
                </a:solidFill>
              </a:rPr>
              <a:t>Treatment of MTX toxicity</a:t>
            </a:r>
          </a:p>
        </p:txBody>
      </p:sp>
      <p:sp>
        <p:nvSpPr>
          <p:cNvPr id="60" name="Rectangle 18">
            <a:extLst>
              <a:ext uri="{FF2B5EF4-FFF2-40B4-BE49-F238E27FC236}">
                <a16:creationId xmlns:a16="http://schemas.microsoft.com/office/drawing/2014/main" id="{EE0F9C5C-801B-40FC-A450-416333933BA5}"/>
              </a:ext>
            </a:extLst>
          </p:cNvPr>
          <p:cNvSpPr txBox="1">
            <a:spLocks/>
          </p:cNvSpPr>
          <p:nvPr/>
        </p:nvSpPr>
        <p:spPr>
          <a:xfrm>
            <a:off x="3286574" y="1457601"/>
            <a:ext cx="689363" cy="406265"/>
          </a:xfrm>
          <a:prstGeom prst="rect">
            <a:avLst/>
          </a:prstGeom>
        </p:spPr>
        <p:txBody>
          <a:bodyPr vert="horz" wrap="square" lIns="0" tIns="0" rIns="0" bIns="0" rtlCol="0">
            <a:sp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1200" dirty="0">
                <a:solidFill>
                  <a:schemeClr val="tx1"/>
                </a:solidFill>
              </a:rPr>
              <a:t>Approved</a:t>
            </a:r>
          </a:p>
          <a:p>
            <a:pPr marL="0" indent="0">
              <a:buNone/>
            </a:pPr>
            <a:r>
              <a:rPr lang="en-US" sz="1200" dirty="0">
                <a:solidFill>
                  <a:schemeClr val="tx1"/>
                </a:solidFill>
              </a:rPr>
              <a:t>2012</a:t>
            </a:r>
          </a:p>
        </p:txBody>
      </p:sp>
      <p:sp>
        <p:nvSpPr>
          <p:cNvPr id="62" name="Rectangle 45">
            <a:extLst>
              <a:ext uri="{FF2B5EF4-FFF2-40B4-BE49-F238E27FC236}">
                <a16:creationId xmlns:a16="http://schemas.microsoft.com/office/drawing/2014/main" id="{6E66E10A-9F50-4657-B043-AF18F6738322}"/>
              </a:ext>
            </a:extLst>
          </p:cNvPr>
          <p:cNvSpPr txBox="1">
            <a:spLocks/>
          </p:cNvSpPr>
          <p:nvPr/>
        </p:nvSpPr>
        <p:spPr>
          <a:xfrm>
            <a:off x="4413474" y="1454178"/>
            <a:ext cx="4446441" cy="184666"/>
          </a:xfrm>
          <a:prstGeom prst="rect">
            <a:avLst/>
          </a:prstGeom>
        </p:spPr>
        <p:txBody>
          <a:bodyPr vert="horz" wrap="square" lIns="0" tIns="0" rIns="0" bIns="0" rtlCol="0" anchor="t" anchorCtr="0">
            <a:sp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200" dirty="0">
                <a:solidFill>
                  <a:schemeClr val="tx1"/>
                </a:solidFill>
              </a:rPr>
              <a:t>Approval based on open-label, NIH </a:t>
            </a:r>
            <a:r>
              <a:rPr lang="en-US" sz="1200" b="1" dirty="0">
                <a:solidFill>
                  <a:schemeClr val="accent1"/>
                </a:solidFill>
              </a:rPr>
              <a:t>compassionate Use Protocol</a:t>
            </a:r>
          </a:p>
        </p:txBody>
      </p:sp>
      <p:sp>
        <p:nvSpPr>
          <p:cNvPr id="67" name="Rectangle 18">
            <a:extLst>
              <a:ext uri="{FF2B5EF4-FFF2-40B4-BE49-F238E27FC236}">
                <a16:creationId xmlns:a16="http://schemas.microsoft.com/office/drawing/2014/main" id="{1CD3EF4B-687E-47C9-8D39-44C9968BB7E8}"/>
              </a:ext>
            </a:extLst>
          </p:cNvPr>
          <p:cNvSpPr txBox="1">
            <a:spLocks/>
          </p:cNvSpPr>
          <p:nvPr/>
        </p:nvSpPr>
        <p:spPr>
          <a:xfrm>
            <a:off x="1528850" y="2012811"/>
            <a:ext cx="1130487" cy="369332"/>
          </a:xfrm>
          <a:prstGeom prst="rect">
            <a:avLst/>
          </a:prstGeom>
        </p:spPr>
        <p:txBody>
          <a:bodyPr vert="horz" wrap="square" lIns="0" tIns="0" rIns="0" bIns="0" rtlCol="0">
            <a:sp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1200" dirty="0">
                <a:solidFill>
                  <a:schemeClr val="tx1"/>
                </a:solidFill>
              </a:rPr>
              <a:t>Treatment of 5 FU overdose</a:t>
            </a:r>
          </a:p>
        </p:txBody>
      </p:sp>
      <p:sp>
        <p:nvSpPr>
          <p:cNvPr id="69" name="Rectangle 18">
            <a:extLst>
              <a:ext uri="{FF2B5EF4-FFF2-40B4-BE49-F238E27FC236}">
                <a16:creationId xmlns:a16="http://schemas.microsoft.com/office/drawing/2014/main" id="{CE7B3AD7-FFC8-4730-B81B-E6507A0F4730}"/>
              </a:ext>
            </a:extLst>
          </p:cNvPr>
          <p:cNvSpPr txBox="1">
            <a:spLocks/>
          </p:cNvSpPr>
          <p:nvPr/>
        </p:nvSpPr>
        <p:spPr>
          <a:xfrm>
            <a:off x="3286574" y="2014013"/>
            <a:ext cx="689363" cy="406265"/>
          </a:xfrm>
          <a:prstGeom prst="rect">
            <a:avLst/>
          </a:prstGeom>
        </p:spPr>
        <p:txBody>
          <a:bodyPr vert="horz" wrap="square" lIns="0" tIns="0" rIns="0" bIns="0" rtlCol="0">
            <a:sp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1200" dirty="0">
                <a:solidFill>
                  <a:schemeClr val="tx1"/>
                </a:solidFill>
              </a:rPr>
              <a:t>Approved</a:t>
            </a:r>
          </a:p>
          <a:p>
            <a:pPr marL="0" indent="0">
              <a:buNone/>
            </a:pPr>
            <a:r>
              <a:rPr lang="en-US" sz="1200" dirty="0">
                <a:solidFill>
                  <a:schemeClr val="tx1"/>
                </a:solidFill>
              </a:rPr>
              <a:t>2015</a:t>
            </a:r>
          </a:p>
        </p:txBody>
      </p:sp>
      <p:sp>
        <p:nvSpPr>
          <p:cNvPr id="74" name="Rectangle 45">
            <a:extLst>
              <a:ext uri="{FF2B5EF4-FFF2-40B4-BE49-F238E27FC236}">
                <a16:creationId xmlns:a16="http://schemas.microsoft.com/office/drawing/2014/main" id="{39125F63-180E-4176-BC41-3647AD11038A}"/>
              </a:ext>
            </a:extLst>
          </p:cNvPr>
          <p:cNvSpPr txBox="1">
            <a:spLocks/>
          </p:cNvSpPr>
          <p:nvPr/>
        </p:nvSpPr>
        <p:spPr>
          <a:xfrm>
            <a:off x="4413474" y="2050946"/>
            <a:ext cx="4446441" cy="369332"/>
          </a:xfrm>
          <a:prstGeom prst="rect">
            <a:avLst/>
          </a:prstGeom>
        </p:spPr>
        <p:txBody>
          <a:bodyPr vert="horz" wrap="square" lIns="0" tIns="0" rIns="0" bIns="0" rtlCol="0" anchor="t" anchorCtr="0">
            <a:sp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200" dirty="0">
                <a:solidFill>
                  <a:schemeClr val="tx1"/>
                </a:solidFill>
              </a:rPr>
              <a:t>Two single-arm, open label expanded access trial of </a:t>
            </a:r>
            <a:r>
              <a:rPr lang="en-US" sz="1200" b="1" dirty="0">
                <a:solidFill>
                  <a:schemeClr val="accent1"/>
                </a:solidFill>
              </a:rPr>
              <a:t>135 patients compared to case history control</a:t>
            </a:r>
          </a:p>
        </p:txBody>
      </p:sp>
      <p:grpSp>
        <p:nvGrpSpPr>
          <p:cNvPr id="80" name="Group 79">
            <a:extLst>
              <a:ext uri="{FF2B5EF4-FFF2-40B4-BE49-F238E27FC236}">
                <a16:creationId xmlns:a16="http://schemas.microsoft.com/office/drawing/2014/main" id="{845FA564-0D76-4689-BD10-3C5041BE5048}"/>
              </a:ext>
            </a:extLst>
          </p:cNvPr>
          <p:cNvGrpSpPr/>
          <p:nvPr/>
        </p:nvGrpSpPr>
        <p:grpSpPr>
          <a:xfrm>
            <a:off x="-4105824" y="8127304"/>
            <a:ext cx="6546727" cy="1875266"/>
            <a:chOff x="228602" y="3122656"/>
            <a:chExt cx="8728969" cy="2500354"/>
          </a:xfrm>
        </p:grpSpPr>
        <p:sp>
          <p:nvSpPr>
            <p:cNvPr id="81" name="TextBox 14">
              <a:extLst>
                <a:ext uri="{FF2B5EF4-FFF2-40B4-BE49-F238E27FC236}">
                  <a16:creationId xmlns:a16="http://schemas.microsoft.com/office/drawing/2014/main" id="{01EFF303-F7D6-4F91-97D2-D9D2FE9E5E65}"/>
                </a:ext>
              </a:extLst>
            </p:cNvPr>
            <p:cNvSpPr txBox="1">
              <a:spLocks/>
            </p:cNvSpPr>
            <p:nvPr>
              <p:custDataLst>
                <p:tags r:id="rId19"/>
              </p:custDataLst>
            </p:nvPr>
          </p:nvSpPr>
          <p:spPr>
            <a:xfrm>
              <a:off x="1394741" y="3698350"/>
              <a:ext cx="7562830" cy="515622"/>
            </a:xfrm>
            <a:prstGeom prst="rect">
              <a:avLst/>
            </a:prstGeom>
            <a:gradFill flip="none" rotWithShape="1">
              <a:gsLst>
                <a:gs pos="0">
                  <a:schemeClr val="bg1">
                    <a:lumMod val="85000"/>
                  </a:schemeClr>
                </a:gs>
                <a:gs pos="69000">
                  <a:schemeClr val="bg1">
                    <a:lumMod val="95000"/>
                  </a:schemeClr>
                </a:gs>
                <a:gs pos="100000">
                  <a:schemeClr val="bg1"/>
                </a:gs>
              </a:gsLst>
              <a:lin ang="5400000" scaled="1"/>
              <a:tileRect/>
            </a:gradFill>
            <a:ln>
              <a:noFill/>
            </a:ln>
          </p:spPr>
          <p:txBody>
            <a:bodyPr vert="horz" lIns="27431" tIns="27431" rIns="27431" bIns="27431" rtlCol="0" anchor="ctr" anchorCtr="0">
              <a:no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endParaRPr lang="en-US" sz="900" b="1" dirty="0">
                <a:solidFill>
                  <a:schemeClr val="bg1"/>
                </a:solidFill>
              </a:endParaRPr>
            </a:p>
          </p:txBody>
        </p:sp>
        <p:sp>
          <p:nvSpPr>
            <p:cNvPr id="82" name="TextBox 14">
              <a:extLst>
                <a:ext uri="{FF2B5EF4-FFF2-40B4-BE49-F238E27FC236}">
                  <a16:creationId xmlns:a16="http://schemas.microsoft.com/office/drawing/2014/main" id="{55B366FC-F478-4ED1-85CD-AB954C54EB2B}"/>
                </a:ext>
              </a:extLst>
            </p:cNvPr>
            <p:cNvSpPr txBox="1">
              <a:spLocks/>
            </p:cNvSpPr>
            <p:nvPr>
              <p:custDataLst>
                <p:tags r:id="rId20"/>
              </p:custDataLst>
            </p:nvPr>
          </p:nvSpPr>
          <p:spPr>
            <a:xfrm>
              <a:off x="228602" y="3698350"/>
              <a:ext cx="1202593" cy="515622"/>
            </a:xfrm>
            <a:prstGeom prst="rect">
              <a:avLst/>
            </a:prstGeom>
            <a:solidFill>
              <a:schemeClr val="accent1"/>
            </a:solidFill>
            <a:ln>
              <a:noFill/>
            </a:ln>
          </p:spPr>
          <p:txBody>
            <a:bodyPr vert="horz" lIns="27431" tIns="27431" rIns="27431" bIns="27431" rtlCol="0" anchor="ctr" anchorCtr="0">
              <a:no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endParaRPr lang="en-US" sz="900" b="1" dirty="0">
                <a:solidFill>
                  <a:schemeClr val="bg1"/>
                </a:solidFill>
              </a:endParaRPr>
            </a:p>
          </p:txBody>
        </p:sp>
        <p:sp>
          <p:nvSpPr>
            <p:cNvPr id="85" name="TextBox 14">
              <a:extLst>
                <a:ext uri="{FF2B5EF4-FFF2-40B4-BE49-F238E27FC236}">
                  <a16:creationId xmlns:a16="http://schemas.microsoft.com/office/drawing/2014/main" id="{51C0EFA8-7002-472A-9AC2-B4E995876F61}"/>
                </a:ext>
              </a:extLst>
            </p:cNvPr>
            <p:cNvSpPr txBox="1">
              <a:spLocks/>
            </p:cNvSpPr>
            <p:nvPr>
              <p:custDataLst>
                <p:tags r:id="rId21"/>
              </p:custDataLst>
            </p:nvPr>
          </p:nvSpPr>
          <p:spPr>
            <a:xfrm>
              <a:off x="1394741" y="3122656"/>
              <a:ext cx="7562830" cy="515622"/>
            </a:xfrm>
            <a:prstGeom prst="rect">
              <a:avLst/>
            </a:prstGeom>
            <a:gradFill flip="none" rotWithShape="1">
              <a:gsLst>
                <a:gs pos="0">
                  <a:schemeClr val="bg1">
                    <a:lumMod val="85000"/>
                  </a:schemeClr>
                </a:gs>
                <a:gs pos="69000">
                  <a:schemeClr val="bg1">
                    <a:lumMod val="95000"/>
                  </a:schemeClr>
                </a:gs>
                <a:gs pos="100000">
                  <a:schemeClr val="bg1"/>
                </a:gs>
              </a:gsLst>
              <a:lin ang="5400000" scaled="1"/>
              <a:tileRect/>
            </a:gradFill>
            <a:ln>
              <a:noFill/>
            </a:ln>
          </p:spPr>
          <p:txBody>
            <a:bodyPr vert="horz" lIns="27431" tIns="27431" rIns="27431" bIns="27431" rtlCol="0" anchor="ctr" anchorCtr="0">
              <a:no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endParaRPr lang="en-US" sz="900" b="1" dirty="0">
                <a:solidFill>
                  <a:schemeClr val="bg1"/>
                </a:solidFill>
              </a:endParaRPr>
            </a:p>
          </p:txBody>
        </p:sp>
        <p:sp>
          <p:nvSpPr>
            <p:cNvPr id="87" name="TextBox 14">
              <a:extLst>
                <a:ext uri="{FF2B5EF4-FFF2-40B4-BE49-F238E27FC236}">
                  <a16:creationId xmlns:a16="http://schemas.microsoft.com/office/drawing/2014/main" id="{065856CC-557E-44A6-BAA1-D47FF5C27430}"/>
                </a:ext>
              </a:extLst>
            </p:cNvPr>
            <p:cNvSpPr txBox="1">
              <a:spLocks/>
            </p:cNvSpPr>
            <p:nvPr>
              <p:custDataLst>
                <p:tags r:id="rId22"/>
              </p:custDataLst>
            </p:nvPr>
          </p:nvSpPr>
          <p:spPr>
            <a:xfrm>
              <a:off x="228602" y="3122656"/>
              <a:ext cx="1202593" cy="515622"/>
            </a:xfrm>
            <a:prstGeom prst="rect">
              <a:avLst/>
            </a:prstGeom>
            <a:solidFill>
              <a:schemeClr val="accent1"/>
            </a:solidFill>
            <a:ln>
              <a:noFill/>
            </a:ln>
          </p:spPr>
          <p:txBody>
            <a:bodyPr vert="horz" lIns="27431" tIns="27431" rIns="27431" bIns="27431" rtlCol="0" anchor="ctr" anchorCtr="0">
              <a:no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endParaRPr lang="en-US" sz="900" b="1" dirty="0">
                <a:solidFill>
                  <a:schemeClr val="bg1"/>
                </a:solidFill>
              </a:endParaRPr>
            </a:p>
          </p:txBody>
        </p:sp>
        <p:sp>
          <p:nvSpPr>
            <p:cNvPr id="88" name="Rectangle 18">
              <a:extLst>
                <a:ext uri="{FF2B5EF4-FFF2-40B4-BE49-F238E27FC236}">
                  <a16:creationId xmlns:a16="http://schemas.microsoft.com/office/drawing/2014/main" id="{66575AA8-F2CD-4929-84A0-3020A4C9AAED}"/>
                </a:ext>
              </a:extLst>
            </p:cNvPr>
            <p:cNvSpPr txBox="1">
              <a:spLocks/>
            </p:cNvSpPr>
            <p:nvPr/>
          </p:nvSpPr>
          <p:spPr>
            <a:xfrm>
              <a:off x="1528850" y="3759615"/>
              <a:ext cx="1507316" cy="369332"/>
            </a:xfrm>
            <a:prstGeom prst="rect">
              <a:avLst/>
            </a:prstGeom>
          </p:spPr>
          <p:txBody>
            <a:bodyPr vert="horz" wrap="square" lIns="0" tIns="0" rIns="0" bIns="0" rtlCol="0">
              <a:sp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900" dirty="0">
                  <a:solidFill>
                    <a:schemeClr val="tx1"/>
                  </a:solidFill>
                </a:rPr>
                <a:t>Treatment of </a:t>
              </a:r>
              <a:r>
                <a:rPr lang="en-US" sz="900" dirty="0" err="1">
                  <a:solidFill>
                    <a:schemeClr val="tx1"/>
                  </a:solidFill>
                </a:rPr>
                <a:t>Pompe</a:t>
              </a:r>
              <a:r>
                <a:rPr lang="en-US" sz="900" dirty="0">
                  <a:solidFill>
                    <a:schemeClr val="tx1"/>
                  </a:solidFill>
                </a:rPr>
                <a:t> disease</a:t>
              </a:r>
            </a:p>
          </p:txBody>
        </p:sp>
        <p:sp>
          <p:nvSpPr>
            <p:cNvPr id="89" name="Rectangle 18">
              <a:extLst>
                <a:ext uri="{FF2B5EF4-FFF2-40B4-BE49-F238E27FC236}">
                  <a16:creationId xmlns:a16="http://schemas.microsoft.com/office/drawing/2014/main" id="{373E1A43-2C4B-4978-A2AE-52D01E41E1E2}"/>
                </a:ext>
              </a:extLst>
            </p:cNvPr>
            <p:cNvSpPr txBox="1">
              <a:spLocks/>
            </p:cNvSpPr>
            <p:nvPr/>
          </p:nvSpPr>
          <p:spPr>
            <a:xfrm>
              <a:off x="3286574" y="3759615"/>
              <a:ext cx="919151" cy="369332"/>
            </a:xfrm>
            <a:prstGeom prst="rect">
              <a:avLst/>
            </a:prstGeom>
          </p:spPr>
          <p:txBody>
            <a:bodyPr vert="horz" wrap="square" lIns="0" tIns="0" rIns="0" bIns="0" rtlCol="0">
              <a:sp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900" dirty="0">
                  <a:solidFill>
                    <a:schemeClr val="tx1"/>
                  </a:solidFill>
                </a:rPr>
                <a:t>Approved 2004</a:t>
              </a:r>
            </a:p>
          </p:txBody>
        </p:sp>
        <p:sp>
          <p:nvSpPr>
            <p:cNvPr id="90" name="Rectangle 45">
              <a:extLst>
                <a:ext uri="{FF2B5EF4-FFF2-40B4-BE49-F238E27FC236}">
                  <a16:creationId xmlns:a16="http://schemas.microsoft.com/office/drawing/2014/main" id="{7EAA4056-C117-48C0-9CBE-357637194254}"/>
                </a:ext>
              </a:extLst>
            </p:cNvPr>
            <p:cNvSpPr txBox="1">
              <a:spLocks/>
            </p:cNvSpPr>
            <p:nvPr/>
          </p:nvSpPr>
          <p:spPr>
            <a:xfrm>
              <a:off x="4412201" y="3759615"/>
              <a:ext cx="4447714" cy="369332"/>
            </a:xfrm>
            <a:prstGeom prst="rect">
              <a:avLst/>
            </a:prstGeom>
          </p:spPr>
          <p:txBody>
            <a:bodyPr vert="horz" wrap="square" lIns="0" tIns="0" rIns="0" bIns="0" rtlCol="0" anchor="t" anchorCtr="0">
              <a:sp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900" dirty="0">
                  <a:solidFill>
                    <a:schemeClr val="tx1"/>
                  </a:solidFill>
                </a:rPr>
                <a:t>Open-label, non-randomized study of 18 patients compared to </a:t>
              </a:r>
              <a:r>
                <a:rPr lang="en-US" sz="900" b="1" dirty="0">
                  <a:solidFill>
                    <a:schemeClr val="accent1"/>
                  </a:solidFill>
                </a:rPr>
                <a:t>historical control group of 62 untreated patients</a:t>
              </a:r>
            </a:p>
          </p:txBody>
        </p:sp>
        <p:sp>
          <p:nvSpPr>
            <p:cNvPr id="93" name="Rectangle 18">
              <a:extLst>
                <a:ext uri="{FF2B5EF4-FFF2-40B4-BE49-F238E27FC236}">
                  <a16:creationId xmlns:a16="http://schemas.microsoft.com/office/drawing/2014/main" id="{BB9D626F-F93D-4E33-8F76-89E50F48C1C4}"/>
                </a:ext>
              </a:extLst>
            </p:cNvPr>
            <p:cNvSpPr txBox="1">
              <a:spLocks/>
            </p:cNvSpPr>
            <p:nvPr/>
          </p:nvSpPr>
          <p:spPr>
            <a:xfrm>
              <a:off x="1528850" y="3175600"/>
              <a:ext cx="1507316" cy="369332"/>
            </a:xfrm>
            <a:prstGeom prst="rect">
              <a:avLst/>
            </a:prstGeom>
          </p:spPr>
          <p:txBody>
            <a:bodyPr vert="horz" wrap="square" lIns="0" tIns="0" rIns="0" bIns="0" rtlCol="0">
              <a:sp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900" dirty="0">
                  <a:solidFill>
                    <a:schemeClr val="tx1"/>
                  </a:solidFill>
                </a:rPr>
                <a:t>Treatment of NAGS deficiency</a:t>
              </a:r>
            </a:p>
          </p:txBody>
        </p:sp>
        <p:sp>
          <p:nvSpPr>
            <p:cNvPr id="94" name="Rectangle 18">
              <a:extLst>
                <a:ext uri="{FF2B5EF4-FFF2-40B4-BE49-F238E27FC236}">
                  <a16:creationId xmlns:a16="http://schemas.microsoft.com/office/drawing/2014/main" id="{737FBAE5-44F6-4757-B4A7-378275458472}"/>
                </a:ext>
              </a:extLst>
            </p:cNvPr>
            <p:cNvSpPr txBox="1">
              <a:spLocks/>
            </p:cNvSpPr>
            <p:nvPr/>
          </p:nvSpPr>
          <p:spPr>
            <a:xfrm>
              <a:off x="3286574" y="3175600"/>
              <a:ext cx="919151" cy="369332"/>
            </a:xfrm>
            <a:prstGeom prst="rect">
              <a:avLst/>
            </a:prstGeom>
          </p:spPr>
          <p:txBody>
            <a:bodyPr vert="horz" wrap="square" lIns="0" tIns="0" rIns="0" bIns="0" rtlCol="0">
              <a:sp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900" dirty="0">
                  <a:solidFill>
                    <a:schemeClr val="tx1"/>
                  </a:solidFill>
                </a:rPr>
                <a:t>Approved 2010</a:t>
              </a:r>
            </a:p>
          </p:txBody>
        </p:sp>
        <p:sp>
          <p:nvSpPr>
            <p:cNvPr id="95" name="Rectangle 45">
              <a:extLst>
                <a:ext uri="{FF2B5EF4-FFF2-40B4-BE49-F238E27FC236}">
                  <a16:creationId xmlns:a16="http://schemas.microsoft.com/office/drawing/2014/main" id="{AE52A7DA-3D4D-4A45-946C-6EF630F7087F}"/>
                </a:ext>
              </a:extLst>
            </p:cNvPr>
            <p:cNvSpPr txBox="1">
              <a:spLocks/>
            </p:cNvSpPr>
            <p:nvPr/>
          </p:nvSpPr>
          <p:spPr>
            <a:xfrm>
              <a:off x="4412201" y="3175600"/>
              <a:ext cx="4447714" cy="369332"/>
            </a:xfrm>
            <a:prstGeom prst="rect">
              <a:avLst/>
            </a:prstGeom>
          </p:spPr>
          <p:txBody>
            <a:bodyPr vert="horz" wrap="square" lIns="0" tIns="0" rIns="0" bIns="0" rtlCol="0" anchor="t" anchorCtr="0">
              <a:sp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900" dirty="0">
                  <a:solidFill>
                    <a:schemeClr val="tx1"/>
                  </a:solidFill>
                </a:rPr>
                <a:t>Retrospective, non-random, un-blinded </a:t>
              </a:r>
              <a:r>
                <a:rPr lang="en-US" sz="900" b="1" dirty="0">
                  <a:solidFill>
                    <a:schemeClr val="accent1"/>
                  </a:solidFill>
                </a:rPr>
                <a:t>case series of 23 patients </a:t>
              </a:r>
              <a:r>
                <a:rPr lang="en-US" sz="900" dirty="0">
                  <a:solidFill>
                    <a:schemeClr val="tx1"/>
                  </a:solidFill>
                </a:rPr>
                <a:t>compared to </a:t>
              </a:r>
              <a:r>
                <a:rPr lang="en-US" sz="900" b="1" dirty="0">
                  <a:solidFill>
                    <a:schemeClr val="accent1"/>
                  </a:solidFill>
                </a:rPr>
                <a:t>historical control group</a:t>
              </a:r>
            </a:p>
          </p:txBody>
        </p:sp>
        <p:sp>
          <p:nvSpPr>
            <p:cNvPr id="101" name="TextBox 14">
              <a:extLst>
                <a:ext uri="{FF2B5EF4-FFF2-40B4-BE49-F238E27FC236}">
                  <a16:creationId xmlns:a16="http://schemas.microsoft.com/office/drawing/2014/main" id="{B3F26BFA-60F8-404A-B2D8-29B52C62F726}"/>
                </a:ext>
              </a:extLst>
            </p:cNvPr>
            <p:cNvSpPr txBox="1">
              <a:spLocks/>
            </p:cNvSpPr>
            <p:nvPr>
              <p:custDataLst>
                <p:tags r:id="rId23"/>
              </p:custDataLst>
            </p:nvPr>
          </p:nvSpPr>
          <p:spPr>
            <a:xfrm>
              <a:off x="1394741" y="4275403"/>
              <a:ext cx="7562830" cy="672229"/>
            </a:xfrm>
            <a:prstGeom prst="rect">
              <a:avLst/>
            </a:prstGeom>
            <a:gradFill flip="none" rotWithShape="1">
              <a:gsLst>
                <a:gs pos="0">
                  <a:schemeClr val="bg1">
                    <a:lumMod val="85000"/>
                  </a:schemeClr>
                </a:gs>
                <a:gs pos="69000">
                  <a:schemeClr val="bg1">
                    <a:lumMod val="95000"/>
                  </a:schemeClr>
                </a:gs>
                <a:gs pos="100000">
                  <a:schemeClr val="bg1"/>
                </a:gs>
              </a:gsLst>
              <a:lin ang="5400000" scaled="1"/>
              <a:tileRect/>
            </a:gradFill>
            <a:ln>
              <a:noFill/>
            </a:ln>
          </p:spPr>
          <p:txBody>
            <a:bodyPr vert="horz" lIns="27431" tIns="27431" rIns="27431" bIns="27431" rtlCol="0" anchor="ctr" anchorCtr="0">
              <a:no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endParaRPr lang="en-US" sz="900" b="1" dirty="0">
                <a:solidFill>
                  <a:schemeClr val="bg1"/>
                </a:solidFill>
              </a:endParaRPr>
            </a:p>
          </p:txBody>
        </p:sp>
        <p:sp>
          <p:nvSpPr>
            <p:cNvPr id="102" name="TextBox 14">
              <a:extLst>
                <a:ext uri="{FF2B5EF4-FFF2-40B4-BE49-F238E27FC236}">
                  <a16:creationId xmlns:a16="http://schemas.microsoft.com/office/drawing/2014/main" id="{BCD7742A-C308-4C22-AC02-C41920781C28}"/>
                </a:ext>
              </a:extLst>
            </p:cNvPr>
            <p:cNvSpPr txBox="1">
              <a:spLocks/>
            </p:cNvSpPr>
            <p:nvPr>
              <p:custDataLst>
                <p:tags r:id="rId24"/>
              </p:custDataLst>
            </p:nvPr>
          </p:nvSpPr>
          <p:spPr>
            <a:xfrm>
              <a:off x="228602" y="4275402"/>
              <a:ext cx="1202593" cy="610942"/>
            </a:xfrm>
            <a:prstGeom prst="rect">
              <a:avLst/>
            </a:prstGeom>
            <a:solidFill>
              <a:schemeClr val="accent1"/>
            </a:solidFill>
            <a:ln>
              <a:noFill/>
            </a:ln>
          </p:spPr>
          <p:txBody>
            <a:bodyPr vert="horz" lIns="27431" tIns="27431" rIns="27431" bIns="27431" rtlCol="0" anchor="ctr" anchorCtr="0">
              <a:no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endParaRPr lang="en-US" sz="900" b="1" dirty="0">
                <a:solidFill>
                  <a:schemeClr val="bg1"/>
                </a:solidFill>
              </a:endParaRPr>
            </a:p>
          </p:txBody>
        </p:sp>
        <p:sp>
          <p:nvSpPr>
            <p:cNvPr id="103" name="Rectangle 18">
              <a:extLst>
                <a:ext uri="{FF2B5EF4-FFF2-40B4-BE49-F238E27FC236}">
                  <a16:creationId xmlns:a16="http://schemas.microsoft.com/office/drawing/2014/main" id="{B1294CB6-0275-4854-95C3-4B085EEDF07C}"/>
                </a:ext>
              </a:extLst>
            </p:cNvPr>
            <p:cNvSpPr txBox="1">
              <a:spLocks/>
            </p:cNvSpPr>
            <p:nvPr/>
          </p:nvSpPr>
          <p:spPr>
            <a:xfrm>
              <a:off x="1528850" y="4332380"/>
              <a:ext cx="1507316" cy="553997"/>
            </a:xfrm>
            <a:prstGeom prst="rect">
              <a:avLst/>
            </a:prstGeom>
          </p:spPr>
          <p:txBody>
            <a:bodyPr vert="horz" wrap="square" lIns="0" tIns="0" rIns="0" bIns="0" rtlCol="0">
              <a:sp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900" dirty="0">
                  <a:solidFill>
                    <a:schemeClr val="tx1"/>
                  </a:solidFill>
                </a:rPr>
                <a:t>Anti-coagulation in heparin-induced thrombocytopenia</a:t>
              </a:r>
            </a:p>
          </p:txBody>
        </p:sp>
        <p:sp>
          <p:nvSpPr>
            <p:cNvPr id="104" name="Rectangle 18">
              <a:extLst>
                <a:ext uri="{FF2B5EF4-FFF2-40B4-BE49-F238E27FC236}">
                  <a16:creationId xmlns:a16="http://schemas.microsoft.com/office/drawing/2014/main" id="{3AB64407-C830-4AE4-9BEB-57ADD825B6C8}"/>
                </a:ext>
              </a:extLst>
            </p:cNvPr>
            <p:cNvSpPr txBox="1">
              <a:spLocks/>
            </p:cNvSpPr>
            <p:nvPr/>
          </p:nvSpPr>
          <p:spPr>
            <a:xfrm>
              <a:off x="3286574" y="4323503"/>
              <a:ext cx="919151" cy="369332"/>
            </a:xfrm>
            <a:prstGeom prst="rect">
              <a:avLst/>
            </a:prstGeom>
          </p:spPr>
          <p:txBody>
            <a:bodyPr vert="horz" wrap="square" lIns="0" tIns="0" rIns="0" bIns="0" rtlCol="0">
              <a:sp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900" dirty="0">
                  <a:solidFill>
                    <a:schemeClr val="tx1"/>
                  </a:solidFill>
                </a:rPr>
                <a:t>Approved 1998</a:t>
              </a:r>
            </a:p>
          </p:txBody>
        </p:sp>
        <p:sp>
          <p:nvSpPr>
            <p:cNvPr id="105" name="Rectangle 45">
              <a:extLst>
                <a:ext uri="{FF2B5EF4-FFF2-40B4-BE49-F238E27FC236}">
                  <a16:creationId xmlns:a16="http://schemas.microsoft.com/office/drawing/2014/main" id="{CB3D8A66-6C8C-40E9-B362-D5690F68438F}"/>
                </a:ext>
              </a:extLst>
            </p:cNvPr>
            <p:cNvSpPr txBox="1">
              <a:spLocks/>
            </p:cNvSpPr>
            <p:nvPr/>
          </p:nvSpPr>
          <p:spPr>
            <a:xfrm>
              <a:off x="4412201" y="4323503"/>
              <a:ext cx="4447714" cy="369332"/>
            </a:xfrm>
            <a:prstGeom prst="rect">
              <a:avLst/>
            </a:prstGeom>
          </p:spPr>
          <p:txBody>
            <a:bodyPr vert="horz" wrap="square" lIns="0" tIns="0" rIns="0" bIns="0" rtlCol="0" anchor="t" anchorCtr="0">
              <a:sp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900" dirty="0">
                  <a:solidFill>
                    <a:schemeClr val="tx1"/>
                  </a:solidFill>
                </a:rPr>
                <a:t>Two non-randomized, open-label multicenter trials using </a:t>
              </a:r>
              <a:r>
                <a:rPr lang="en-US" sz="900" b="1" dirty="0">
                  <a:solidFill>
                    <a:schemeClr val="accent1"/>
                  </a:solidFill>
                </a:rPr>
                <a:t>historical control comparator group from HIT Registry</a:t>
              </a:r>
            </a:p>
          </p:txBody>
        </p:sp>
        <p:sp>
          <p:nvSpPr>
            <p:cNvPr id="109" name="TextBox 14">
              <a:extLst>
                <a:ext uri="{FF2B5EF4-FFF2-40B4-BE49-F238E27FC236}">
                  <a16:creationId xmlns:a16="http://schemas.microsoft.com/office/drawing/2014/main" id="{55A303DB-BE2A-4D28-9066-34910320A02E}"/>
                </a:ext>
              </a:extLst>
            </p:cNvPr>
            <p:cNvSpPr txBox="1">
              <a:spLocks/>
            </p:cNvSpPr>
            <p:nvPr>
              <p:custDataLst>
                <p:tags r:id="rId25"/>
              </p:custDataLst>
            </p:nvPr>
          </p:nvSpPr>
          <p:spPr>
            <a:xfrm>
              <a:off x="1394741" y="4950781"/>
              <a:ext cx="7562830" cy="672229"/>
            </a:xfrm>
            <a:prstGeom prst="rect">
              <a:avLst/>
            </a:prstGeom>
            <a:gradFill flip="none" rotWithShape="1">
              <a:gsLst>
                <a:gs pos="0">
                  <a:schemeClr val="bg1">
                    <a:lumMod val="85000"/>
                  </a:schemeClr>
                </a:gs>
                <a:gs pos="69000">
                  <a:schemeClr val="bg1">
                    <a:lumMod val="95000"/>
                  </a:schemeClr>
                </a:gs>
                <a:gs pos="100000">
                  <a:schemeClr val="bg1"/>
                </a:gs>
              </a:gsLst>
              <a:lin ang="5400000" scaled="1"/>
              <a:tileRect/>
            </a:gradFill>
            <a:ln>
              <a:noFill/>
            </a:ln>
          </p:spPr>
          <p:txBody>
            <a:bodyPr vert="horz" lIns="27431" tIns="27431" rIns="27431" bIns="27431" rtlCol="0" anchor="ctr" anchorCtr="0">
              <a:no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endParaRPr lang="en-US" sz="900" b="1" dirty="0">
                <a:solidFill>
                  <a:schemeClr val="bg1"/>
                </a:solidFill>
              </a:endParaRPr>
            </a:p>
          </p:txBody>
        </p:sp>
        <p:sp>
          <p:nvSpPr>
            <p:cNvPr id="110" name="TextBox 14">
              <a:extLst>
                <a:ext uri="{FF2B5EF4-FFF2-40B4-BE49-F238E27FC236}">
                  <a16:creationId xmlns:a16="http://schemas.microsoft.com/office/drawing/2014/main" id="{8E1F317B-8001-4870-801B-0F399CFD5902}"/>
                </a:ext>
              </a:extLst>
            </p:cNvPr>
            <p:cNvSpPr txBox="1">
              <a:spLocks/>
            </p:cNvSpPr>
            <p:nvPr>
              <p:custDataLst>
                <p:tags r:id="rId26"/>
              </p:custDataLst>
            </p:nvPr>
          </p:nvSpPr>
          <p:spPr>
            <a:xfrm>
              <a:off x="228602" y="4950780"/>
              <a:ext cx="1202593" cy="610942"/>
            </a:xfrm>
            <a:prstGeom prst="rect">
              <a:avLst/>
            </a:prstGeom>
            <a:solidFill>
              <a:schemeClr val="accent1"/>
            </a:solidFill>
            <a:ln>
              <a:noFill/>
            </a:ln>
          </p:spPr>
          <p:txBody>
            <a:bodyPr vert="horz" lIns="27431" tIns="27431" rIns="27431" bIns="27431" rtlCol="0" anchor="ctr" anchorCtr="0">
              <a:no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endParaRPr lang="en-US" sz="900" b="1" dirty="0">
                <a:solidFill>
                  <a:schemeClr val="bg1"/>
                </a:solidFill>
              </a:endParaRPr>
            </a:p>
          </p:txBody>
        </p:sp>
        <p:sp>
          <p:nvSpPr>
            <p:cNvPr id="111" name="Rectangle 18">
              <a:extLst>
                <a:ext uri="{FF2B5EF4-FFF2-40B4-BE49-F238E27FC236}">
                  <a16:creationId xmlns:a16="http://schemas.microsoft.com/office/drawing/2014/main" id="{B0A9FF68-29A4-4051-BCAE-8CAE0FC9AC86}"/>
                </a:ext>
              </a:extLst>
            </p:cNvPr>
            <p:cNvSpPr txBox="1">
              <a:spLocks/>
            </p:cNvSpPr>
            <p:nvPr/>
          </p:nvSpPr>
          <p:spPr>
            <a:xfrm>
              <a:off x="1528850" y="5007549"/>
              <a:ext cx="1507316" cy="553997"/>
            </a:xfrm>
            <a:prstGeom prst="rect">
              <a:avLst/>
            </a:prstGeom>
          </p:spPr>
          <p:txBody>
            <a:bodyPr vert="horz" wrap="square" lIns="0" tIns="0" rIns="0" bIns="0" rtlCol="0">
              <a:sp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900" dirty="0">
                  <a:solidFill>
                    <a:schemeClr val="tx1"/>
                  </a:solidFill>
                </a:rPr>
                <a:t>Treatment of methanol or ethylene glycol poisoning</a:t>
              </a:r>
            </a:p>
          </p:txBody>
        </p:sp>
        <p:sp>
          <p:nvSpPr>
            <p:cNvPr id="115" name="Rectangle 18">
              <a:extLst>
                <a:ext uri="{FF2B5EF4-FFF2-40B4-BE49-F238E27FC236}">
                  <a16:creationId xmlns:a16="http://schemas.microsoft.com/office/drawing/2014/main" id="{89C7461C-2E24-4D21-90B2-D0011AF33DF4}"/>
                </a:ext>
              </a:extLst>
            </p:cNvPr>
            <p:cNvSpPr txBox="1">
              <a:spLocks/>
            </p:cNvSpPr>
            <p:nvPr/>
          </p:nvSpPr>
          <p:spPr>
            <a:xfrm>
              <a:off x="3286574" y="5007548"/>
              <a:ext cx="919151" cy="369332"/>
            </a:xfrm>
            <a:prstGeom prst="rect">
              <a:avLst/>
            </a:prstGeom>
          </p:spPr>
          <p:txBody>
            <a:bodyPr vert="horz" wrap="square" lIns="0" tIns="0" rIns="0" bIns="0" rtlCol="0">
              <a:sp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900" dirty="0">
                  <a:solidFill>
                    <a:schemeClr val="tx1"/>
                  </a:solidFill>
                </a:rPr>
                <a:t>Approved 1997</a:t>
              </a:r>
            </a:p>
          </p:txBody>
        </p:sp>
        <p:sp>
          <p:nvSpPr>
            <p:cNvPr id="116" name="Rectangle 45">
              <a:extLst>
                <a:ext uri="{FF2B5EF4-FFF2-40B4-BE49-F238E27FC236}">
                  <a16:creationId xmlns:a16="http://schemas.microsoft.com/office/drawing/2014/main" id="{3640EBCF-A1C6-48B3-9FFB-DA47A2AAAF9C}"/>
                </a:ext>
              </a:extLst>
            </p:cNvPr>
            <p:cNvSpPr txBox="1">
              <a:spLocks/>
            </p:cNvSpPr>
            <p:nvPr/>
          </p:nvSpPr>
          <p:spPr>
            <a:xfrm>
              <a:off x="4412201" y="5007548"/>
              <a:ext cx="4447714" cy="369332"/>
            </a:xfrm>
            <a:prstGeom prst="rect">
              <a:avLst/>
            </a:prstGeom>
          </p:spPr>
          <p:txBody>
            <a:bodyPr vert="horz" wrap="square" lIns="0" tIns="0" rIns="0" bIns="0" rtlCol="0" anchor="t" anchorCtr="0">
              <a:sp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900" dirty="0">
                  <a:solidFill>
                    <a:schemeClr val="tx1"/>
                  </a:solidFill>
                </a:rPr>
                <a:t>2 open-label, uncontrolled studies with </a:t>
              </a:r>
              <a:r>
                <a:rPr lang="en-US" sz="900" b="1" dirty="0">
                  <a:solidFill>
                    <a:schemeClr val="accent1"/>
                  </a:solidFill>
                </a:rPr>
                <a:t>historical control dating back to 1946 collected from chart reviews</a:t>
              </a:r>
              <a:endParaRPr lang="en-US" sz="900" dirty="0">
                <a:solidFill>
                  <a:schemeClr val="tx1"/>
                </a:solidFill>
              </a:endParaRPr>
            </a:p>
          </p:txBody>
        </p:sp>
        <p:pic>
          <p:nvPicPr>
            <p:cNvPr id="125" name="Picture 52" descr="https://www.myozyme.com/%7E/media/MyozymeUS/Images/logo.png">
              <a:extLst>
                <a:ext uri="{FF2B5EF4-FFF2-40B4-BE49-F238E27FC236}">
                  <a16:creationId xmlns:a16="http://schemas.microsoft.com/office/drawing/2014/main" id="{2EC0D923-820F-40E1-ABF4-C12159320325}"/>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26295" y="3792074"/>
              <a:ext cx="1007206" cy="328171"/>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125">
              <a:extLst>
                <a:ext uri="{FF2B5EF4-FFF2-40B4-BE49-F238E27FC236}">
                  <a16:creationId xmlns:a16="http://schemas.microsoft.com/office/drawing/2014/main" id="{CA658133-11ED-4496-BDDE-C1293D8A6853}"/>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334860" y="3209938"/>
              <a:ext cx="990076" cy="341058"/>
            </a:xfrm>
            <a:prstGeom prst="rect">
              <a:avLst/>
            </a:prstGeom>
          </p:spPr>
        </p:pic>
        <p:pic>
          <p:nvPicPr>
            <p:cNvPr id="130" name="Picture 129">
              <a:extLst>
                <a:ext uri="{FF2B5EF4-FFF2-40B4-BE49-F238E27FC236}">
                  <a16:creationId xmlns:a16="http://schemas.microsoft.com/office/drawing/2014/main" id="{21EF40C6-884A-4EAB-9333-528351A5C1BB}"/>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342276" y="5114121"/>
              <a:ext cx="975243" cy="284264"/>
            </a:xfrm>
            <a:prstGeom prst="rect">
              <a:avLst/>
            </a:prstGeom>
          </p:spPr>
        </p:pic>
        <p:pic>
          <p:nvPicPr>
            <p:cNvPr id="131" name="Picture 130">
              <a:extLst>
                <a:ext uri="{FF2B5EF4-FFF2-40B4-BE49-F238E27FC236}">
                  <a16:creationId xmlns:a16="http://schemas.microsoft.com/office/drawing/2014/main" id="{56EC22A7-F261-4C79-ABC2-6AE82F95F65B}"/>
                </a:ext>
              </a:extLst>
            </p:cNvPr>
            <p:cNvPicPr>
              <a:picLocks noChangeAspect="1"/>
            </p:cNvPicPr>
            <p:nvPr/>
          </p:nvPicPr>
          <p:blipFill>
            <a:blip r:embed="rId33"/>
            <a:stretch>
              <a:fillRect/>
            </a:stretch>
          </p:blipFill>
          <p:spPr>
            <a:xfrm>
              <a:off x="361147" y="4491779"/>
              <a:ext cx="937500" cy="178192"/>
            </a:xfrm>
            <a:prstGeom prst="rect">
              <a:avLst/>
            </a:prstGeom>
          </p:spPr>
        </p:pic>
      </p:grpSp>
      <p:sp>
        <p:nvSpPr>
          <p:cNvPr id="136" name="Rectangle 135">
            <a:extLst>
              <a:ext uri="{FF2B5EF4-FFF2-40B4-BE49-F238E27FC236}">
                <a16:creationId xmlns:a16="http://schemas.microsoft.com/office/drawing/2014/main" id="{BD59E5D4-2833-475A-931A-889B6E0C5F86}"/>
              </a:ext>
            </a:extLst>
          </p:cNvPr>
          <p:cNvSpPr/>
          <p:nvPr/>
        </p:nvSpPr>
        <p:spPr>
          <a:xfrm>
            <a:off x="2997182" y="8212826"/>
            <a:ext cx="1853752" cy="715581"/>
          </a:xfrm>
          <a:prstGeom prst="rect">
            <a:avLst/>
          </a:prstGeom>
        </p:spPr>
        <p:txBody>
          <a:bodyPr wrap="square">
            <a:spAutoFit/>
          </a:bodyPr>
          <a:lstStyle/>
          <a:p>
            <a:pPr marL="214313" indent="-214313">
              <a:buFont typeface="Arial" panose="020B0604020202020204" pitchFamily="34" charset="0"/>
              <a:buChar char="•"/>
            </a:pPr>
            <a:r>
              <a:rPr lang="en-US" sz="1350" dirty="0"/>
              <a:t>RWD use in Efficacy - Precedent but not Pervasive </a:t>
            </a:r>
          </a:p>
        </p:txBody>
      </p:sp>
      <p:sp>
        <p:nvSpPr>
          <p:cNvPr id="137" name="TextBox 14">
            <a:extLst>
              <a:ext uri="{FF2B5EF4-FFF2-40B4-BE49-F238E27FC236}">
                <a16:creationId xmlns:a16="http://schemas.microsoft.com/office/drawing/2014/main" id="{D7C1DB19-C5D7-4E93-9195-98558A1A3B9A}"/>
              </a:ext>
            </a:extLst>
          </p:cNvPr>
          <p:cNvSpPr txBox="1">
            <a:spLocks/>
          </p:cNvSpPr>
          <p:nvPr>
            <p:custDataLst>
              <p:tags r:id="rId18"/>
            </p:custDataLst>
          </p:nvPr>
        </p:nvSpPr>
        <p:spPr>
          <a:xfrm>
            <a:off x="228602" y="1387817"/>
            <a:ext cx="1202593" cy="515622"/>
          </a:xfrm>
          <a:prstGeom prst="rect">
            <a:avLst/>
          </a:prstGeom>
          <a:solidFill>
            <a:schemeClr val="accent1"/>
          </a:solidFill>
          <a:ln>
            <a:noFill/>
          </a:ln>
        </p:spPr>
        <p:txBody>
          <a:bodyPr vert="horz" lIns="36574" tIns="36574" rIns="36574" bIns="36574" rtlCol="0" anchor="ctr" anchorCtr="0">
            <a:noAutofit/>
          </a:bodyPr>
          <a:lstStyle>
            <a:lvl1pPr marL="223838" lvl="0" indent="-223838">
              <a:spcBef>
                <a:spcPct val="20000"/>
              </a:spcBef>
              <a:buClr>
                <a:schemeClr val="accent1"/>
              </a:buClr>
              <a:buSzPct val="125000"/>
              <a:buFont typeface="Wingdings" charset="2"/>
              <a:buChar char="§"/>
              <a:defRPr sz="1600">
                <a:solidFill>
                  <a:schemeClr val="tx1">
                    <a:lumMod val="65000"/>
                    <a:lumOff val="35000"/>
                  </a:schemeClr>
                </a:solidFill>
              </a:defRPr>
            </a:lvl1pPr>
            <a:lvl2pPr marL="460375" lvl="1" indent="-236538">
              <a:spcBef>
                <a:spcPct val="20000"/>
              </a:spcBef>
              <a:buClr>
                <a:schemeClr val="accent1"/>
              </a:buClr>
              <a:buFont typeface="Arial" pitchFamily="34" charset="0"/>
              <a:buChar char="–"/>
              <a:defRPr sz="1600">
                <a:solidFill>
                  <a:schemeClr val="tx1">
                    <a:lumMod val="65000"/>
                    <a:lumOff val="35000"/>
                  </a:schemeClr>
                </a:solidFill>
              </a:defRPr>
            </a:lvl2pPr>
            <a:lvl3pPr marL="684213" lvl="2" indent="-223838">
              <a:spcBef>
                <a:spcPct val="20000"/>
              </a:spcBef>
              <a:buClr>
                <a:schemeClr val="accent1"/>
              </a:buClr>
              <a:buFont typeface="Arial" pitchFamily="34" charset="0"/>
              <a:buChar char="•"/>
              <a:defRPr sz="1600">
                <a:solidFill>
                  <a:schemeClr val="tx1">
                    <a:lumMod val="65000"/>
                    <a:lumOff val="35000"/>
                  </a:schemeClr>
                </a:solidFill>
              </a:defRPr>
            </a:lvl3pPr>
            <a:lvl4pPr marL="971550" lvl="3" indent="-287338">
              <a:spcBef>
                <a:spcPct val="20000"/>
              </a:spcBef>
              <a:buClr>
                <a:schemeClr val="accent1"/>
              </a:buClr>
              <a:buFont typeface="Arial" pitchFamily="34" charset="0"/>
              <a:buChar char="–"/>
              <a:defRPr sz="1600">
                <a:solidFill>
                  <a:schemeClr val="tx1">
                    <a:lumMod val="65000"/>
                    <a:lumOff val="35000"/>
                  </a:schemeClr>
                </a:solidFill>
              </a:defRPr>
            </a:lvl4pPr>
            <a:lvl5pPr marL="1257300" lvl="4" indent="-285750">
              <a:spcBef>
                <a:spcPct val="20000"/>
              </a:spcBef>
              <a:buClr>
                <a:schemeClr val="accent1"/>
              </a:buClr>
              <a:buFont typeface="Arial" pitchFamily="34" charset="0"/>
              <a:buChar char="»"/>
              <a:defRPr sz="1600">
                <a:solidFill>
                  <a:schemeClr val="tx1">
                    <a:lumMod val="65000"/>
                    <a:lumOff val="3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r>
              <a:rPr lang="en-US" sz="1200" b="1" dirty="0" err="1">
                <a:solidFill>
                  <a:schemeClr val="bg1"/>
                </a:solidFill>
              </a:rPr>
              <a:t>Voraxaze</a:t>
            </a:r>
            <a:endParaRPr lang="en-US" sz="1200" b="1" dirty="0">
              <a:solidFill>
                <a:schemeClr val="bg1"/>
              </a:solidFill>
            </a:endParaRPr>
          </a:p>
          <a:p>
            <a:pPr marL="0" indent="0"/>
            <a:r>
              <a:rPr lang="en-US" sz="1200" b="1" i="1" dirty="0">
                <a:solidFill>
                  <a:schemeClr val="bg1"/>
                </a:solidFill>
              </a:rPr>
              <a:t>(</a:t>
            </a:r>
            <a:r>
              <a:rPr lang="en-US" sz="1200" b="1" i="1" dirty="0" err="1">
                <a:solidFill>
                  <a:schemeClr val="bg1"/>
                </a:solidFill>
              </a:rPr>
              <a:t>glucarpidase</a:t>
            </a:r>
            <a:r>
              <a:rPr lang="en-US" sz="1200" b="1" i="1" dirty="0">
                <a:solidFill>
                  <a:schemeClr val="bg1"/>
                </a:solidFill>
              </a:rPr>
              <a:t>)</a:t>
            </a:r>
          </a:p>
        </p:txBody>
      </p:sp>
    </p:spTree>
    <p:extLst>
      <p:ext uri="{BB962C8B-B14F-4D97-AF65-F5344CB8AC3E}">
        <p14:creationId xmlns:p14="http://schemas.microsoft.com/office/powerpoint/2010/main" val="122604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ACE19-26DD-4669-B77E-79DD9E995ACA}"/>
              </a:ext>
            </a:extLst>
          </p:cNvPr>
          <p:cNvSpPr>
            <a:spLocks noGrp="1"/>
          </p:cNvSpPr>
          <p:nvPr>
            <p:ph type="title"/>
          </p:nvPr>
        </p:nvSpPr>
        <p:spPr>
          <a:xfrm>
            <a:off x="-104775" y="183182"/>
            <a:ext cx="8509103" cy="926020"/>
          </a:xfrm>
        </p:spPr>
        <p:txBody>
          <a:bodyPr>
            <a:noAutofit/>
          </a:bodyPr>
          <a:lstStyle/>
          <a:p>
            <a:r>
              <a:rPr lang="en-US" b="1" dirty="0">
                <a:solidFill>
                  <a:schemeClr val="accent1"/>
                </a:solidFill>
                <a:cs typeface="Arial"/>
              </a:rPr>
              <a:t>MERCK Zostavax for Herpes Zoster </a:t>
            </a:r>
          </a:p>
        </p:txBody>
      </p:sp>
      <p:sp>
        <p:nvSpPr>
          <p:cNvPr id="3" name="Content Placeholder 2">
            <a:extLst>
              <a:ext uri="{FF2B5EF4-FFF2-40B4-BE49-F238E27FC236}">
                <a16:creationId xmlns:a16="http://schemas.microsoft.com/office/drawing/2014/main" id="{94A28A4A-EFB5-49D0-BCA4-0545BC338E37}"/>
              </a:ext>
            </a:extLst>
          </p:cNvPr>
          <p:cNvSpPr>
            <a:spLocks noGrp="1"/>
          </p:cNvSpPr>
          <p:nvPr>
            <p:ph idx="1"/>
          </p:nvPr>
        </p:nvSpPr>
        <p:spPr>
          <a:xfrm>
            <a:off x="246794" y="1191377"/>
            <a:ext cx="6115906" cy="3437773"/>
          </a:xfrm>
        </p:spPr>
        <p:txBody>
          <a:bodyPr>
            <a:noAutofit/>
          </a:bodyPr>
          <a:lstStyle/>
          <a:p>
            <a:pPr marL="0" indent="0">
              <a:buNone/>
            </a:pPr>
            <a:r>
              <a:rPr lang="en-US" sz="1800" b="1" dirty="0"/>
              <a:t>Pre-approval efficacy trials</a:t>
            </a:r>
            <a:endParaRPr lang="en-US" sz="1800" dirty="0"/>
          </a:p>
          <a:p>
            <a:r>
              <a:rPr lang="en-US" sz="1800" b="1" dirty="0">
                <a:solidFill>
                  <a:srgbClr val="007CBA"/>
                </a:solidFill>
              </a:rPr>
              <a:t>Shingle Prevention Study (SPS) - </a:t>
            </a:r>
          </a:p>
          <a:p>
            <a:pPr lvl="1"/>
            <a:r>
              <a:rPr lang="en-US" sz="1800" dirty="0"/>
              <a:t>Double-blind, placebo-controlled (DBPC) RCT 38,546 individuals &gt; 60</a:t>
            </a:r>
          </a:p>
          <a:p>
            <a:pPr lvl="1"/>
            <a:r>
              <a:rPr lang="en-US" sz="1800" dirty="0"/>
              <a:t>Median follow-up 3.1 years - reduction in risk of developing HZ  51% across all ages</a:t>
            </a:r>
          </a:p>
          <a:p>
            <a:r>
              <a:rPr lang="en-US" sz="1800" b="1" dirty="0">
                <a:solidFill>
                  <a:srgbClr val="007CBA"/>
                </a:solidFill>
              </a:rPr>
              <a:t>ZOSTAVAX Efficacy and Safety Trial (ZEST)</a:t>
            </a:r>
            <a:r>
              <a:rPr lang="en-US" sz="1800" dirty="0">
                <a:solidFill>
                  <a:srgbClr val="007CBA"/>
                </a:solidFill>
              </a:rPr>
              <a:t> </a:t>
            </a:r>
          </a:p>
          <a:p>
            <a:pPr lvl="1"/>
            <a:r>
              <a:rPr lang="en-US" sz="1800" dirty="0"/>
              <a:t>DBPC RCT  of 22,439 individuals  50-59 years of age</a:t>
            </a:r>
          </a:p>
          <a:p>
            <a:pPr lvl="1"/>
            <a:r>
              <a:rPr lang="en-US" sz="1800" dirty="0"/>
              <a:t>Median follow-up 1.3 years  -  reduction in risk of developing HZ incidence 69.8%</a:t>
            </a:r>
          </a:p>
        </p:txBody>
      </p:sp>
      <p:pic>
        <p:nvPicPr>
          <p:cNvPr id="5" name="Picture 4">
            <a:extLst>
              <a:ext uri="{FF2B5EF4-FFF2-40B4-BE49-F238E27FC236}">
                <a16:creationId xmlns:a16="http://schemas.microsoft.com/office/drawing/2014/main" id="{13C033C4-00C9-4CC2-AB27-AC32B18168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225" y="1641205"/>
            <a:ext cx="2114550" cy="2114550"/>
          </a:xfrm>
          <a:prstGeom prst="rect">
            <a:avLst/>
          </a:prstGeom>
        </p:spPr>
      </p:pic>
      <p:sp>
        <p:nvSpPr>
          <p:cNvPr id="6" name="Content Placeholder 2">
            <a:extLst>
              <a:ext uri="{FF2B5EF4-FFF2-40B4-BE49-F238E27FC236}">
                <a16:creationId xmlns:a16="http://schemas.microsoft.com/office/drawing/2014/main" id="{90EFB07F-4522-4DD3-A0D0-1DA79B5409E9}"/>
              </a:ext>
            </a:extLst>
          </p:cNvPr>
          <p:cNvSpPr txBox="1">
            <a:spLocks/>
          </p:cNvSpPr>
          <p:nvPr/>
        </p:nvSpPr>
        <p:spPr>
          <a:xfrm>
            <a:off x="161268" y="4383008"/>
            <a:ext cx="8811282" cy="2114550"/>
          </a:xfrm>
          <a:prstGeom prst="rect">
            <a:avLst/>
          </a:prstGeom>
        </p:spPr>
        <p:txBody>
          <a:bodyPr vert="horz" lIns="68580" tIns="34290" rIns="68580" bIns="34290" rtlCol="0">
            <a:noAutofit/>
          </a:bodyPr>
          <a:lstStyle>
            <a:lvl1pPr marL="230188" indent="-230188" algn="l" defTabSz="457200" rtl="0" eaLnBrk="1" latinLnBrk="0" hangingPunct="1">
              <a:spcBef>
                <a:spcPts val="1800"/>
              </a:spcBef>
              <a:buClrTx/>
              <a:buSzPct val="116000"/>
              <a:buFont typeface="Arial"/>
              <a:buChar char="•"/>
              <a:defRPr sz="2400" kern="1200">
                <a:solidFill>
                  <a:schemeClr val="tx1"/>
                </a:solidFill>
                <a:latin typeface="+mn-lt"/>
                <a:ea typeface="+mn-ea"/>
                <a:cs typeface="+mn-cs"/>
              </a:defRPr>
            </a:lvl1pPr>
            <a:lvl2pPr marL="742950" indent="-285750" algn="l" defTabSz="457200" rtl="0" eaLnBrk="1" latinLnBrk="0" hangingPunct="1">
              <a:spcBef>
                <a:spcPts val="4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ts val="4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4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ts val="4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1" dirty="0"/>
              <a:t>Post Marketing Commitment to study long-term efficacy in ages 50-59 </a:t>
            </a:r>
          </a:p>
          <a:p>
            <a:pPr lvl="1">
              <a:spcBef>
                <a:spcPts val="900"/>
              </a:spcBef>
            </a:pPr>
            <a:r>
              <a:rPr lang="en-US" sz="1800" dirty="0"/>
              <a:t>Prospective observational study run by Kaiser Permanente Northern California</a:t>
            </a:r>
          </a:p>
          <a:p>
            <a:pPr lvl="1">
              <a:spcBef>
                <a:spcPts val="900"/>
              </a:spcBef>
            </a:pPr>
            <a:r>
              <a:rPr lang="en-US" sz="1800" dirty="0"/>
              <a:t>Data on &gt; 1.3 million members 50 years and older, with over 390,000 individuals who received Zostavax and 100,000 individuals with more than 5 years follow up post vaccination</a:t>
            </a:r>
          </a:p>
          <a:p>
            <a:pPr lvl="1">
              <a:spcBef>
                <a:spcPts val="900"/>
              </a:spcBef>
            </a:pPr>
            <a:r>
              <a:rPr lang="en-US" sz="1800" b="1" dirty="0"/>
              <a:t>Section 14 – Clinical Studies-Updated</a:t>
            </a:r>
            <a:r>
              <a:rPr lang="en-US" sz="1800" dirty="0"/>
              <a:t>:  Vaccine effectiveness (VE) against HZ for 50-59 over first 3 years following vaccination and for individuals &gt; 60 over five years</a:t>
            </a:r>
          </a:p>
        </p:txBody>
      </p:sp>
    </p:spTree>
    <p:extLst>
      <p:ext uri="{BB962C8B-B14F-4D97-AF65-F5344CB8AC3E}">
        <p14:creationId xmlns:p14="http://schemas.microsoft.com/office/powerpoint/2010/main" val="3337430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4161" y="663616"/>
            <a:ext cx="7772400" cy="1143000"/>
          </a:xfrm>
        </p:spPr>
        <p:txBody>
          <a:bodyPr>
            <a:normAutofit/>
          </a:bodyPr>
          <a:lstStyle/>
          <a:p>
            <a:pPr>
              <a:defRPr/>
            </a:pPr>
            <a:r>
              <a:rPr lang="en-US" altLang="en-US" sz="3200" b="1" dirty="0">
                <a:solidFill>
                  <a:schemeClr val="accent1"/>
                </a:solidFill>
                <a:latin typeface="+mn-lt"/>
              </a:rPr>
              <a:t>Disclosure and Disclaimer</a:t>
            </a:r>
          </a:p>
        </p:txBody>
      </p:sp>
      <p:sp>
        <p:nvSpPr>
          <p:cNvPr id="40963" name="Rectangle 3"/>
          <p:cNvSpPr>
            <a:spLocks noGrp="1" noChangeArrowheads="1"/>
          </p:cNvSpPr>
          <p:nvPr>
            <p:ph type="body" idx="1"/>
          </p:nvPr>
        </p:nvSpPr>
        <p:spPr>
          <a:xfrm>
            <a:off x="967740" y="2255520"/>
            <a:ext cx="7315200" cy="3482340"/>
          </a:xfrm>
        </p:spPr>
        <p:txBody>
          <a:bodyPr>
            <a:normAutofit/>
          </a:bodyPr>
          <a:lstStyle/>
          <a:p>
            <a:pPr>
              <a:lnSpc>
                <a:spcPct val="80000"/>
              </a:lnSpc>
              <a:spcAft>
                <a:spcPts val="600"/>
              </a:spcAft>
              <a:defRPr/>
            </a:pPr>
            <a:r>
              <a:rPr lang="en-US" altLang="en-US" sz="2000" dirty="0">
                <a:latin typeface="+mj-lt"/>
              </a:rPr>
              <a:t>David Martin received funding from the Patient Centered Outcomes Research Trust Fund to develop the FDA My Studies Mobile App</a:t>
            </a:r>
          </a:p>
          <a:p>
            <a:pPr>
              <a:lnSpc>
                <a:spcPct val="80000"/>
              </a:lnSpc>
              <a:spcAft>
                <a:spcPts val="600"/>
              </a:spcAft>
              <a:defRPr/>
            </a:pPr>
            <a:r>
              <a:rPr lang="en-US" altLang="en-US" sz="2000" dirty="0"/>
              <a:t>No conflicts of interest to disclose</a:t>
            </a:r>
            <a:endParaRPr lang="en-US" altLang="en-US" sz="2000" dirty="0">
              <a:latin typeface="+mj-lt"/>
            </a:endParaRPr>
          </a:p>
          <a:p>
            <a:pPr>
              <a:lnSpc>
                <a:spcPct val="80000"/>
              </a:lnSpc>
              <a:spcAft>
                <a:spcPts val="600"/>
              </a:spcAft>
              <a:defRPr/>
            </a:pPr>
            <a:r>
              <a:rPr lang="en-US" altLang="en-US" sz="2000" dirty="0">
                <a:latin typeface="+mj-lt"/>
              </a:rPr>
              <a:t>The views expressed are those of the author and should not be construed as FDA’s views or policies</a:t>
            </a:r>
          </a:p>
          <a:p>
            <a:pPr>
              <a:lnSpc>
                <a:spcPct val="80000"/>
              </a:lnSpc>
              <a:spcAft>
                <a:spcPts val="600"/>
              </a:spcAft>
              <a:defRPr/>
            </a:pPr>
            <a:r>
              <a:rPr lang="en-US" altLang="en-US" sz="2000" dirty="0">
                <a:latin typeface="+mj-lt"/>
              </a:rPr>
              <a:t>The mention of commercial products, their sources, or their use in connection with material reported herein is not to be construed as either an actual or implied endorsement of such products by the Department of Health and Human Services</a:t>
            </a:r>
          </a:p>
        </p:txBody>
      </p:sp>
    </p:spTree>
    <p:extLst>
      <p:ext uri="{BB962C8B-B14F-4D97-AF65-F5344CB8AC3E}">
        <p14:creationId xmlns:p14="http://schemas.microsoft.com/office/powerpoint/2010/main" val="2466625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36AC1F-434C-403D-A66B-97464E2E2871}"/>
              </a:ext>
            </a:extLst>
          </p:cNvPr>
          <p:cNvSpPr>
            <a:spLocks noGrp="1"/>
          </p:cNvSpPr>
          <p:nvPr>
            <p:ph type="title"/>
          </p:nvPr>
        </p:nvSpPr>
        <p:spPr>
          <a:xfrm>
            <a:off x="0" y="274637"/>
            <a:ext cx="8686800" cy="1406515"/>
          </a:xfrm>
        </p:spPr>
        <p:txBody>
          <a:bodyPr>
            <a:normAutofit fontScale="90000"/>
          </a:bodyPr>
          <a:lstStyle/>
          <a:p>
            <a:r>
              <a:rPr lang="en-US" sz="4900" b="1" dirty="0">
                <a:solidFill>
                  <a:schemeClr val="accent1"/>
                </a:solidFill>
              </a:rPr>
              <a:t>Incorporating RWE Into</a:t>
            </a:r>
            <a:br>
              <a:rPr lang="en-US" sz="4900" b="1" dirty="0">
                <a:solidFill>
                  <a:schemeClr val="accent1"/>
                </a:solidFill>
              </a:rPr>
            </a:br>
            <a:r>
              <a:rPr lang="en-US" sz="4900" b="1" dirty="0">
                <a:solidFill>
                  <a:schemeClr val="accent1"/>
                </a:solidFill>
              </a:rPr>
              <a:t> Evidence Generation</a:t>
            </a:r>
            <a:br>
              <a:rPr lang="en-US" sz="4050" b="1" dirty="0">
                <a:solidFill>
                  <a:schemeClr val="accent1"/>
                </a:solidFill>
              </a:rPr>
            </a:br>
            <a:r>
              <a:rPr lang="en-US" sz="3100" b="1" dirty="0">
                <a:solidFill>
                  <a:schemeClr val="tx2"/>
                </a:solidFill>
              </a:rPr>
              <a:t>Many factors must be considered at the same time</a:t>
            </a:r>
            <a:endParaRPr lang="en-US" sz="3100" dirty="0">
              <a:solidFill>
                <a:schemeClr val="tx2"/>
              </a:solidFill>
            </a:endParaRPr>
          </a:p>
        </p:txBody>
      </p:sp>
      <p:graphicFrame>
        <p:nvGraphicFramePr>
          <p:cNvPr id="8" name="Content Placeholder 7">
            <a:extLst>
              <a:ext uri="{FF2B5EF4-FFF2-40B4-BE49-F238E27FC236}">
                <a16:creationId xmlns:a16="http://schemas.microsoft.com/office/drawing/2014/main" id="{D32F1F13-F9E1-4472-95D7-FF14CC53489B}"/>
              </a:ext>
            </a:extLst>
          </p:cNvPr>
          <p:cNvGraphicFramePr>
            <a:graphicFrameLocks noGrp="1"/>
          </p:cNvGraphicFramePr>
          <p:nvPr>
            <p:ph sz="half" idx="1"/>
            <p:extLst/>
          </p:nvPr>
        </p:nvGraphicFramePr>
        <p:xfrm>
          <a:off x="272033" y="1981963"/>
          <a:ext cx="8097525" cy="4372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FBF366C0-D758-4411-95DC-139553FA4F96}"/>
              </a:ext>
            </a:extLst>
          </p:cNvPr>
          <p:cNvSpPr txBox="1"/>
          <p:nvPr/>
        </p:nvSpPr>
        <p:spPr>
          <a:xfrm flipH="1">
            <a:off x="6242948" y="2079516"/>
            <a:ext cx="2557431" cy="3393237"/>
          </a:xfrm>
          <a:prstGeom prst="rect">
            <a:avLst/>
          </a:prstGeom>
          <a:noFill/>
        </p:spPr>
        <p:txBody>
          <a:bodyPr wrap="square" rtlCol="0">
            <a:spAutoFit/>
          </a:bodyPr>
          <a:lstStyle/>
          <a:p>
            <a:r>
              <a:rPr lang="en-US" dirty="0"/>
              <a:t>Efficacy or safety </a:t>
            </a:r>
          </a:p>
          <a:p>
            <a:endParaRPr lang="en-US" dirty="0"/>
          </a:p>
          <a:p>
            <a:r>
              <a:rPr lang="en-US" dirty="0"/>
              <a:t>Relationship to available evidence</a:t>
            </a:r>
          </a:p>
          <a:p>
            <a:endParaRPr lang="en-US" dirty="0"/>
          </a:p>
          <a:p>
            <a:r>
              <a:rPr lang="en-US" dirty="0"/>
              <a:t>Clinical context – rare, severe or life-threatening, unmet need</a:t>
            </a:r>
          </a:p>
          <a:p>
            <a:endParaRPr lang="en-US" dirty="0"/>
          </a:p>
          <a:p>
            <a:r>
              <a:rPr lang="en-US" dirty="0"/>
              <a:t>Nature of endpoint/ concerns about bias</a:t>
            </a:r>
          </a:p>
          <a:p>
            <a:endParaRPr lang="en-US" sz="375" dirty="0"/>
          </a:p>
          <a:p>
            <a:r>
              <a:rPr lang="en-US" sz="1275" dirty="0"/>
              <a:t> </a:t>
            </a:r>
          </a:p>
        </p:txBody>
      </p:sp>
      <p:sp>
        <p:nvSpPr>
          <p:cNvPr id="12" name="TextBox 11">
            <a:extLst>
              <a:ext uri="{FF2B5EF4-FFF2-40B4-BE49-F238E27FC236}">
                <a16:creationId xmlns:a16="http://schemas.microsoft.com/office/drawing/2014/main" id="{E10C030A-21CB-4C4E-8A31-DC7B1320481B}"/>
              </a:ext>
            </a:extLst>
          </p:cNvPr>
          <p:cNvSpPr txBox="1"/>
          <p:nvPr/>
        </p:nvSpPr>
        <p:spPr>
          <a:xfrm flipH="1">
            <a:off x="820615" y="3355016"/>
            <a:ext cx="2436876" cy="1615827"/>
          </a:xfrm>
          <a:prstGeom prst="rect">
            <a:avLst/>
          </a:prstGeom>
          <a:noFill/>
        </p:spPr>
        <p:txBody>
          <a:bodyPr wrap="square" rtlCol="0">
            <a:spAutoFit/>
          </a:bodyPr>
          <a:lstStyle/>
          <a:p>
            <a:r>
              <a:rPr lang="en-US" dirty="0"/>
              <a:t>Relevancy</a:t>
            </a:r>
          </a:p>
          <a:p>
            <a:r>
              <a:rPr lang="en-US" dirty="0"/>
              <a:t>Validation </a:t>
            </a:r>
          </a:p>
          <a:p>
            <a:r>
              <a:rPr lang="en-US" dirty="0"/>
              <a:t>Quality Assurance/Control</a:t>
            </a:r>
          </a:p>
          <a:p>
            <a:endParaRPr lang="en-US" sz="1350" dirty="0"/>
          </a:p>
          <a:p>
            <a:r>
              <a:rPr lang="en-US" sz="1350" dirty="0"/>
              <a:t>  </a:t>
            </a:r>
          </a:p>
        </p:txBody>
      </p:sp>
      <p:sp>
        <p:nvSpPr>
          <p:cNvPr id="13" name="Rectangle 12">
            <a:extLst>
              <a:ext uri="{FF2B5EF4-FFF2-40B4-BE49-F238E27FC236}">
                <a16:creationId xmlns:a16="http://schemas.microsoft.com/office/drawing/2014/main" id="{CEDCA0BF-E7E7-42F7-8FA5-8CDB4BB36FE1}"/>
              </a:ext>
            </a:extLst>
          </p:cNvPr>
          <p:cNvSpPr/>
          <p:nvPr/>
        </p:nvSpPr>
        <p:spPr>
          <a:xfrm>
            <a:off x="108543" y="6431717"/>
            <a:ext cx="4572000" cy="401520"/>
          </a:xfrm>
          <a:prstGeom prst="rect">
            <a:avLst/>
          </a:prstGeom>
        </p:spPr>
        <p:txBody>
          <a:bodyPr>
            <a:spAutoFit/>
          </a:bodyPr>
          <a:lstStyle/>
          <a:p>
            <a:pPr>
              <a:lnSpc>
                <a:spcPct val="115000"/>
              </a:lnSpc>
              <a:spcAft>
                <a:spcPts val="750"/>
              </a:spcAft>
            </a:pPr>
            <a:r>
              <a:rPr lang="en-US" sz="900" dirty="0">
                <a:latin typeface="Calibri" panose="020F0502020204030204" pitchFamily="34" charset="0"/>
                <a:ea typeface="Calibri" panose="020F0502020204030204" pitchFamily="34" charset="0"/>
                <a:cs typeface="Times New Roman" panose="02020603050405020304" pitchFamily="18" charset="0"/>
              </a:rPr>
              <a:t>FDA Guidance- Best Practices for Conducting and Reporting Pharmacoepidemiologic Safety Studies Using Electronic Healthcare Data, 2013</a:t>
            </a:r>
          </a:p>
        </p:txBody>
      </p:sp>
      <p:sp>
        <p:nvSpPr>
          <p:cNvPr id="2" name="Rounded Rectangle 1"/>
          <p:cNvSpPr/>
          <p:nvPr/>
        </p:nvSpPr>
        <p:spPr>
          <a:xfrm>
            <a:off x="666328" y="3413150"/>
            <a:ext cx="3286956" cy="294991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33</a:t>
            </a:r>
          </a:p>
        </p:txBody>
      </p:sp>
      <p:sp>
        <p:nvSpPr>
          <p:cNvPr id="3" name="Rounded Rectangle 2"/>
          <p:cNvSpPr/>
          <p:nvPr/>
        </p:nvSpPr>
        <p:spPr>
          <a:xfrm>
            <a:off x="4193516" y="4490396"/>
            <a:ext cx="756968" cy="886038"/>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p:nvSpPr>
        <p:spPr>
          <a:xfrm>
            <a:off x="125764" y="6488769"/>
            <a:ext cx="4446236" cy="5666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CB55AE8B-C949-43DE-955E-20991D49849D}"/>
              </a:ext>
            </a:extLst>
          </p:cNvPr>
          <p:cNvSpPr/>
          <p:nvPr/>
        </p:nvSpPr>
        <p:spPr>
          <a:xfrm>
            <a:off x="3881120" y="5376434"/>
            <a:ext cx="1605280" cy="833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420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1250"/>
                                        <p:tgtEl>
                                          <p:spTgt spid="2"/>
                                        </p:tgtEl>
                                      </p:cBhvr>
                                    </p:animEffect>
                                    <p:set>
                                      <p:cBhvr>
                                        <p:cTn id="15" dur="1" fill="hold">
                                          <p:stCondLst>
                                            <p:cond delay="1249"/>
                                          </p:stCondLst>
                                        </p:cTn>
                                        <p:tgtEl>
                                          <p:spTgt spid="2"/>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1" grpId="0"/>
      <p:bldP spid="2" grpId="0" animBg="1"/>
      <p:bldP spid="3"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965AA4A-041A-4098-BA82-A2D6642C615C}"/>
              </a:ext>
            </a:extLst>
          </p:cNvPr>
          <p:cNvSpPr>
            <a:spLocks noGrp="1"/>
          </p:cNvSpPr>
          <p:nvPr>
            <p:ph type="title"/>
          </p:nvPr>
        </p:nvSpPr>
        <p:spPr>
          <a:xfrm>
            <a:off x="1129003" y="209127"/>
            <a:ext cx="6792687" cy="926020"/>
          </a:xfrm>
        </p:spPr>
        <p:txBody>
          <a:bodyPr>
            <a:normAutofit fontScale="90000"/>
          </a:bodyPr>
          <a:lstStyle/>
          <a:p>
            <a:r>
              <a:rPr lang="en-US" altLang="en-US" sz="3200" b="1" dirty="0">
                <a:solidFill>
                  <a:schemeClr val="accent1"/>
                </a:solidFill>
                <a:latin typeface="+mn-lt"/>
              </a:rPr>
              <a:t>Endpoints in FDA Registrational trials </a:t>
            </a:r>
            <a:br>
              <a:rPr lang="en-US" altLang="en-US" sz="3200" b="1" dirty="0">
                <a:solidFill>
                  <a:schemeClr val="accent1"/>
                </a:solidFill>
                <a:latin typeface="+mn-lt"/>
              </a:rPr>
            </a:br>
            <a:r>
              <a:rPr lang="en-US" altLang="en-US" sz="3200" b="1" dirty="0">
                <a:solidFill>
                  <a:schemeClr val="accent1"/>
                </a:solidFill>
                <a:latin typeface="+mn-lt"/>
              </a:rPr>
              <a:t>2007-2015</a:t>
            </a:r>
          </a:p>
        </p:txBody>
      </p:sp>
      <p:pic>
        <p:nvPicPr>
          <p:cNvPr id="5" name="Picture 4">
            <a:extLst>
              <a:ext uri="{FF2B5EF4-FFF2-40B4-BE49-F238E27FC236}">
                <a16:creationId xmlns:a16="http://schemas.microsoft.com/office/drawing/2014/main" id="{412C87A9-4890-45BF-B2DE-1E7678FAA0A9}"/>
              </a:ext>
            </a:extLst>
          </p:cNvPr>
          <p:cNvPicPr>
            <a:picLocks noChangeAspect="1"/>
          </p:cNvPicPr>
          <p:nvPr/>
        </p:nvPicPr>
        <p:blipFill>
          <a:blip r:embed="rId2"/>
          <a:stretch>
            <a:fillRect/>
          </a:stretch>
        </p:blipFill>
        <p:spPr>
          <a:xfrm>
            <a:off x="669700" y="1511259"/>
            <a:ext cx="7545387" cy="4594266"/>
          </a:xfrm>
          <a:prstGeom prst="rect">
            <a:avLst/>
          </a:prstGeom>
        </p:spPr>
      </p:pic>
    </p:spTree>
    <p:extLst>
      <p:ext uri="{BB962C8B-B14F-4D97-AF65-F5344CB8AC3E}">
        <p14:creationId xmlns:p14="http://schemas.microsoft.com/office/powerpoint/2010/main" val="217182272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1917" y="214399"/>
            <a:ext cx="7888560" cy="926020"/>
          </a:xfrm>
        </p:spPr>
        <p:txBody>
          <a:bodyPr/>
          <a:lstStyle/>
          <a:p>
            <a:r>
              <a:rPr lang="en-US" sz="3600" dirty="0">
                <a:solidFill>
                  <a:schemeClr val="accent1"/>
                </a:solidFill>
              </a:rPr>
              <a:t>EHR Data Likely Key for Regulatory RWE</a:t>
            </a:r>
          </a:p>
        </p:txBody>
      </p:sp>
      <p:sp>
        <p:nvSpPr>
          <p:cNvPr id="2" name="Content Placeholder 1"/>
          <p:cNvSpPr>
            <a:spLocks noGrp="1"/>
          </p:cNvSpPr>
          <p:nvPr>
            <p:ph idx="1"/>
          </p:nvPr>
        </p:nvSpPr>
        <p:spPr>
          <a:xfrm>
            <a:off x="188259" y="1077049"/>
            <a:ext cx="4984376" cy="5637516"/>
          </a:xfrm>
        </p:spPr>
        <p:txBody>
          <a:bodyPr/>
          <a:lstStyle/>
          <a:p>
            <a:r>
              <a:rPr lang="en-US" sz="2200" b="1" dirty="0">
                <a:solidFill>
                  <a:schemeClr val="accent1"/>
                </a:solidFill>
              </a:rPr>
              <a:t>While EHR data have advantages of:</a:t>
            </a:r>
          </a:p>
          <a:p>
            <a:pPr lvl="1"/>
            <a:r>
              <a:rPr lang="en-US" sz="2200" dirty="0"/>
              <a:t>Presenting a more complete and granular clinical picture </a:t>
            </a:r>
          </a:p>
          <a:p>
            <a:pPr lvl="1"/>
            <a:r>
              <a:rPr lang="en-US" sz="2200" dirty="0"/>
              <a:t>Including labs/imaging/pathology reports </a:t>
            </a:r>
          </a:p>
          <a:p>
            <a:r>
              <a:rPr lang="en-US" sz="2200" b="1" dirty="0">
                <a:solidFill>
                  <a:schemeClr val="accent1"/>
                </a:solidFill>
              </a:rPr>
              <a:t>Challenges include: </a:t>
            </a:r>
          </a:p>
          <a:p>
            <a:pPr lvl="1"/>
            <a:r>
              <a:rPr lang="en-US" sz="2200" dirty="0"/>
              <a:t>Data in pathology/ radiology and clinical notes are often unstructured (80%)</a:t>
            </a:r>
          </a:p>
          <a:p>
            <a:pPr lvl="1"/>
            <a:r>
              <a:rPr lang="en-US" sz="2200" dirty="0"/>
              <a:t>Typical does not = consistency/ complete documentation</a:t>
            </a:r>
          </a:p>
          <a:p>
            <a:pPr lvl="1"/>
            <a:r>
              <a:rPr lang="en-US" sz="2200" dirty="0"/>
              <a:t>Clinical outcome measures for drug approvals may not be used or consistently recorded in practice </a:t>
            </a:r>
          </a:p>
          <a:p>
            <a:endParaRPr lang="en-US" sz="2200" dirty="0"/>
          </a:p>
          <a:p>
            <a:pPr lvl="1"/>
            <a:endParaRPr lang="en-US" dirty="0"/>
          </a:p>
        </p:txBody>
      </p:sp>
      <p:pic>
        <p:nvPicPr>
          <p:cNvPr id="6" name="Picture 5"/>
          <p:cNvPicPr>
            <a:picLocks noChangeAspect="1"/>
          </p:cNvPicPr>
          <p:nvPr/>
        </p:nvPicPr>
        <p:blipFill>
          <a:blip r:embed="rId2"/>
          <a:stretch>
            <a:fillRect/>
          </a:stretch>
        </p:blipFill>
        <p:spPr>
          <a:xfrm>
            <a:off x="5056094" y="2003069"/>
            <a:ext cx="3899647" cy="2837264"/>
          </a:xfrm>
          <a:prstGeom prst="rect">
            <a:avLst/>
          </a:prstGeom>
        </p:spPr>
      </p:pic>
    </p:spTree>
    <p:extLst>
      <p:ext uri="{BB962C8B-B14F-4D97-AF65-F5344CB8AC3E}">
        <p14:creationId xmlns:p14="http://schemas.microsoft.com/office/powerpoint/2010/main" val="2248449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EF4D6F-D6F3-4DE0-A833-55EBBE53C0D2}"/>
              </a:ext>
            </a:extLst>
          </p:cNvPr>
          <p:cNvSpPr>
            <a:spLocks noGrp="1"/>
          </p:cNvSpPr>
          <p:nvPr>
            <p:ph type="title"/>
          </p:nvPr>
        </p:nvSpPr>
        <p:spPr/>
        <p:txBody>
          <a:bodyPr/>
          <a:lstStyle/>
          <a:p>
            <a:r>
              <a:rPr lang="en-US"/>
              <a:t>Understanding Data Curation </a:t>
            </a:r>
            <a:endParaRPr lang="en-US" dirty="0"/>
          </a:p>
        </p:txBody>
      </p:sp>
      <p:pic>
        <p:nvPicPr>
          <p:cNvPr id="4" name="Picture 3">
            <a:extLst>
              <a:ext uri="{FF2B5EF4-FFF2-40B4-BE49-F238E27FC236}">
                <a16:creationId xmlns:a16="http://schemas.microsoft.com/office/drawing/2014/main" id="{89021DB1-0585-45AD-8559-9B5FCF92D15D}"/>
              </a:ext>
            </a:extLst>
          </p:cNvPr>
          <p:cNvPicPr>
            <a:picLocks noChangeAspect="1"/>
          </p:cNvPicPr>
          <p:nvPr/>
        </p:nvPicPr>
        <p:blipFill>
          <a:blip r:embed="rId4"/>
          <a:stretch>
            <a:fillRect/>
          </a:stretch>
        </p:blipFill>
        <p:spPr>
          <a:xfrm>
            <a:off x="565640" y="1949699"/>
            <a:ext cx="4066408" cy="2656221"/>
          </a:xfrm>
          <a:prstGeom prst="rect">
            <a:avLst/>
          </a:prstGeom>
        </p:spPr>
      </p:pic>
      <p:cxnSp>
        <p:nvCxnSpPr>
          <p:cNvPr id="5" name="Straight Arrow Connector 4">
            <a:extLst>
              <a:ext uri="{FF2B5EF4-FFF2-40B4-BE49-F238E27FC236}">
                <a16:creationId xmlns:a16="http://schemas.microsoft.com/office/drawing/2014/main" id="{8BCE2052-7B9F-4822-A164-E9BC08B280FA}"/>
              </a:ext>
            </a:extLst>
          </p:cNvPr>
          <p:cNvCxnSpPr>
            <a:cxnSpLocks/>
          </p:cNvCxnSpPr>
          <p:nvPr/>
        </p:nvCxnSpPr>
        <p:spPr>
          <a:xfrm>
            <a:off x="4999064" y="3513519"/>
            <a:ext cx="1891019" cy="0"/>
          </a:xfrm>
          <a:prstGeom prst="straightConnector1">
            <a:avLst/>
          </a:prstGeom>
          <a:ln w="107950">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2382F893-23A9-4B06-A755-36FB8C1AEEA1}"/>
              </a:ext>
            </a:extLst>
          </p:cNvPr>
          <p:cNvSpPr txBox="1"/>
          <p:nvPr/>
        </p:nvSpPr>
        <p:spPr>
          <a:xfrm>
            <a:off x="4661608" y="1922262"/>
            <a:ext cx="2359922" cy="1061829"/>
          </a:xfrm>
          <a:prstGeom prst="rect">
            <a:avLst/>
          </a:prstGeom>
          <a:noFill/>
        </p:spPr>
        <p:txBody>
          <a:bodyPr wrap="square" rtlCol="0">
            <a:spAutoFit/>
          </a:bodyPr>
          <a:lstStyle/>
          <a:p>
            <a:pPr algn="ctr"/>
            <a:r>
              <a:rPr lang="en-US" sz="2100" dirty="0"/>
              <a:t>Structured Data  </a:t>
            </a:r>
          </a:p>
          <a:p>
            <a:pPr algn="ctr"/>
            <a:r>
              <a:rPr lang="en-US" sz="2100" dirty="0"/>
              <a:t> =    </a:t>
            </a:r>
          </a:p>
          <a:p>
            <a:pPr algn="ctr"/>
            <a:r>
              <a:rPr lang="en-US" sz="2100" dirty="0"/>
              <a:t>Standardized Data </a:t>
            </a:r>
          </a:p>
        </p:txBody>
      </p:sp>
      <p:cxnSp>
        <p:nvCxnSpPr>
          <p:cNvPr id="10" name="Straight Connector 9">
            <a:extLst>
              <a:ext uri="{FF2B5EF4-FFF2-40B4-BE49-F238E27FC236}">
                <a16:creationId xmlns:a16="http://schemas.microsoft.com/office/drawing/2014/main" id="{86680EF6-7634-48EA-874A-5B0ABF44BA55}"/>
              </a:ext>
            </a:extLst>
          </p:cNvPr>
          <p:cNvCxnSpPr>
            <a:cxnSpLocks/>
          </p:cNvCxnSpPr>
          <p:nvPr/>
        </p:nvCxnSpPr>
        <p:spPr>
          <a:xfrm flipV="1">
            <a:off x="5841568" y="2392667"/>
            <a:ext cx="51503" cy="139193"/>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pic>
        <p:nvPicPr>
          <p:cNvPr id="16" name="Picture 15">
            <a:extLst>
              <a:ext uri="{FF2B5EF4-FFF2-40B4-BE49-F238E27FC236}">
                <a16:creationId xmlns:a16="http://schemas.microsoft.com/office/drawing/2014/main" id="{A5C2C4C0-24BD-4185-BA2F-6D2D775505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0083" y="1580217"/>
            <a:ext cx="2411277" cy="2411277"/>
          </a:xfrm>
          <a:prstGeom prst="rect">
            <a:avLst/>
          </a:prstGeom>
        </p:spPr>
      </p:pic>
      <p:sp>
        <p:nvSpPr>
          <p:cNvPr id="17" name="TextBox 16">
            <a:extLst>
              <a:ext uri="{FF2B5EF4-FFF2-40B4-BE49-F238E27FC236}">
                <a16:creationId xmlns:a16="http://schemas.microsoft.com/office/drawing/2014/main" id="{2B60BDE4-D360-4BEA-B61E-07E3C207CAA7}"/>
              </a:ext>
            </a:extLst>
          </p:cNvPr>
          <p:cNvSpPr txBox="1"/>
          <p:nvPr/>
        </p:nvSpPr>
        <p:spPr>
          <a:xfrm>
            <a:off x="7615570" y="2576851"/>
            <a:ext cx="928820" cy="553998"/>
          </a:xfrm>
          <a:prstGeom prst="rect">
            <a:avLst/>
          </a:prstGeom>
          <a:noFill/>
        </p:spPr>
        <p:txBody>
          <a:bodyPr wrap="square" rtlCol="0">
            <a:spAutoFit/>
          </a:bodyPr>
          <a:lstStyle/>
          <a:p>
            <a:pPr algn="ctr"/>
            <a:r>
              <a:rPr lang="en-US" sz="3000" dirty="0">
                <a:solidFill>
                  <a:schemeClr val="bg1"/>
                </a:solidFill>
              </a:rPr>
              <a:t>?</a:t>
            </a:r>
          </a:p>
        </p:txBody>
      </p:sp>
      <p:sp>
        <p:nvSpPr>
          <p:cNvPr id="9" name="Rectangle 8">
            <a:extLst>
              <a:ext uri="{FF2B5EF4-FFF2-40B4-BE49-F238E27FC236}">
                <a16:creationId xmlns:a16="http://schemas.microsoft.com/office/drawing/2014/main" id="{087807AF-CC49-4996-8383-C6CFB43F5BCD}"/>
              </a:ext>
            </a:extLst>
          </p:cNvPr>
          <p:cNvSpPr/>
          <p:nvPr/>
        </p:nvSpPr>
        <p:spPr>
          <a:xfrm>
            <a:off x="202405" y="4634372"/>
            <a:ext cx="8961935" cy="1592744"/>
          </a:xfrm>
          <a:prstGeom prst="rect">
            <a:avLst/>
          </a:prstGeom>
        </p:spPr>
        <p:txBody>
          <a:bodyPr wrap="square">
            <a:spAutoFit/>
          </a:bodyPr>
          <a:lstStyle/>
          <a:p>
            <a:r>
              <a:rPr lang="en-US" sz="1950" dirty="0">
                <a:solidFill>
                  <a:srgbClr val="58595B"/>
                </a:solidFill>
              </a:rPr>
              <a:t>Mark Nagy, VP, Global Patient Outcomes and Real World Evidence at Eli Lilly &amp; Co. </a:t>
            </a:r>
            <a:r>
              <a:rPr lang="en-US" sz="1950" dirty="0">
                <a:solidFill>
                  <a:srgbClr val="58595B"/>
                </a:solidFill>
                <a:ea typeface="Calibri" panose="020F0502020204030204" pitchFamily="34" charset="0"/>
                <a:cs typeface="Calibri" panose="020F0502020204030204" pitchFamily="34" charset="0"/>
              </a:rPr>
              <a:t>pointed out the difficulty in obtaining specific information in datasets. His team found that in one dataset there were 1,000 different ways HBA1C was being reported.</a:t>
            </a:r>
            <a:endParaRPr lang="en-US" sz="1950" dirty="0">
              <a:ea typeface="Calibri" panose="020F0502020204030204" pitchFamily="34" charset="0"/>
              <a:cs typeface="Calibri" panose="020F0502020204030204" pitchFamily="34" charset="0"/>
            </a:endParaRPr>
          </a:p>
          <a:p>
            <a:br>
              <a:rPr lang="en-US" sz="1950" dirty="0">
                <a:solidFill>
                  <a:srgbClr val="58595B"/>
                </a:solidFill>
                <a:ea typeface="Calibri" panose="020F0502020204030204" pitchFamily="34" charset="0"/>
                <a:cs typeface="Calibri" panose="020F0502020204030204" pitchFamily="34" charset="0"/>
              </a:rPr>
            </a:br>
            <a:endParaRPr lang="en-US" sz="1950" dirty="0">
              <a:ea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0E795A6F-2CB0-41FB-B226-B781522967A1}"/>
              </a:ext>
            </a:extLst>
          </p:cNvPr>
          <p:cNvGrpSpPr/>
          <p:nvPr/>
        </p:nvGrpSpPr>
        <p:grpSpPr>
          <a:xfrm>
            <a:off x="44014" y="5892937"/>
            <a:ext cx="6076507" cy="610512"/>
            <a:chOff x="0" y="138403"/>
            <a:chExt cx="10102491" cy="1856297"/>
          </a:xfrm>
        </p:grpSpPr>
        <p:pic>
          <p:nvPicPr>
            <p:cNvPr id="12" name="Picture 11">
              <a:extLst>
                <a:ext uri="{FF2B5EF4-FFF2-40B4-BE49-F238E27FC236}">
                  <a16:creationId xmlns:a16="http://schemas.microsoft.com/office/drawing/2014/main" id="{317DC0C6-54BF-4AA3-A795-5CF603667DE9}"/>
                </a:ext>
              </a:extLst>
            </p:cNvPr>
            <p:cNvPicPr>
              <a:picLocks noChangeAspect="1"/>
            </p:cNvPicPr>
            <p:nvPr/>
          </p:nvPicPr>
          <p:blipFill>
            <a:blip r:embed="rId6"/>
            <a:stretch>
              <a:fillRect/>
            </a:stretch>
          </p:blipFill>
          <p:spPr>
            <a:xfrm>
              <a:off x="168772" y="138403"/>
              <a:ext cx="9933719" cy="926019"/>
            </a:xfrm>
            <a:prstGeom prst="rect">
              <a:avLst/>
            </a:prstGeom>
          </p:spPr>
        </p:pic>
        <p:sp>
          <p:nvSpPr>
            <p:cNvPr id="13" name="Rectangle 12">
              <a:extLst>
                <a:ext uri="{FF2B5EF4-FFF2-40B4-BE49-F238E27FC236}">
                  <a16:creationId xmlns:a16="http://schemas.microsoft.com/office/drawing/2014/main" id="{B00D9CBA-6FF4-4C78-A033-6ECC8E937D5E}"/>
                </a:ext>
              </a:extLst>
            </p:cNvPr>
            <p:cNvSpPr/>
            <p:nvPr/>
          </p:nvSpPr>
          <p:spPr>
            <a:xfrm>
              <a:off x="0" y="1327933"/>
              <a:ext cx="8674814" cy="666767"/>
            </a:xfrm>
            <a:prstGeom prst="rect">
              <a:avLst/>
            </a:prstGeom>
          </p:spPr>
          <p:txBody>
            <a:bodyPr wrap="square">
              <a:spAutoFit/>
            </a:bodyPr>
            <a:lstStyle/>
            <a:p>
              <a:pPr fontAlgn="ctr"/>
              <a:r>
                <a:rPr lang="en-US" sz="825" dirty="0">
                  <a:solidFill>
                    <a:srgbClr val="58595B"/>
                  </a:solidFill>
                  <a:latin typeface="Helvetica" panose="020B0604020202020204" pitchFamily="34" charset="0"/>
                  <a:ea typeface="Calibri" panose="020F0502020204030204" pitchFamily="34" charset="0"/>
                  <a:cs typeface="Calibri" panose="020F0502020204030204" pitchFamily="34" charset="0"/>
                </a:rPr>
                <a:t> </a:t>
              </a:r>
              <a:endParaRPr lang="en-US" sz="825" dirty="0">
                <a:latin typeface="Calibri" panose="020F0502020204030204" pitchFamily="34" charset="0"/>
                <a:ea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35B56F86-81DF-46DB-9F7A-FA543CE64F66}"/>
                </a:ext>
              </a:extLst>
            </p:cNvPr>
            <p:cNvPicPr>
              <a:picLocks noChangeAspect="1"/>
            </p:cNvPicPr>
            <p:nvPr/>
          </p:nvPicPr>
          <p:blipFill>
            <a:blip r:embed="rId7"/>
            <a:stretch>
              <a:fillRect/>
            </a:stretch>
          </p:blipFill>
          <p:spPr>
            <a:xfrm>
              <a:off x="941639" y="632515"/>
              <a:ext cx="1688598" cy="695416"/>
            </a:xfrm>
            <a:prstGeom prst="rect">
              <a:avLst/>
            </a:prstGeom>
          </p:spPr>
        </p:pic>
      </p:grpSp>
      <p:sp>
        <p:nvSpPr>
          <p:cNvPr id="18" name="Slide Number Placeholder 3">
            <a:extLst>
              <a:ext uri="{FF2B5EF4-FFF2-40B4-BE49-F238E27FC236}">
                <a16:creationId xmlns:a16="http://schemas.microsoft.com/office/drawing/2014/main" id="{3BF16663-D0D7-47F2-A6C8-7A50E21DBD98}"/>
              </a:ext>
            </a:extLst>
          </p:cNvPr>
          <p:cNvSpPr>
            <a:spLocks noGrp="1"/>
          </p:cNvSpPr>
          <p:nvPr>
            <p:ph type="sldNum" sz="quarter" idx="4"/>
          </p:nvPr>
        </p:nvSpPr>
        <p:spPr>
          <a:xfrm>
            <a:off x="8720557" y="5691754"/>
            <a:ext cx="379429" cy="273844"/>
          </a:xfrm>
        </p:spPr>
        <p:txBody>
          <a:bodyPr/>
          <a:lstStyle/>
          <a:p>
            <a:endParaRPr lang="en-US" dirty="0"/>
          </a:p>
        </p:txBody>
      </p:sp>
    </p:spTree>
    <p:custDataLst>
      <p:tags r:id="rId1"/>
    </p:custDataLst>
    <p:extLst>
      <p:ext uri="{BB962C8B-B14F-4D97-AF65-F5344CB8AC3E}">
        <p14:creationId xmlns:p14="http://schemas.microsoft.com/office/powerpoint/2010/main" val="3536982759"/>
      </p:ext>
    </p:extLst>
  </p:cSld>
  <p:clrMapOvr>
    <a:masterClrMapping/>
  </p:clrMapOvr>
  <mc:AlternateContent xmlns:mc="http://schemas.openxmlformats.org/markup-compatibility/2006" xmlns:p14="http://schemas.microsoft.com/office/powerpoint/2010/main">
    <mc:Choice Requires="p14">
      <p:transition spd="slow" p14:dur="2000" advTm="53435"/>
    </mc:Choice>
    <mc:Fallback xmlns="">
      <p:transition spd="slow" advTm="5343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28600" y="289524"/>
            <a:ext cx="7828865" cy="801154"/>
          </a:xfrm>
        </p:spPr>
        <p:txBody>
          <a:bodyPr>
            <a:noAutofit/>
          </a:bodyPr>
          <a:lstStyle/>
          <a:p>
            <a:pPr eaLnBrk="1" hangingPunct="1"/>
            <a:r>
              <a:rPr lang="en-US" altLang="en-US" b="1" dirty="0">
                <a:solidFill>
                  <a:schemeClr val="accent1"/>
                </a:solidFill>
              </a:rPr>
              <a:t>Patient Centric RWE may require more than Health Care Records</a:t>
            </a:r>
          </a:p>
        </p:txBody>
      </p:sp>
      <p:pic>
        <p:nvPicPr>
          <p:cNvPr id="12" name="Content Placeholder 11">
            <a:extLst>
              <a:ext uri="{FF2B5EF4-FFF2-40B4-BE49-F238E27FC236}">
                <a16:creationId xmlns:a16="http://schemas.microsoft.com/office/drawing/2014/main" id="{51F1078D-EF03-465B-82FC-E6CEE437BD24}"/>
              </a:ext>
            </a:extLst>
          </p:cNvPr>
          <p:cNvPicPr>
            <a:picLocks noGrp="1" noChangeAspect="1"/>
          </p:cNvPicPr>
          <p:nvPr>
            <p:ph idx="1"/>
          </p:nvPr>
        </p:nvPicPr>
        <p:blipFill>
          <a:blip r:embed="rId2"/>
          <a:stretch>
            <a:fillRect/>
          </a:stretch>
        </p:blipFill>
        <p:spPr>
          <a:xfrm>
            <a:off x="461670" y="2020135"/>
            <a:ext cx="1787438" cy="3214688"/>
          </a:xfrm>
          <a:prstGeom prst="rect">
            <a:avLst/>
          </a:prstGeom>
        </p:spPr>
      </p:pic>
      <p:pic>
        <p:nvPicPr>
          <p:cNvPr id="13" name="Picture 12">
            <a:extLst>
              <a:ext uri="{FF2B5EF4-FFF2-40B4-BE49-F238E27FC236}">
                <a16:creationId xmlns:a16="http://schemas.microsoft.com/office/drawing/2014/main" id="{A1DF7DF1-70AF-443E-B6CD-3402ABBDF01D}"/>
              </a:ext>
            </a:extLst>
          </p:cNvPr>
          <p:cNvPicPr>
            <a:picLocks noChangeAspect="1"/>
          </p:cNvPicPr>
          <p:nvPr/>
        </p:nvPicPr>
        <p:blipFill>
          <a:blip r:embed="rId3"/>
          <a:stretch>
            <a:fillRect/>
          </a:stretch>
        </p:blipFill>
        <p:spPr>
          <a:xfrm>
            <a:off x="2674621" y="2104766"/>
            <a:ext cx="1752600" cy="3094247"/>
          </a:xfrm>
          <a:prstGeom prst="rect">
            <a:avLst/>
          </a:prstGeom>
        </p:spPr>
      </p:pic>
      <p:pic>
        <p:nvPicPr>
          <p:cNvPr id="15" name="Picture 14">
            <a:extLst>
              <a:ext uri="{FF2B5EF4-FFF2-40B4-BE49-F238E27FC236}">
                <a16:creationId xmlns:a16="http://schemas.microsoft.com/office/drawing/2014/main" id="{7C0E3885-FE6C-47F0-B1FC-BC9D81D8155F}"/>
              </a:ext>
            </a:extLst>
          </p:cNvPr>
          <p:cNvPicPr>
            <a:picLocks noChangeAspect="1"/>
          </p:cNvPicPr>
          <p:nvPr/>
        </p:nvPicPr>
        <p:blipFill>
          <a:blip r:embed="rId4"/>
          <a:stretch>
            <a:fillRect/>
          </a:stretch>
        </p:blipFill>
        <p:spPr>
          <a:xfrm rot="819883">
            <a:off x="7079170" y="2091055"/>
            <a:ext cx="1774223" cy="3691871"/>
          </a:xfrm>
          <a:prstGeom prst="rect">
            <a:avLst/>
          </a:prstGeom>
        </p:spPr>
      </p:pic>
      <p:pic>
        <p:nvPicPr>
          <p:cNvPr id="16" name="Content Placeholder 3">
            <a:extLst>
              <a:ext uri="{FF2B5EF4-FFF2-40B4-BE49-F238E27FC236}">
                <a16:creationId xmlns:a16="http://schemas.microsoft.com/office/drawing/2014/main" id="{A9D80175-8E55-4A98-BCA9-CA8CB3065AC6}"/>
              </a:ext>
            </a:extLst>
          </p:cNvPr>
          <p:cNvPicPr>
            <a:picLocks noChangeAspect="1"/>
          </p:cNvPicPr>
          <p:nvPr/>
        </p:nvPicPr>
        <p:blipFill>
          <a:blip r:embed="rId5"/>
          <a:stretch>
            <a:fillRect/>
          </a:stretch>
        </p:blipFill>
        <p:spPr>
          <a:xfrm rot="21169492">
            <a:off x="4968426" y="3286416"/>
            <a:ext cx="1329274" cy="1935836"/>
          </a:xfrm>
          <a:prstGeom prst="rect">
            <a:avLst/>
          </a:prstGeom>
        </p:spPr>
      </p:pic>
      <p:pic>
        <p:nvPicPr>
          <p:cNvPr id="5" name="Picture 4">
            <a:extLst>
              <a:ext uri="{FF2B5EF4-FFF2-40B4-BE49-F238E27FC236}">
                <a16:creationId xmlns:a16="http://schemas.microsoft.com/office/drawing/2014/main" id="{9C339451-D902-445F-B19C-9A17AB3FDBBB}"/>
              </a:ext>
            </a:extLst>
          </p:cNvPr>
          <p:cNvPicPr>
            <a:picLocks noChangeAspect="1"/>
          </p:cNvPicPr>
          <p:nvPr/>
        </p:nvPicPr>
        <p:blipFill>
          <a:blip r:embed="rId6"/>
          <a:stretch>
            <a:fillRect/>
          </a:stretch>
        </p:blipFill>
        <p:spPr>
          <a:xfrm>
            <a:off x="4473115" y="2077613"/>
            <a:ext cx="2936081" cy="907256"/>
          </a:xfrm>
          <a:prstGeom prst="rect">
            <a:avLst/>
          </a:prstGeom>
        </p:spPr>
      </p:pic>
    </p:spTree>
    <p:extLst>
      <p:ext uri="{BB962C8B-B14F-4D97-AF65-F5344CB8AC3E}">
        <p14:creationId xmlns:p14="http://schemas.microsoft.com/office/powerpoint/2010/main" val="3041883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965AA4A-041A-4098-BA82-A2D6642C615C}"/>
              </a:ext>
            </a:extLst>
          </p:cNvPr>
          <p:cNvSpPr>
            <a:spLocks noGrp="1"/>
          </p:cNvSpPr>
          <p:nvPr>
            <p:ph type="title"/>
          </p:nvPr>
        </p:nvSpPr>
        <p:spPr>
          <a:xfrm>
            <a:off x="490828" y="307298"/>
            <a:ext cx="7653047" cy="926020"/>
          </a:xfrm>
        </p:spPr>
        <p:txBody>
          <a:bodyPr>
            <a:noAutofit/>
          </a:bodyPr>
          <a:lstStyle/>
          <a:p>
            <a:pPr eaLnBrk="1" hangingPunct="1"/>
            <a:r>
              <a:rPr lang="en-US" altLang="en-US" b="1" dirty="0">
                <a:solidFill>
                  <a:schemeClr val="accent1"/>
                </a:solidFill>
                <a:latin typeface="+mn-lt"/>
              </a:rPr>
              <a:t>Three Big Opportunities with Demonstration Projects</a:t>
            </a:r>
          </a:p>
        </p:txBody>
      </p:sp>
      <p:sp>
        <p:nvSpPr>
          <p:cNvPr id="3" name="Content Placeholder 2">
            <a:extLst>
              <a:ext uri="{FF2B5EF4-FFF2-40B4-BE49-F238E27FC236}">
                <a16:creationId xmlns:a16="http://schemas.microsoft.com/office/drawing/2014/main" id="{C2C5E9BE-C6DF-4134-8691-29760A28D80C}"/>
              </a:ext>
            </a:extLst>
          </p:cNvPr>
          <p:cNvSpPr>
            <a:spLocks noGrp="1"/>
          </p:cNvSpPr>
          <p:nvPr>
            <p:ph idx="1"/>
          </p:nvPr>
        </p:nvSpPr>
        <p:spPr>
          <a:xfrm>
            <a:off x="323850" y="1746354"/>
            <a:ext cx="8509103" cy="4956748"/>
          </a:xfrm>
        </p:spPr>
        <p:txBody>
          <a:bodyPr rtlCol="0">
            <a:normAutofit fontScale="85000" lnSpcReduction="10000"/>
          </a:bodyPr>
          <a:lstStyle/>
          <a:p>
            <a:pPr>
              <a:defRPr/>
            </a:pPr>
            <a:r>
              <a:rPr lang="en-US" b="1" dirty="0"/>
              <a:t>Expand the quantity, quality, and diversity of RWD</a:t>
            </a:r>
          </a:p>
          <a:p>
            <a:pPr lvl="1">
              <a:defRPr/>
            </a:pPr>
            <a:r>
              <a:rPr lang="en-US" dirty="0"/>
              <a:t>Broaden the range of RCT endpoints that can be captured</a:t>
            </a:r>
          </a:p>
          <a:p>
            <a:pPr lvl="1">
              <a:defRPr/>
            </a:pPr>
            <a:r>
              <a:rPr lang="en-US" dirty="0"/>
              <a:t>Increase statistical power</a:t>
            </a:r>
          </a:p>
          <a:p>
            <a:pPr lvl="1">
              <a:defRPr/>
            </a:pPr>
            <a:r>
              <a:rPr lang="en-US" dirty="0"/>
              <a:t>Reduce the number of unmeasured confounders </a:t>
            </a:r>
          </a:p>
          <a:p>
            <a:pPr lvl="1">
              <a:defRPr/>
            </a:pPr>
            <a:r>
              <a:rPr lang="en-US" dirty="0"/>
              <a:t>Engage with patients through mobile technology</a:t>
            </a:r>
          </a:p>
          <a:p>
            <a:pPr>
              <a:defRPr/>
            </a:pPr>
            <a:r>
              <a:rPr lang="en-US" b="1" dirty="0"/>
              <a:t>Gain practical experience with “Real World” randomized designs and registries</a:t>
            </a:r>
          </a:p>
          <a:p>
            <a:pPr lvl="1">
              <a:defRPr/>
            </a:pPr>
            <a:r>
              <a:rPr lang="en-US" dirty="0"/>
              <a:t>Inform regulatory considerations</a:t>
            </a:r>
          </a:p>
          <a:p>
            <a:pPr eaLnBrk="1" fontAlgn="auto" hangingPunct="1">
              <a:spcAft>
                <a:spcPts val="0"/>
              </a:spcAft>
              <a:defRPr/>
            </a:pPr>
            <a:r>
              <a:rPr lang="en-US" b="1" dirty="0"/>
              <a:t>Assess the performance of non-interventional designs</a:t>
            </a:r>
          </a:p>
          <a:p>
            <a:pPr lvl="1" eaLnBrk="1" fontAlgn="auto" hangingPunct="1">
              <a:spcAft>
                <a:spcPts val="0"/>
              </a:spcAft>
              <a:defRPr/>
            </a:pPr>
            <a:r>
              <a:rPr lang="en-US" dirty="0"/>
              <a:t>“Pressure test” widely accepted designs</a:t>
            </a:r>
          </a:p>
          <a:p>
            <a:pPr lvl="1" eaLnBrk="1" fontAlgn="auto" hangingPunct="1">
              <a:spcAft>
                <a:spcPts val="0"/>
              </a:spcAft>
              <a:defRPr/>
            </a:pPr>
            <a:r>
              <a:rPr lang="en-US" dirty="0"/>
              <a:t>Consider new paradigms</a:t>
            </a:r>
          </a:p>
          <a:p>
            <a:pPr marL="457200" lvl="1" indent="0" eaLnBrk="1" fontAlgn="auto" hangingPunct="1">
              <a:spcAft>
                <a:spcPts val="0"/>
              </a:spcAft>
              <a:buNone/>
              <a:defRPr/>
            </a:pPr>
            <a:endParaRPr lang="en-US" b="1" dirty="0"/>
          </a:p>
          <a:p>
            <a:pPr marL="0" indent="0" eaLnBrk="1" fontAlgn="auto" hangingPunct="1">
              <a:spcAft>
                <a:spcPts val="0"/>
              </a:spcAft>
              <a:buNone/>
              <a:defRPr/>
            </a:pPr>
            <a:endParaRPr lang="en-US" dirty="0"/>
          </a:p>
        </p:txBody>
      </p:sp>
    </p:spTree>
    <p:extLst>
      <p:ext uri="{BB962C8B-B14F-4D97-AF65-F5344CB8AC3E}">
        <p14:creationId xmlns:p14="http://schemas.microsoft.com/office/powerpoint/2010/main" val="325036555"/>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380B3-C65C-4AD5-8E8D-FA361816A10A}"/>
              </a:ext>
            </a:extLst>
          </p:cNvPr>
          <p:cNvSpPr>
            <a:spLocks noGrp="1"/>
          </p:cNvSpPr>
          <p:nvPr>
            <p:ph type="title"/>
          </p:nvPr>
        </p:nvSpPr>
        <p:spPr>
          <a:xfrm>
            <a:off x="155899" y="1111008"/>
            <a:ext cx="8509103" cy="694515"/>
          </a:xfrm>
        </p:spPr>
        <p:txBody>
          <a:bodyPr>
            <a:normAutofit fontScale="90000"/>
          </a:bodyPr>
          <a:lstStyle/>
          <a:p>
            <a:r>
              <a:rPr lang="en-US" dirty="0"/>
              <a:t>Observational Designs for Efficacy?</a:t>
            </a:r>
          </a:p>
        </p:txBody>
      </p:sp>
      <p:pic>
        <p:nvPicPr>
          <p:cNvPr id="5" name="Content Placeholder 4">
            <a:extLst>
              <a:ext uri="{FF2B5EF4-FFF2-40B4-BE49-F238E27FC236}">
                <a16:creationId xmlns:a16="http://schemas.microsoft.com/office/drawing/2014/main" id="{794A3DB7-0034-49BA-B395-B2568AD38FE7}"/>
              </a:ext>
            </a:extLst>
          </p:cNvPr>
          <p:cNvPicPr>
            <a:picLocks noGrp="1" noChangeAspect="1"/>
          </p:cNvPicPr>
          <p:nvPr>
            <p:ph idx="1"/>
          </p:nvPr>
        </p:nvPicPr>
        <p:blipFill>
          <a:blip r:embed="rId2"/>
          <a:stretch>
            <a:fillRect/>
          </a:stretch>
        </p:blipFill>
        <p:spPr>
          <a:xfrm>
            <a:off x="3285631" y="2389804"/>
            <a:ext cx="2459693" cy="3009887"/>
          </a:xfrm>
          <a:prstGeom prst="rect">
            <a:avLst/>
          </a:prstGeom>
        </p:spPr>
      </p:pic>
      <p:pic>
        <p:nvPicPr>
          <p:cNvPr id="4" name="Picture 3">
            <a:extLst>
              <a:ext uri="{FF2B5EF4-FFF2-40B4-BE49-F238E27FC236}">
                <a16:creationId xmlns:a16="http://schemas.microsoft.com/office/drawing/2014/main" id="{6E793070-E0CF-475E-8BA5-AEAD34048B72}"/>
              </a:ext>
            </a:extLst>
          </p:cNvPr>
          <p:cNvPicPr>
            <a:picLocks noChangeAspect="1"/>
          </p:cNvPicPr>
          <p:nvPr/>
        </p:nvPicPr>
        <p:blipFill>
          <a:blip r:embed="rId3"/>
          <a:stretch>
            <a:fillRect/>
          </a:stretch>
        </p:blipFill>
        <p:spPr>
          <a:xfrm>
            <a:off x="3067056" y="2389804"/>
            <a:ext cx="3009887" cy="3009887"/>
          </a:xfrm>
          <a:prstGeom prst="rect">
            <a:avLst/>
          </a:prstGeom>
        </p:spPr>
      </p:pic>
      <p:sp>
        <p:nvSpPr>
          <p:cNvPr id="6" name="Slide Number Placeholder 3">
            <a:extLst>
              <a:ext uri="{FF2B5EF4-FFF2-40B4-BE49-F238E27FC236}">
                <a16:creationId xmlns:a16="http://schemas.microsoft.com/office/drawing/2014/main" id="{7936D8FF-3D77-4ED9-A963-3EA68218FD1B}"/>
              </a:ext>
            </a:extLst>
          </p:cNvPr>
          <p:cNvSpPr>
            <a:spLocks noGrp="1"/>
          </p:cNvSpPr>
          <p:nvPr>
            <p:ph type="sldNum" sz="quarter" idx="4"/>
          </p:nvPr>
        </p:nvSpPr>
        <p:spPr>
          <a:xfrm>
            <a:off x="8720557" y="5691754"/>
            <a:ext cx="379429" cy="273844"/>
          </a:xfrm>
        </p:spPr>
        <p:txBody>
          <a:bodyPr/>
          <a:lstStyle/>
          <a:p>
            <a:endParaRPr lang="en-US" dirty="0"/>
          </a:p>
        </p:txBody>
      </p:sp>
    </p:spTree>
    <p:extLst>
      <p:ext uri="{BB962C8B-B14F-4D97-AF65-F5344CB8AC3E}">
        <p14:creationId xmlns:p14="http://schemas.microsoft.com/office/powerpoint/2010/main" val="198088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4889805-8B88-43CA-8D49-AAED3A722EA0}"/>
              </a:ext>
            </a:extLst>
          </p:cNvPr>
          <p:cNvSpPr>
            <a:spLocks noGrp="1"/>
          </p:cNvSpPr>
          <p:nvPr>
            <p:ph idx="4294967295"/>
          </p:nvPr>
        </p:nvSpPr>
        <p:spPr>
          <a:xfrm>
            <a:off x="457200" y="2514600"/>
            <a:ext cx="4925616" cy="2921794"/>
          </a:xfrm>
        </p:spPr>
        <p:txBody>
          <a:bodyPr>
            <a:normAutofit fontScale="55000" lnSpcReduction="20000"/>
          </a:bodyPr>
          <a:lstStyle/>
          <a:p>
            <a:r>
              <a:rPr lang="en-US" dirty="0"/>
              <a:t>Clinicians might preferentially give new treatments to patient with better prognosis </a:t>
            </a:r>
          </a:p>
          <a:p>
            <a:r>
              <a:rPr lang="en-US" dirty="0"/>
              <a:t>Compliant patients might have better prognosis, regardless of their treatment</a:t>
            </a:r>
          </a:p>
          <a:p>
            <a:r>
              <a:rPr lang="en-US" dirty="0"/>
              <a:t>Patients who liked their Rx might report better outcomes unrelated to the true efficacy of their treatments</a:t>
            </a:r>
          </a:p>
          <a:p>
            <a:r>
              <a:rPr lang="en-US" dirty="0"/>
              <a:t>Clinicians who like their RX might report spuriously better outcomes among patients who receive them</a:t>
            </a:r>
          </a:p>
        </p:txBody>
      </p:sp>
      <p:pic>
        <p:nvPicPr>
          <p:cNvPr id="6" name="Picture 5">
            <a:extLst>
              <a:ext uri="{FF2B5EF4-FFF2-40B4-BE49-F238E27FC236}">
                <a16:creationId xmlns:a16="http://schemas.microsoft.com/office/drawing/2014/main" id="{63061E0E-067E-412A-947F-C66E178E440A}"/>
              </a:ext>
            </a:extLst>
          </p:cNvPr>
          <p:cNvPicPr>
            <a:picLocks noChangeAspect="1"/>
          </p:cNvPicPr>
          <p:nvPr/>
        </p:nvPicPr>
        <p:blipFill>
          <a:blip r:embed="rId3"/>
          <a:stretch>
            <a:fillRect/>
          </a:stretch>
        </p:blipFill>
        <p:spPr>
          <a:xfrm>
            <a:off x="601692" y="1130483"/>
            <a:ext cx="6707038" cy="1161215"/>
          </a:xfrm>
          <a:prstGeom prst="rect">
            <a:avLst/>
          </a:prstGeom>
        </p:spPr>
      </p:pic>
      <p:pic>
        <p:nvPicPr>
          <p:cNvPr id="3074" name="Picture 2" descr="Image result for value in health journal">
            <a:extLst>
              <a:ext uri="{FF2B5EF4-FFF2-40B4-BE49-F238E27FC236}">
                <a16:creationId xmlns:a16="http://schemas.microsoft.com/office/drawing/2014/main" id="{90A98948-61CB-4010-824B-5F7A62D1D8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4551" y="2743200"/>
            <a:ext cx="194310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566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9" y="63852"/>
            <a:ext cx="8229600" cy="1143000"/>
          </a:xfrm>
        </p:spPr>
        <p:txBody>
          <a:bodyPr/>
          <a:lstStyle/>
          <a:p>
            <a:r>
              <a:rPr lang="en-US" b="1" dirty="0">
                <a:solidFill>
                  <a:schemeClr val="accent1"/>
                </a:solidFill>
              </a:rPr>
              <a:t>Efforts to Enhance Transparency</a:t>
            </a:r>
          </a:p>
        </p:txBody>
      </p:sp>
      <p:pic>
        <p:nvPicPr>
          <p:cNvPr id="6" name="Picture 5"/>
          <p:cNvPicPr>
            <a:picLocks noChangeAspect="1"/>
          </p:cNvPicPr>
          <p:nvPr/>
        </p:nvPicPr>
        <p:blipFill>
          <a:blip r:embed="rId2"/>
          <a:stretch>
            <a:fillRect/>
          </a:stretch>
        </p:blipFill>
        <p:spPr>
          <a:xfrm>
            <a:off x="4926566" y="1197678"/>
            <a:ext cx="3432207" cy="992893"/>
          </a:xfrm>
          <a:prstGeom prst="rect">
            <a:avLst/>
          </a:prstGeom>
        </p:spPr>
      </p:pic>
      <p:pic>
        <p:nvPicPr>
          <p:cNvPr id="7" name="Picture 6"/>
          <p:cNvPicPr>
            <a:picLocks noChangeAspect="1"/>
          </p:cNvPicPr>
          <p:nvPr/>
        </p:nvPicPr>
        <p:blipFill>
          <a:blip r:embed="rId3"/>
          <a:stretch>
            <a:fillRect/>
          </a:stretch>
        </p:blipFill>
        <p:spPr>
          <a:xfrm>
            <a:off x="4838152" y="2191808"/>
            <a:ext cx="3677198" cy="4515162"/>
          </a:xfrm>
          <a:prstGeom prst="rect">
            <a:avLst/>
          </a:prstGeom>
        </p:spPr>
      </p:pic>
      <p:pic>
        <p:nvPicPr>
          <p:cNvPr id="3" name="Picture 2">
            <a:extLst>
              <a:ext uri="{FF2B5EF4-FFF2-40B4-BE49-F238E27FC236}">
                <a16:creationId xmlns:a16="http://schemas.microsoft.com/office/drawing/2014/main" id="{8D42494C-596F-42F5-BD6B-3A7B622BA5DF}"/>
              </a:ext>
            </a:extLst>
          </p:cNvPr>
          <p:cNvPicPr>
            <a:picLocks noChangeAspect="1"/>
          </p:cNvPicPr>
          <p:nvPr/>
        </p:nvPicPr>
        <p:blipFill>
          <a:blip r:embed="rId4"/>
          <a:stretch>
            <a:fillRect/>
          </a:stretch>
        </p:blipFill>
        <p:spPr>
          <a:xfrm>
            <a:off x="304800" y="1752600"/>
            <a:ext cx="4356524" cy="3657600"/>
          </a:xfrm>
          <a:prstGeom prst="rect">
            <a:avLst/>
          </a:prstGeom>
        </p:spPr>
      </p:pic>
      <p:pic>
        <p:nvPicPr>
          <p:cNvPr id="5" name="Picture 4">
            <a:extLst>
              <a:ext uri="{FF2B5EF4-FFF2-40B4-BE49-F238E27FC236}">
                <a16:creationId xmlns:a16="http://schemas.microsoft.com/office/drawing/2014/main" id="{46F1A206-FD49-4B58-AEEA-4312B35EF18B}"/>
              </a:ext>
            </a:extLst>
          </p:cNvPr>
          <p:cNvPicPr>
            <a:picLocks noChangeAspect="1"/>
          </p:cNvPicPr>
          <p:nvPr/>
        </p:nvPicPr>
        <p:blipFill>
          <a:blip r:embed="rId5"/>
          <a:stretch>
            <a:fillRect/>
          </a:stretch>
        </p:blipFill>
        <p:spPr>
          <a:xfrm>
            <a:off x="135261" y="5498580"/>
            <a:ext cx="4322439" cy="280440"/>
          </a:xfrm>
          <a:prstGeom prst="rect">
            <a:avLst/>
          </a:prstGeom>
        </p:spPr>
      </p:pic>
    </p:spTree>
    <p:extLst>
      <p:ext uri="{BB962C8B-B14F-4D97-AF65-F5344CB8AC3E}">
        <p14:creationId xmlns:p14="http://schemas.microsoft.com/office/powerpoint/2010/main" val="1369426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33899"/>
            <a:ext cx="8967788" cy="1184177"/>
          </a:xfrm>
        </p:spPr>
        <p:txBody>
          <a:bodyPr>
            <a:noAutofit/>
          </a:bodyPr>
          <a:lstStyle/>
          <a:p>
            <a:r>
              <a:rPr lang="en-US" sz="3800" b="1" dirty="0">
                <a:solidFill>
                  <a:schemeClr val="accent1"/>
                </a:solidFill>
              </a:rPr>
              <a:t>Demonstration Project- </a:t>
            </a:r>
            <a:br>
              <a:rPr lang="en-US" sz="3800" b="1" dirty="0">
                <a:solidFill>
                  <a:schemeClr val="accent1"/>
                </a:solidFill>
              </a:rPr>
            </a:br>
            <a:r>
              <a:rPr lang="en-US" sz="3800" b="1" i="1" dirty="0">
                <a:solidFill>
                  <a:schemeClr val="accent1"/>
                </a:solidFill>
              </a:rPr>
              <a:t>Assessment of Non-Interventional </a:t>
            </a:r>
            <a:br>
              <a:rPr lang="en-US" sz="3800" b="1" i="1" dirty="0">
                <a:solidFill>
                  <a:schemeClr val="accent1"/>
                </a:solidFill>
              </a:rPr>
            </a:br>
            <a:r>
              <a:rPr lang="en-US" sz="3800" b="1" i="1" dirty="0">
                <a:solidFill>
                  <a:schemeClr val="accent1"/>
                </a:solidFill>
              </a:rPr>
              <a:t>Designs</a:t>
            </a:r>
          </a:p>
        </p:txBody>
      </p:sp>
      <p:sp>
        <p:nvSpPr>
          <p:cNvPr id="9" name="Content Placeholder 8">
            <a:extLst>
              <a:ext uri="{FF2B5EF4-FFF2-40B4-BE49-F238E27FC236}">
                <a16:creationId xmlns:a16="http://schemas.microsoft.com/office/drawing/2014/main" id="{D4FC6A0E-2607-48D6-AC72-B5C236A3D2DA}"/>
              </a:ext>
            </a:extLst>
          </p:cNvPr>
          <p:cNvSpPr>
            <a:spLocks noGrp="1"/>
          </p:cNvSpPr>
          <p:nvPr>
            <p:ph idx="1"/>
          </p:nvPr>
        </p:nvSpPr>
        <p:spPr>
          <a:xfrm>
            <a:off x="176212" y="1802311"/>
            <a:ext cx="8791575" cy="4946873"/>
          </a:xfrm>
        </p:spPr>
        <p:txBody>
          <a:bodyPr>
            <a:noAutofit/>
          </a:bodyPr>
          <a:lstStyle/>
          <a:p>
            <a:r>
              <a:rPr lang="en-US" sz="2200" dirty="0"/>
              <a:t>High throughput replication of phase 3 &amp; 4 RCTs over three years to provide empirical evidence base to inform the potential level of confidence in high quality non-interventional designs</a:t>
            </a:r>
          </a:p>
          <a:p>
            <a:r>
              <a:rPr lang="en-US" sz="2200" dirty="0"/>
              <a:t>FDA reviewers and researchers from the BWH/HMS Division of Pharmacoepidemiology jointly</a:t>
            </a:r>
          </a:p>
          <a:p>
            <a:pPr lvl="1"/>
            <a:r>
              <a:rPr lang="en-US" sz="2200" dirty="0"/>
              <a:t>Selected 40 trials in which claims data are sufficiently fit for purpose in a research environment</a:t>
            </a:r>
          </a:p>
          <a:p>
            <a:pPr lvl="2"/>
            <a:r>
              <a:rPr lang="en-US" sz="2200" dirty="0"/>
              <a:t>Oral hypoglycemic, novel oral anticoagulant, antiplatelet, antihypertensive, anti-osteoporosis, asthma, COPD, heart failure, anti-arrhythmic, and lipid lowering medications</a:t>
            </a:r>
          </a:p>
          <a:p>
            <a:pPr lvl="1"/>
            <a:r>
              <a:rPr lang="en-US" sz="2200" dirty="0"/>
              <a:t>Concurred with pre-specified measures of agreement</a:t>
            </a:r>
          </a:p>
          <a:p>
            <a:pPr lvl="1"/>
            <a:r>
              <a:rPr lang="en-US" sz="2200" dirty="0"/>
              <a:t>Reviewed an implementation process</a:t>
            </a:r>
          </a:p>
          <a:p>
            <a:r>
              <a:rPr lang="en-US" sz="2200" dirty="0"/>
              <a:t>Goal: 30 trials completed by March 2020</a:t>
            </a:r>
          </a:p>
          <a:p>
            <a:pPr lvl="1"/>
            <a:endParaRPr lang="en-US" sz="1600" dirty="0"/>
          </a:p>
          <a:p>
            <a:endParaRPr lang="en-US" sz="2000" dirty="0"/>
          </a:p>
          <a:p>
            <a:endParaRPr lang="en-US" sz="2000" dirty="0"/>
          </a:p>
        </p:txBody>
      </p:sp>
    </p:spTree>
    <p:extLst>
      <p:ext uri="{BB962C8B-B14F-4D97-AF65-F5344CB8AC3E}">
        <p14:creationId xmlns:p14="http://schemas.microsoft.com/office/powerpoint/2010/main" val="4031221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1886" y="358617"/>
            <a:ext cx="7532914" cy="818958"/>
          </a:xfrm>
        </p:spPr>
        <p:txBody>
          <a:bodyPr>
            <a:noAutofit/>
          </a:bodyPr>
          <a:lstStyle/>
          <a:p>
            <a:pPr>
              <a:defRPr/>
            </a:pPr>
            <a:r>
              <a:rPr lang="en-US" altLang="en-US" b="1" dirty="0">
                <a:solidFill>
                  <a:schemeClr val="accent1"/>
                </a:solidFill>
              </a:rPr>
              <a:t>21</a:t>
            </a:r>
            <a:r>
              <a:rPr lang="en-US" altLang="en-US" b="1" baseline="30000" dirty="0">
                <a:solidFill>
                  <a:schemeClr val="accent1"/>
                </a:solidFill>
              </a:rPr>
              <a:t>st</a:t>
            </a:r>
            <a:r>
              <a:rPr lang="en-US" altLang="en-US" b="1" dirty="0">
                <a:solidFill>
                  <a:schemeClr val="accent1"/>
                </a:solidFill>
              </a:rPr>
              <a:t> Century Cures Expectations </a:t>
            </a:r>
          </a:p>
        </p:txBody>
      </p:sp>
      <p:pic>
        <p:nvPicPr>
          <p:cNvPr id="1741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1336132"/>
            <a:ext cx="910928" cy="895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290001" y="1271453"/>
            <a:ext cx="8427279" cy="4772296"/>
          </a:xfrm>
          <a:prstGeom prst="rect">
            <a:avLst/>
          </a:prstGeom>
        </p:spPr>
        <p:txBody>
          <a:bodyPr vert="horz" lIns="51435" tIns="25718" rIns="51435" bIns="25718"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US" altLang="en-US" sz="2400" b="1" dirty="0">
                <a:cs typeface="Arial" panose="020B0604020202020204" pitchFamily="34" charset="0"/>
              </a:rPr>
              <a:t>Section 3022 of the Cures Act states: </a:t>
            </a:r>
          </a:p>
          <a:p>
            <a:pPr>
              <a:spcBef>
                <a:spcPts val="0"/>
              </a:spcBef>
              <a:buFont typeface="Arial" pitchFamily="34" charset="0"/>
              <a:buChar char="•"/>
              <a:defRPr/>
            </a:pPr>
            <a:r>
              <a:rPr lang="en-US" altLang="en-US" sz="2400" dirty="0">
                <a:cs typeface="Arial" panose="020B0604020202020204" pitchFamily="34" charset="0"/>
              </a:rPr>
              <a:t>FDA shall establish a program </a:t>
            </a:r>
            <a:r>
              <a:rPr lang="en-US" altLang="en-US" sz="2400" u="sng" dirty="0">
                <a:cs typeface="Arial" panose="020B0604020202020204" pitchFamily="34" charset="0"/>
              </a:rPr>
              <a:t>to evaluate</a:t>
            </a:r>
            <a:r>
              <a:rPr lang="en-US" altLang="en-US" sz="2400" dirty="0">
                <a:cs typeface="Arial" panose="020B0604020202020204" pitchFamily="34" charset="0"/>
              </a:rPr>
              <a:t> the potential </a:t>
            </a:r>
          </a:p>
          <a:p>
            <a:pPr marL="0" indent="0">
              <a:spcBef>
                <a:spcPts val="0"/>
              </a:spcBef>
              <a:buNone/>
              <a:defRPr/>
            </a:pPr>
            <a:r>
              <a:rPr lang="en-US" altLang="en-US" sz="2400" dirty="0">
                <a:cs typeface="Arial" panose="020B0604020202020204" pitchFamily="34" charset="0"/>
              </a:rPr>
              <a:t>     use of real world evidence (RWE) to support:</a:t>
            </a:r>
          </a:p>
          <a:p>
            <a:pPr lvl="1">
              <a:spcBef>
                <a:spcPts val="0"/>
              </a:spcBef>
              <a:buSzPct val="50000"/>
              <a:buFont typeface="Calibri" panose="020F0502020204030204" pitchFamily="34" charset="0"/>
              <a:buChar char="–"/>
              <a:defRPr/>
            </a:pPr>
            <a:r>
              <a:rPr lang="en-US" altLang="en-US" sz="2400" dirty="0">
                <a:cs typeface="Arial" panose="020B0604020202020204" pitchFamily="34" charset="0"/>
              </a:rPr>
              <a:t>Approval of new indication for a drug approved under section 505(c) </a:t>
            </a:r>
          </a:p>
          <a:p>
            <a:pPr lvl="1">
              <a:spcBef>
                <a:spcPts val="0"/>
              </a:spcBef>
              <a:buSzPct val="50000"/>
              <a:buFont typeface="Calibri" panose="020F0502020204030204" pitchFamily="34" charset="0"/>
              <a:buChar char="–"/>
              <a:defRPr/>
            </a:pPr>
            <a:r>
              <a:rPr lang="en-US" altLang="en-US" sz="2400" dirty="0">
                <a:cs typeface="Arial" panose="020B0604020202020204" pitchFamily="34" charset="0"/>
              </a:rPr>
              <a:t>Satisfy post-approval study requirements </a:t>
            </a:r>
          </a:p>
          <a:p>
            <a:pPr>
              <a:spcBef>
                <a:spcPts val="0"/>
              </a:spcBef>
              <a:buFont typeface="Arial" pitchFamily="34" charset="0"/>
              <a:buChar char="•"/>
              <a:defRPr/>
            </a:pPr>
            <a:r>
              <a:rPr lang="en-US" altLang="en-US" sz="2400" dirty="0"/>
              <a:t>Program will be based on a framework that:</a:t>
            </a:r>
          </a:p>
          <a:p>
            <a:pPr lvl="1">
              <a:spcBef>
                <a:spcPts val="0"/>
              </a:spcBef>
              <a:buSzPct val="50000"/>
              <a:buFont typeface="Calibri" panose="020F0502020204030204" pitchFamily="34" charset="0"/>
              <a:buChar char="–"/>
              <a:defRPr/>
            </a:pPr>
            <a:r>
              <a:rPr lang="en-US" sz="2400" dirty="0"/>
              <a:t>Categorizes sources of RWE and gaps in data collection</a:t>
            </a:r>
          </a:p>
          <a:p>
            <a:pPr lvl="1">
              <a:spcBef>
                <a:spcPts val="0"/>
              </a:spcBef>
              <a:buSzPct val="50000"/>
              <a:buFont typeface="Calibri" panose="020F0502020204030204" pitchFamily="34" charset="0"/>
              <a:buChar char="–"/>
              <a:defRPr/>
            </a:pPr>
            <a:r>
              <a:rPr lang="en-US" sz="2400" dirty="0"/>
              <a:t>Identifies standards and methodologies for collection and analysis</a:t>
            </a:r>
          </a:p>
          <a:p>
            <a:pPr lvl="1">
              <a:spcBef>
                <a:spcPts val="0"/>
              </a:spcBef>
              <a:buSzPct val="50000"/>
              <a:buFont typeface="Calibri" panose="020F0502020204030204" pitchFamily="34" charset="0"/>
              <a:buChar char="–"/>
              <a:defRPr/>
            </a:pPr>
            <a:r>
              <a:rPr lang="en-US" sz="2400" dirty="0"/>
              <a:t>Describes the priority areas, remaining challenges and potential pilot opportunities that the program will address</a:t>
            </a:r>
          </a:p>
          <a:p>
            <a:pPr>
              <a:spcBef>
                <a:spcPts val="0"/>
              </a:spcBef>
              <a:defRPr/>
            </a:pPr>
            <a:r>
              <a:rPr lang="en-US" sz="2400" dirty="0"/>
              <a:t>Framework will be developed in consultation with stakeholders</a:t>
            </a:r>
            <a:endParaRPr lang="en-US" altLang="en-US" sz="2400" dirty="0">
              <a:cs typeface="Arial" panose="020B0604020202020204" pitchFamily="34" charset="0"/>
            </a:endParaRPr>
          </a:p>
        </p:txBody>
      </p:sp>
      <p:sp>
        <p:nvSpPr>
          <p:cNvPr id="5" name="TextBox 4"/>
          <p:cNvSpPr txBox="1"/>
          <p:nvPr/>
        </p:nvSpPr>
        <p:spPr>
          <a:xfrm>
            <a:off x="505839" y="6245467"/>
            <a:ext cx="7970196" cy="507831"/>
          </a:xfrm>
          <a:prstGeom prst="rect">
            <a:avLst/>
          </a:prstGeom>
          <a:solidFill>
            <a:schemeClr val="bg1">
              <a:lumMod val="95000"/>
            </a:schemeClr>
          </a:solidFill>
        </p:spPr>
        <p:txBody>
          <a:bodyPr wrap="square">
            <a:spAutoFit/>
          </a:bodyPr>
          <a:lstStyle/>
          <a:p>
            <a:pPr marL="0" lvl="1">
              <a:defRPr/>
            </a:pPr>
            <a:r>
              <a:rPr lang="en-US" sz="1350" b="1" dirty="0"/>
              <a:t>Real world evidence means data regarding the usage, or the potential benefits or risks, of a drug derived from sources other than </a:t>
            </a:r>
            <a:r>
              <a:rPr lang="en-US" sz="1350" b="1" i="1" dirty="0">
                <a:solidFill>
                  <a:srgbClr val="0070C0"/>
                </a:solidFill>
              </a:rPr>
              <a:t>traditional clinical trials</a:t>
            </a:r>
          </a:p>
        </p:txBody>
      </p:sp>
    </p:spTree>
    <p:custDataLst>
      <p:tags r:id="rId1"/>
    </p:custDataLst>
    <p:extLst>
      <p:ext uri="{BB962C8B-B14F-4D97-AF65-F5344CB8AC3E}">
        <p14:creationId xmlns:p14="http://schemas.microsoft.com/office/powerpoint/2010/main" val="2749763826"/>
      </p:ext>
    </p:extLst>
  </p:cSld>
  <p:clrMapOvr>
    <a:masterClrMapping/>
  </p:clrMapOvr>
  <mc:AlternateContent xmlns:mc="http://schemas.openxmlformats.org/markup-compatibility/2006" xmlns:p14="http://schemas.microsoft.com/office/powerpoint/2010/main">
    <mc:Choice Requires="p14">
      <p:transition spd="slow" p14:dur="2000" advTm="53435"/>
    </mc:Choice>
    <mc:Fallback xmlns="">
      <p:transition spd="slow" advTm="53435"/>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448" y="323768"/>
            <a:ext cx="8509103" cy="926020"/>
          </a:xfrm>
        </p:spPr>
        <p:txBody>
          <a:bodyPr>
            <a:normAutofit/>
          </a:bodyPr>
          <a:lstStyle/>
          <a:p>
            <a:r>
              <a:rPr lang="en-US" b="1" dirty="0">
                <a:solidFill>
                  <a:schemeClr val="accent1"/>
                </a:solidFill>
              </a:rPr>
              <a:t>Implementation Process</a:t>
            </a:r>
          </a:p>
        </p:txBody>
      </p:sp>
      <p:sp>
        <p:nvSpPr>
          <p:cNvPr id="9" name="Content Placeholder 8">
            <a:extLst>
              <a:ext uri="{FF2B5EF4-FFF2-40B4-BE49-F238E27FC236}">
                <a16:creationId xmlns:a16="http://schemas.microsoft.com/office/drawing/2014/main" id="{D4FC6A0E-2607-48D6-AC72-B5C236A3D2DA}"/>
              </a:ext>
            </a:extLst>
          </p:cNvPr>
          <p:cNvSpPr>
            <a:spLocks noGrp="1"/>
          </p:cNvSpPr>
          <p:nvPr>
            <p:ph idx="1"/>
          </p:nvPr>
        </p:nvSpPr>
        <p:spPr>
          <a:xfrm>
            <a:off x="323850" y="1405467"/>
            <a:ext cx="8509103" cy="5233458"/>
          </a:xfrm>
        </p:spPr>
        <p:txBody>
          <a:bodyPr>
            <a:noAutofit/>
          </a:bodyPr>
          <a:lstStyle/>
          <a:p>
            <a:pPr marL="457200" indent="-457200">
              <a:buFont typeface="+mj-lt"/>
              <a:buAutoNum type="arabicPeriod"/>
            </a:pPr>
            <a:r>
              <a:rPr lang="en-US" sz="2200" dirty="0"/>
              <a:t>Prospective engagement with FDA during protocol development and initial feasibility and power calculations</a:t>
            </a:r>
          </a:p>
          <a:p>
            <a:pPr marL="457200" indent="-457200">
              <a:buFont typeface="+mj-lt"/>
              <a:buAutoNum type="arabicPeriod"/>
            </a:pPr>
            <a:r>
              <a:rPr lang="en-US" sz="2200" dirty="0"/>
              <a:t>FDA review of final definitions of cohort identification, exposure, outcome, and covariates</a:t>
            </a:r>
          </a:p>
          <a:p>
            <a:pPr marL="457200" indent="-457200">
              <a:buFont typeface="+mj-lt"/>
              <a:buAutoNum type="arabicPeriod"/>
            </a:pPr>
            <a:r>
              <a:rPr lang="en-US" sz="2200" dirty="0"/>
              <a:t>While blind to differential outcome, final power analyses and covariate balance checks are completed – joint go/no go decision</a:t>
            </a:r>
          </a:p>
          <a:p>
            <a:pPr marL="457200" indent="-457200">
              <a:buFont typeface="+mj-lt"/>
              <a:buAutoNum type="arabicPeriod"/>
            </a:pPr>
            <a:r>
              <a:rPr lang="en-US" sz="2200" dirty="0">
                <a:solidFill>
                  <a:srgbClr val="FF0000"/>
                </a:solidFill>
              </a:rPr>
              <a:t>Study protocol registered on ClinicalTrials.gov</a:t>
            </a:r>
          </a:p>
          <a:p>
            <a:pPr marL="457200" indent="-457200">
              <a:buFont typeface="+mj-lt"/>
              <a:buAutoNum type="arabicPeriod"/>
            </a:pPr>
            <a:r>
              <a:rPr lang="en-US" sz="2200" dirty="0">
                <a:solidFill>
                  <a:srgbClr val="FF0000"/>
                </a:solidFill>
              </a:rPr>
              <a:t>Analyze outcome data and calculate effect measures </a:t>
            </a:r>
          </a:p>
          <a:p>
            <a:pPr marL="457200" indent="-457200">
              <a:buFont typeface="+mj-lt"/>
              <a:buAutoNum type="arabicPeriod"/>
            </a:pPr>
            <a:r>
              <a:rPr lang="en-US" sz="2200" dirty="0">
                <a:solidFill>
                  <a:srgbClr val="FF0000"/>
                </a:solidFill>
              </a:rPr>
              <a:t>Document findings</a:t>
            </a:r>
          </a:p>
          <a:p>
            <a:pPr marL="457200" indent="-457200">
              <a:buFont typeface="+mj-lt"/>
              <a:buAutoNum type="arabicPeriod"/>
            </a:pPr>
            <a:r>
              <a:rPr lang="en-US" sz="2200" dirty="0">
                <a:solidFill>
                  <a:srgbClr val="FF0000"/>
                </a:solidFill>
              </a:rPr>
              <a:t>Apply prespecified measures of agreement</a:t>
            </a:r>
          </a:p>
          <a:p>
            <a:pPr marL="457200" indent="-457200">
              <a:buFont typeface="+mj-lt"/>
              <a:buAutoNum type="arabicPeriod"/>
            </a:pPr>
            <a:r>
              <a:rPr lang="en-US" sz="2200" dirty="0">
                <a:solidFill>
                  <a:schemeClr val="accent1"/>
                </a:solidFill>
              </a:rPr>
              <a:t>Audit trail visible to FDA throughout the process – FDA sub-team may at its option engage in additional post-hoc sensitivity analyses for training purposes</a:t>
            </a:r>
          </a:p>
          <a:p>
            <a:pPr marL="0" indent="0">
              <a:buNone/>
            </a:pPr>
            <a:endParaRPr lang="en-US" sz="2000" dirty="0"/>
          </a:p>
          <a:p>
            <a:pPr>
              <a:buFont typeface="+mj-lt"/>
              <a:buAutoNum type="arabicPeriod"/>
            </a:pPr>
            <a:endParaRPr lang="en-US" sz="1600" dirty="0"/>
          </a:p>
          <a:p>
            <a:endParaRPr lang="en-US" sz="2000" dirty="0"/>
          </a:p>
          <a:p>
            <a:endParaRPr lang="en-US" sz="2000" dirty="0"/>
          </a:p>
        </p:txBody>
      </p:sp>
    </p:spTree>
    <p:extLst>
      <p:ext uri="{BB962C8B-B14F-4D97-AF65-F5344CB8AC3E}">
        <p14:creationId xmlns:p14="http://schemas.microsoft.com/office/powerpoint/2010/main" val="1945275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447" y="171919"/>
            <a:ext cx="8509103" cy="926020"/>
          </a:xfrm>
        </p:spPr>
        <p:txBody>
          <a:bodyPr>
            <a:normAutofit/>
          </a:bodyPr>
          <a:lstStyle/>
          <a:p>
            <a:r>
              <a:rPr lang="en-US" b="1" dirty="0">
                <a:solidFill>
                  <a:schemeClr val="accent1"/>
                </a:solidFill>
              </a:rPr>
              <a:t>Evaluating Agreement</a:t>
            </a:r>
          </a:p>
        </p:txBody>
      </p:sp>
      <p:sp>
        <p:nvSpPr>
          <p:cNvPr id="9" name="Content Placeholder 8">
            <a:extLst>
              <a:ext uri="{FF2B5EF4-FFF2-40B4-BE49-F238E27FC236}">
                <a16:creationId xmlns:a16="http://schemas.microsoft.com/office/drawing/2014/main" id="{D4FC6A0E-2607-48D6-AC72-B5C236A3D2DA}"/>
              </a:ext>
            </a:extLst>
          </p:cNvPr>
          <p:cNvSpPr>
            <a:spLocks noGrp="1"/>
          </p:cNvSpPr>
          <p:nvPr>
            <p:ph idx="1"/>
          </p:nvPr>
        </p:nvSpPr>
        <p:spPr>
          <a:xfrm>
            <a:off x="317447" y="4413380"/>
            <a:ext cx="8693203" cy="2330320"/>
          </a:xfrm>
        </p:spPr>
        <p:txBody>
          <a:bodyPr>
            <a:normAutofit fontScale="92500" lnSpcReduction="20000"/>
          </a:bodyPr>
          <a:lstStyle/>
          <a:p>
            <a:r>
              <a:rPr lang="en-US" sz="2400" dirty="0"/>
              <a:t>“Regulatory Decision” Agreement (RA): RWD study would have come to the same conclusion as RCT based on statistical significance of effect estimate.</a:t>
            </a:r>
          </a:p>
          <a:p>
            <a:pPr lvl="1"/>
            <a:r>
              <a:rPr lang="en-US" sz="2400" dirty="0"/>
              <a:t>Same significance finding (reject / do not reject H</a:t>
            </a:r>
            <a:r>
              <a:rPr lang="en-US" sz="2400" baseline="-25000" dirty="0"/>
              <a:t>0</a:t>
            </a:r>
            <a:r>
              <a:rPr lang="en-US" sz="2400" dirty="0"/>
              <a:t>)</a:t>
            </a:r>
          </a:p>
          <a:p>
            <a:pPr lvl="1"/>
            <a:r>
              <a:rPr lang="en-US" sz="2400" dirty="0"/>
              <a:t>Same non-inferiority margin required when applicable</a:t>
            </a:r>
          </a:p>
          <a:p>
            <a:r>
              <a:rPr lang="en-US" sz="2400" dirty="0"/>
              <a:t>Estimate Agreement (EA): RWD effect estimate lies within the 95% CI from the RCT.</a:t>
            </a:r>
          </a:p>
          <a:p>
            <a:endParaRPr lang="en-US" sz="2000" dirty="0"/>
          </a:p>
          <a:p>
            <a:pPr>
              <a:buFont typeface="+mj-lt"/>
              <a:buAutoNum type="arabicPeriod"/>
            </a:pPr>
            <a:endParaRPr lang="en-US" sz="1600" dirty="0"/>
          </a:p>
          <a:p>
            <a:endParaRPr lang="en-US" sz="2000" dirty="0"/>
          </a:p>
          <a:p>
            <a:endParaRPr lang="en-US" sz="2000" dirty="0"/>
          </a:p>
        </p:txBody>
      </p:sp>
      <p:pic>
        <p:nvPicPr>
          <p:cNvPr id="3" name="Picture 2">
            <a:extLst>
              <a:ext uri="{FF2B5EF4-FFF2-40B4-BE49-F238E27FC236}">
                <a16:creationId xmlns:a16="http://schemas.microsoft.com/office/drawing/2014/main" id="{3418EE8D-4890-480A-A585-520F6712C669}"/>
              </a:ext>
            </a:extLst>
          </p:cNvPr>
          <p:cNvPicPr>
            <a:picLocks noChangeAspect="1"/>
          </p:cNvPicPr>
          <p:nvPr/>
        </p:nvPicPr>
        <p:blipFill>
          <a:blip r:embed="rId3"/>
          <a:stretch>
            <a:fillRect/>
          </a:stretch>
        </p:blipFill>
        <p:spPr>
          <a:xfrm>
            <a:off x="1763486" y="1249788"/>
            <a:ext cx="5355772" cy="3011743"/>
          </a:xfrm>
          <a:prstGeom prst="rect">
            <a:avLst/>
          </a:prstGeom>
        </p:spPr>
      </p:pic>
    </p:spTree>
    <p:extLst>
      <p:ext uri="{BB962C8B-B14F-4D97-AF65-F5344CB8AC3E}">
        <p14:creationId xmlns:p14="http://schemas.microsoft.com/office/powerpoint/2010/main" val="3200780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448" y="323768"/>
            <a:ext cx="8509103" cy="926020"/>
          </a:xfrm>
        </p:spPr>
        <p:txBody>
          <a:bodyPr>
            <a:noAutofit/>
          </a:bodyPr>
          <a:lstStyle/>
          <a:p>
            <a:r>
              <a:rPr lang="en-US" sz="4000" b="1" dirty="0">
                <a:solidFill>
                  <a:schemeClr val="accent1"/>
                </a:solidFill>
              </a:rPr>
              <a:t>Evaluating Agreement:  </a:t>
            </a:r>
            <a:br>
              <a:rPr lang="en-US" sz="4000" b="1" dirty="0">
                <a:solidFill>
                  <a:schemeClr val="accent1"/>
                </a:solidFill>
              </a:rPr>
            </a:br>
            <a:r>
              <a:rPr lang="en-US" sz="4000" b="1" dirty="0">
                <a:solidFill>
                  <a:schemeClr val="accent1"/>
                </a:solidFill>
              </a:rPr>
              <a:t>Prespecified Sensitivity Analyses</a:t>
            </a:r>
          </a:p>
        </p:txBody>
      </p:sp>
      <p:sp>
        <p:nvSpPr>
          <p:cNvPr id="9" name="Content Placeholder 8">
            <a:extLst>
              <a:ext uri="{FF2B5EF4-FFF2-40B4-BE49-F238E27FC236}">
                <a16:creationId xmlns:a16="http://schemas.microsoft.com/office/drawing/2014/main" id="{D4FC6A0E-2607-48D6-AC72-B5C236A3D2DA}"/>
              </a:ext>
            </a:extLst>
          </p:cNvPr>
          <p:cNvSpPr>
            <a:spLocks noGrp="1"/>
          </p:cNvSpPr>
          <p:nvPr>
            <p:ph idx="1"/>
          </p:nvPr>
        </p:nvSpPr>
        <p:spPr>
          <a:xfrm>
            <a:off x="317448" y="1665708"/>
            <a:ext cx="8509103" cy="3648269"/>
          </a:xfrm>
        </p:spPr>
        <p:txBody>
          <a:bodyPr>
            <a:normAutofit fontScale="92500" lnSpcReduction="20000"/>
          </a:bodyPr>
          <a:lstStyle/>
          <a:p>
            <a:r>
              <a:rPr lang="en-US" dirty="0"/>
              <a:t>“Regulatory Decision” Agreement (RA)</a:t>
            </a:r>
          </a:p>
          <a:p>
            <a:pPr lvl="1"/>
            <a:r>
              <a:rPr lang="en-US" dirty="0"/>
              <a:t>Agreement is more likely when RCT effect is large</a:t>
            </a:r>
          </a:p>
          <a:p>
            <a:pPr lvl="1"/>
            <a:r>
              <a:rPr lang="en-US" dirty="0"/>
              <a:t>Sensitivity analysis: Evaluate RA stratified by the RCT p-value (strong significance: &lt;0.01, borderline significance: 0.01-0.1, non-significance: &gt; 0.1).</a:t>
            </a:r>
          </a:p>
          <a:p>
            <a:r>
              <a:rPr lang="en-US" dirty="0"/>
              <a:t>Estimate Agreement (EA):</a:t>
            </a:r>
          </a:p>
          <a:p>
            <a:pPr lvl="1"/>
            <a:r>
              <a:rPr lang="en-US" dirty="0"/>
              <a:t>If RCT 95% CI is wide, then EA does not identify whether studies are in close agreement.</a:t>
            </a:r>
          </a:p>
          <a:p>
            <a:pPr lvl="1"/>
            <a:r>
              <a:rPr lang="en-US" dirty="0"/>
              <a:t>Sensitivity analysis: Assess EA using a 70% CI. </a:t>
            </a:r>
          </a:p>
          <a:p>
            <a:endParaRPr lang="en-US" sz="2000" dirty="0"/>
          </a:p>
          <a:p>
            <a:pPr>
              <a:buFont typeface="+mj-lt"/>
              <a:buAutoNum type="arabicPeriod"/>
            </a:pPr>
            <a:endParaRPr lang="en-US" sz="1600" dirty="0"/>
          </a:p>
          <a:p>
            <a:endParaRPr lang="en-US" sz="2000" dirty="0"/>
          </a:p>
          <a:p>
            <a:endParaRPr lang="en-US" sz="2000" dirty="0"/>
          </a:p>
        </p:txBody>
      </p:sp>
      <p:pic>
        <p:nvPicPr>
          <p:cNvPr id="5" name="Picture 4">
            <a:extLst>
              <a:ext uri="{FF2B5EF4-FFF2-40B4-BE49-F238E27FC236}">
                <a16:creationId xmlns:a16="http://schemas.microsoft.com/office/drawing/2014/main" id="{736F3193-887A-45EF-B75E-1749F1C74031}"/>
              </a:ext>
            </a:extLst>
          </p:cNvPr>
          <p:cNvPicPr>
            <a:picLocks noChangeAspect="1"/>
          </p:cNvPicPr>
          <p:nvPr/>
        </p:nvPicPr>
        <p:blipFill>
          <a:blip r:embed="rId3"/>
          <a:stretch>
            <a:fillRect/>
          </a:stretch>
        </p:blipFill>
        <p:spPr>
          <a:xfrm>
            <a:off x="787336" y="5307562"/>
            <a:ext cx="7569323" cy="1248423"/>
          </a:xfrm>
          <a:prstGeom prst="rect">
            <a:avLst/>
          </a:prstGeom>
        </p:spPr>
      </p:pic>
    </p:spTree>
    <p:extLst>
      <p:ext uri="{BB962C8B-B14F-4D97-AF65-F5344CB8AC3E}">
        <p14:creationId xmlns:p14="http://schemas.microsoft.com/office/powerpoint/2010/main" val="664322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C9B81-2701-47BF-9B97-1FDA59798E6D}"/>
              </a:ext>
            </a:extLst>
          </p:cNvPr>
          <p:cNvSpPr>
            <a:spLocks noGrp="1"/>
          </p:cNvSpPr>
          <p:nvPr>
            <p:ph type="title"/>
          </p:nvPr>
        </p:nvSpPr>
        <p:spPr>
          <a:xfrm>
            <a:off x="203928" y="319141"/>
            <a:ext cx="8509103" cy="926020"/>
          </a:xfrm>
        </p:spPr>
        <p:txBody>
          <a:bodyPr/>
          <a:lstStyle/>
          <a:p>
            <a:r>
              <a:rPr lang="en-US" b="1" dirty="0">
                <a:solidFill>
                  <a:schemeClr val="accent1"/>
                </a:solidFill>
              </a:rPr>
              <a:t>Next Steps</a:t>
            </a:r>
          </a:p>
        </p:txBody>
      </p:sp>
      <p:sp>
        <p:nvSpPr>
          <p:cNvPr id="3" name="Content Placeholder 2">
            <a:extLst>
              <a:ext uri="{FF2B5EF4-FFF2-40B4-BE49-F238E27FC236}">
                <a16:creationId xmlns:a16="http://schemas.microsoft.com/office/drawing/2014/main" id="{C379BB86-7764-4F5A-8A79-FCF41FD0F348}"/>
              </a:ext>
            </a:extLst>
          </p:cNvPr>
          <p:cNvSpPr>
            <a:spLocks noGrp="1"/>
          </p:cNvSpPr>
          <p:nvPr>
            <p:ph idx="1"/>
          </p:nvPr>
        </p:nvSpPr>
        <p:spPr>
          <a:xfrm>
            <a:off x="203928" y="2237173"/>
            <a:ext cx="8629025" cy="4301686"/>
          </a:xfrm>
        </p:spPr>
        <p:txBody>
          <a:bodyPr>
            <a:normAutofit/>
          </a:bodyPr>
          <a:lstStyle/>
          <a:p>
            <a:r>
              <a:rPr lang="en-US" dirty="0"/>
              <a:t>Learn from relevant submissions</a:t>
            </a:r>
          </a:p>
          <a:p>
            <a:r>
              <a:rPr lang="en-US" dirty="0"/>
              <a:t>Continue demonstration projects and public engagement</a:t>
            </a:r>
          </a:p>
          <a:p>
            <a:r>
              <a:rPr lang="en-US" dirty="0"/>
              <a:t>Framework and guidance development specified in 21</a:t>
            </a:r>
            <a:r>
              <a:rPr lang="en-US" baseline="30000" dirty="0"/>
              <a:t>st</a:t>
            </a:r>
            <a:r>
              <a:rPr lang="en-US" dirty="0"/>
              <a:t> Century Cures</a:t>
            </a:r>
          </a:p>
          <a:p>
            <a:pPr marL="0" indent="0">
              <a:buNone/>
            </a:pPr>
            <a:endParaRPr lang="en-US" dirty="0"/>
          </a:p>
        </p:txBody>
      </p:sp>
    </p:spTree>
    <p:extLst>
      <p:ext uri="{BB962C8B-B14F-4D97-AF65-F5344CB8AC3E}">
        <p14:creationId xmlns:p14="http://schemas.microsoft.com/office/powerpoint/2010/main" val="3500337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Questions</a:t>
            </a:r>
          </a:p>
        </p:txBody>
      </p:sp>
      <p:sp>
        <p:nvSpPr>
          <p:cNvPr id="3" name="Content Placeholder 2"/>
          <p:cNvSpPr>
            <a:spLocks noGrp="1"/>
          </p:cNvSpPr>
          <p:nvPr>
            <p:ph idx="1"/>
          </p:nvPr>
        </p:nvSpPr>
        <p:spPr>
          <a:xfrm>
            <a:off x="112542" y="3402477"/>
            <a:ext cx="9144000" cy="902237"/>
          </a:xfrm>
        </p:spPr>
        <p:txBody>
          <a:bodyPr/>
          <a:lstStyle/>
          <a:p>
            <a:pPr marL="0" indent="0">
              <a:buNone/>
            </a:pPr>
            <a:r>
              <a:rPr lang="en-US" dirty="0">
                <a:solidFill>
                  <a:srgbClr val="0000CC"/>
                </a:solidFill>
              </a:rPr>
              <a:t>CDERMedicalPolicy-RealWorldEvidence@fda.hhs.gov</a:t>
            </a:r>
          </a:p>
        </p:txBody>
      </p:sp>
    </p:spTree>
    <p:extLst>
      <p:ext uri="{BB962C8B-B14F-4D97-AF65-F5344CB8AC3E}">
        <p14:creationId xmlns:p14="http://schemas.microsoft.com/office/powerpoint/2010/main" val="4018871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A4866-4349-42EE-B50B-249FD6B62175}"/>
              </a:ext>
            </a:extLst>
          </p:cNvPr>
          <p:cNvSpPr>
            <a:spLocks noGrp="1"/>
          </p:cNvSpPr>
          <p:nvPr>
            <p:ph type="title"/>
          </p:nvPr>
        </p:nvSpPr>
        <p:spPr/>
        <p:txBody>
          <a:bodyPr/>
          <a:lstStyle/>
          <a:p>
            <a:r>
              <a:rPr lang="en-US" b="1" dirty="0">
                <a:solidFill>
                  <a:schemeClr val="accent1"/>
                </a:solidFill>
              </a:rPr>
              <a:t>Acknowledgements</a:t>
            </a:r>
          </a:p>
        </p:txBody>
      </p:sp>
      <p:sp>
        <p:nvSpPr>
          <p:cNvPr id="3" name="Content Placeholder 2">
            <a:extLst>
              <a:ext uri="{FF2B5EF4-FFF2-40B4-BE49-F238E27FC236}">
                <a16:creationId xmlns:a16="http://schemas.microsoft.com/office/drawing/2014/main" id="{F0E22DD7-AC81-43B5-88CB-6B76CE4DA400}"/>
              </a:ext>
            </a:extLst>
          </p:cNvPr>
          <p:cNvSpPr>
            <a:spLocks noGrp="1"/>
          </p:cNvSpPr>
          <p:nvPr>
            <p:ph idx="1"/>
          </p:nvPr>
        </p:nvSpPr>
        <p:spPr/>
        <p:txBody>
          <a:bodyPr/>
          <a:lstStyle/>
          <a:p>
            <a:r>
              <a:rPr lang="en-US" dirty="0"/>
              <a:t>Jacqueline Corrigan-Curay</a:t>
            </a:r>
          </a:p>
          <a:p>
            <a:r>
              <a:rPr lang="en-US" dirty="0"/>
              <a:t>Khair ElZarrad</a:t>
            </a:r>
          </a:p>
          <a:p>
            <a:r>
              <a:rPr lang="en-US" dirty="0"/>
              <a:t>Peter Stein</a:t>
            </a:r>
          </a:p>
          <a:p>
            <a:r>
              <a:rPr lang="en-US" dirty="0"/>
              <a:t>David Martin</a:t>
            </a:r>
          </a:p>
          <a:p>
            <a:r>
              <a:rPr lang="en-US" dirty="0"/>
              <a:t>Dianne Paraoan</a:t>
            </a:r>
          </a:p>
          <a:p>
            <a:r>
              <a:rPr lang="en-US" dirty="0"/>
              <a:t>Robert Ball </a:t>
            </a:r>
          </a:p>
          <a:p>
            <a:r>
              <a:rPr lang="en-US" dirty="0"/>
              <a:t>Michael Nguyen </a:t>
            </a:r>
          </a:p>
          <a:p>
            <a:pPr marL="0" indent="0">
              <a:buNone/>
            </a:pPr>
            <a:endParaRPr lang="en-US" dirty="0"/>
          </a:p>
        </p:txBody>
      </p:sp>
    </p:spTree>
    <p:extLst>
      <p:ext uri="{BB962C8B-B14F-4D97-AF65-F5344CB8AC3E}">
        <p14:creationId xmlns:p14="http://schemas.microsoft.com/office/powerpoint/2010/main" val="3657339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5657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107" y="215904"/>
            <a:ext cx="9098604" cy="926020"/>
          </a:xfrm>
        </p:spPr>
        <p:txBody>
          <a:bodyPr>
            <a:noAutofit/>
          </a:bodyPr>
          <a:lstStyle/>
          <a:p>
            <a:r>
              <a:rPr lang="en-US" sz="4000" b="1" dirty="0">
                <a:solidFill>
                  <a:schemeClr val="accent1"/>
                </a:solidFill>
              </a:rPr>
              <a:t>What is a Traditional Clinical Trial?</a:t>
            </a:r>
          </a:p>
        </p:txBody>
      </p:sp>
      <p:sp>
        <p:nvSpPr>
          <p:cNvPr id="3" name="Content Placeholder 2"/>
          <p:cNvSpPr>
            <a:spLocks noGrp="1"/>
          </p:cNvSpPr>
          <p:nvPr>
            <p:ph idx="1"/>
          </p:nvPr>
        </p:nvSpPr>
        <p:spPr>
          <a:xfrm>
            <a:off x="323850" y="1355387"/>
            <a:ext cx="8509103" cy="4940431"/>
          </a:xfrm>
        </p:spPr>
        <p:txBody>
          <a:bodyPr/>
          <a:lstStyle/>
          <a:p>
            <a:r>
              <a:rPr lang="en-US" dirty="0"/>
              <a:t>No single definition of a “traditional clinical trial” </a:t>
            </a:r>
          </a:p>
          <a:p>
            <a:r>
              <a:rPr lang="en-US" dirty="0"/>
              <a:t>For purposes of 21</a:t>
            </a:r>
            <a:r>
              <a:rPr lang="en-US" baseline="30000" dirty="0"/>
              <a:t>st</a:t>
            </a:r>
            <a:r>
              <a:rPr lang="en-US" dirty="0"/>
              <a:t> Century Cures, propose that a traditional clinical trial is one that has certain hallmark features and includes design and data collection elements</a:t>
            </a:r>
          </a:p>
          <a:p>
            <a:r>
              <a:rPr lang="en-US" dirty="0"/>
              <a:t>Characterize this as a spectrum </a:t>
            </a:r>
          </a:p>
          <a:p>
            <a:pPr marL="457200" lvl="1" indent="0">
              <a:buNone/>
            </a:pPr>
            <a:endParaRPr lang="en-US" dirty="0"/>
          </a:p>
        </p:txBody>
      </p:sp>
    </p:spTree>
    <p:extLst>
      <p:ext uri="{BB962C8B-B14F-4D97-AF65-F5344CB8AC3E}">
        <p14:creationId xmlns:p14="http://schemas.microsoft.com/office/powerpoint/2010/main" val="3049536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88422" y="2971074"/>
            <a:ext cx="7702137" cy="2522023"/>
          </a:xfrm>
          <a:prstGeom prst="rect">
            <a:avLst/>
          </a:prstGeom>
          <a:gradFill flip="none" rotWithShape="1">
            <a:gsLst>
              <a:gs pos="43000">
                <a:schemeClr val="accent1">
                  <a:tint val="100000"/>
                  <a:shade val="100000"/>
                  <a:satMod val="130000"/>
                  <a:lumMod val="72000"/>
                </a:schemeClr>
              </a:gs>
              <a:gs pos="73000">
                <a:schemeClr val="bg2">
                  <a:lumMod val="90000"/>
                </a:schemeClr>
              </a:gs>
            </a:gsLst>
            <a:lin ang="10800000" scaled="1"/>
            <a:tileRect/>
          </a:gradFill>
          <a:ln>
            <a:noFill/>
          </a:ln>
          <a:effectLst>
            <a:glow rad="635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2" name="Title 1"/>
          <p:cNvSpPr>
            <a:spLocks noGrp="1"/>
          </p:cNvSpPr>
          <p:nvPr>
            <p:ph type="title"/>
          </p:nvPr>
        </p:nvSpPr>
        <p:spPr>
          <a:xfrm>
            <a:off x="194872" y="374961"/>
            <a:ext cx="7959719" cy="910703"/>
          </a:xfrm>
        </p:spPr>
        <p:txBody>
          <a:bodyPr>
            <a:noAutofit/>
          </a:bodyPr>
          <a:lstStyle/>
          <a:p>
            <a:r>
              <a:rPr lang="en-US" sz="4000" b="1" dirty="0">
                <a:solidFill>
                  <a:schemeClr val="accent1"/>
                </a:solidFill>
              </a:rPr>
              <a:t>Wide Spectrum of Potential Uses of </a:t>
            </a:r>
            <a:br>
              <a:rPr lang="en-US" sz="4000" b="1" dirty="0">
                <a:solidFill>
                  <a:schemeClr val="accent1"/>
                </a:solidFill>
              </a:rPr>
            </a:br>
            <a:r>
              <a:rPr lang="en-US" sz="4000" b="1" dirty="0">
                <a:solidFill>
                  <a:schemeClr val="accent1"/>
                </a:solidFill>
              </a:rPr>
              <a:t>RWD / RWE in Clinical Studies</a:t>
            </a:r>
          </a:p>
        </p:txBody>
      </p:sp>
      <p:grpSp>
        <p:nvGrpSpPr>
          <p:cNvPr id="13" name="Group 12">
            <a:extLst>
              <a:ext uri="{FF2B5EF4-FFF2-40B4-BE49-F238E27FC236}">
                <a16:creationId xmlns:a16="http://schemas.microsoft.com/office/drawing/2014/main" id="{8AF53C7C-0661-433D-A380-D972806E7DD8}"/>
              </a:ext>
            </a:extLst>
          </p:cNvPr>
          <p:cNvGrpSpPr/>
          <p:nvPr/>
        </p:nvGrpSpPr>
        <p:grpSpPr>
          <a:xfrm>
            <a:off x="288422" y="2370399"/>
            <a:ext cx="7968781" cy="3356318"/>
            <a:chOff x="1525665" y="1228165"/>
            <a:chExt cx="9537611" cy="3979026"/>
          </a:xfrm>
        </p:grpSpPr>
        <p:sp>
          <p:nvSpPr>
            <p:cNvPr id="19" name="Rectangle 18"/>
            <p:cNvSpPr/>
            <p:nvPr/>
          </p:nvSpPr>
          <p:spPr>
            <a:xfrm>
              <a:off x="1525665" y="1228165"/>
              <a:ext cx="5932408" cy="649278"/>
            </a:xfrm>
            <a:prstGeom prst="rect">
              <a:avLst/>
            </a:prstGeom>
            <a:noFill/>
            <a:ln>
              <a:solidFill>
                <a:schemeClr val="tx2"/>
              </a:solid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srgbClr val="1F497D"/>
                </a:solidFill>
                <a:latin typeface="Calibri"/>
              </a:endParaRPr>
            </a:p>
          </p:txBody>
        </p:sp>
        <p:sp>
          <p:nvSpPr>
            <p:cNvPr id="18" name="TextBox 17"/>
            <p:cNvSpPr txBox="1"/>
            <p:nvPr/>
          </p:nvSpPr>
          <p:spPr>
            <a:xfrm>
              <a:off x="2916197" y="1359432"/>
              <a:ext cx="2635989" cy="364880"/>
            </a:xfrm>
            <a:prstGeom prst="rect">
              <a:avLst/>
            </a:prstGeom>
            <a:noFill/>
          </p:spPr>
          <p:txBody>
            <a:bodyPr wrap="none" rtlCol="0">
              <a:spAutoFit/>
            </a:bodyPr>
            <a:lstStyle/>
            <a:p>
              <a:pPr defTabSz="685800">
                <a:defRPr/>
              </a:pPr>
              <a:r>
                <a:rPr lang="en-US" sz="1400" b="1" i="1" dirty="0">
                  <a:solidFill>
                    <a:srgbClr val="1F497D"/>
                  </a:solidFill>
                  <a:latin typeface="Calibri"/>
                </a:rPr>
                <a:t>Randomized Interventional</a:t>
              </a:r>
            </a:p>
          </p:txBody>
        </p:sp>
        <p:sp>
          <p:nvSpPr>
            <p:cNvPr id="20" name="Rectangle 19"/>
            <p:cNvSpPr/>
            <p:nvPr/>
          </p:nvSpPr>
          <p:spPr>
            <a:xfrm>
              <a:off x="8909891" y="1228165"/>
              <a:ext cx="1821728" cy="649278"/>
            </a:xfrm>
            <a:prstGeom prst="rect">
              <a:avLst/>
            </a:prstGeom>
            <a:noFill/>
            <a:ln>
              <a:solidFill>
                <a:schemeClr val="tx2"/>
              </a:solid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srgbClr val="1F497D"/>
                </a:solidFill>
                <a:latin typeface="Calibri"/>
              </a:endParaRPr>
            </a:p>
          </p:txBody>
        </p:sp>
        <p:sp>
          <p:nvSpPr>
            <p:cNvPr id="21" name="TextBox 20"/>
            <p:cNvSpPr txBox="1"/>
            <p:nvPr/>
          </p:nvSpPr>
          <p:spPr>
            <a:xfrm>
              <a:off x="8907841" y="1285314"/>
              <a:ext cx="1750635" cy="553997"/>
            </a:xfrm>
            <a:prstGeom prst="rect">
              <a:avLst/>
            </a:prstGeom>
            <a:noFill/>
          </p:spPr>
          <p:txBody>
            <a:bodyPr wrap="square" rtlCol="0">
              <a:spAutoFit/>
            </a:bodyPr>
            <a:lstStyle/>
            <a:p>
              <a:pPr defTabSz="685800">
                <a:defRPr/>
              </a:pPr>
              <a:r>
                <a:rPr lang="en-US" sz="1200" b="1" i="1" dirty="0">
                  <a:solidFill>
                    <a:srgbClr val="1F497D"/>
                  </a:solidFill>
                  <a:latin typeface="Calibri"/>
                </a:rPr>
                <a:t>Non-randomized / non-interventional</a:t>
              </a:r>
            </a:p>
          </p:txBody>
        </p:sp>
        <p:sp>
          <p:nvSpPr>
            <p:cNvPr id="27" name="Rectangle 26"/>
            <p:cNvSpPr/>
            <p:nvPr/>
          </p:nvSpPr>
          <p:spPr>
            <a:xfrm>
              <a:off x="7472778" y="1228165"/>
              <a:ext cx="1435063" cy="649278"/>
            </a:xfrm>
            <a:prstGeom prst="rect">
              <a:avLst/>
            </a:prstGeom>
            <a:noFill/>
            <a:ln>
              <a:solidFill>
                <a:schemeClr val="tx2"/>
              </a:solid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500">
                <a:solidFill>
                  <a:srgbClr val="1F497D"/>
                </a:solidFill>
                <a:latin typeface="Calibri"/>
              </a:endParaRPr>
            </a:p>
          </p:txBody>
        </p:sp>
        <p:sp>
          <p:nvSpPr>
            <p:cNvPr id="28" name="TextBox 27"/>
            <p:cNvSpPr txBox="1"/>
            <p:nvPr/>
          </p:nvSpPr>
          <p:spPr>
            <a:xfrm>
              <a:off x="7458073" y="1254064"/>
              <a:ext cx="1525261" cy="547319"/>
            </a:xfrm>
            <a:prstGeom prst="rect">
              <a:avLst/>
            </a:prstGeom>
            <a:noFill/>
          </p:spPr>
          <p:txBody>
            <a:bodyPr wrap="square" rtlCol="0">
              <a:spAutoFit/>
            </a:bodyPr>
            <a:lstStyle/>
            <a:p>
              <a:pPr defTabSz="685800">
                <a:defRPr/>
              </a:pPr>
              <a:r>
                <a:rPr lang="en-US" sz="1200" b="1" i="1" dirty="0">
                  <a:solidFill>
                    <a:srgbClr val="1F497D"/>
                  </a:solidFill>
                  <a:latin typeface="Calibri"/>
                </a:rPr>
                <a:t>Interventional non-randomized</a:t>
              </a:r>
            </a:p>
          </p:txBody>
        </p:sp>
        <p:sp>
          <p:nvSpPr>
            <p:cNvPr id="3" name="TextBox 22"/>
            <p:cNvSpPr txBox="1">
              <a:spLocks noChangeArrowheads="1"/>
            </p:cNvSpPr>
            <p:nvPr/>
          </p:nvSpPr>
          <p:spPr bwMode="auto">
            <a:xfrm>
              <a:off x="8954319" y="4051692"/>
              <a:ext cx="1949387" cy="61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defTabSz="685800" eaLnBrk="1" hangingPunct="1">
                <a:spcBef>
                  <a:spcPct val="0"/>
                </a:spcBef>
                <a:buNone/>
                <a:defRPr/>
              </a:pPr>
              <a:r>
                <a:rPr lang="en-US" altLang="en-US" sz="1200" dirty="0">
                  <a:solidFill>
                    <a:prstClr val="white"/>
                  </a:solidFill>
                  <a:latin typeface="Calibri" pitchFamily="34" charset="0"/>
                </a:rPr>
                <a:t>Case – Control </a:t>
              </a:r>
            </a:p>
            <a:p>
              <a:pPr defTabSz="685800" eaLnBrk="1" hangingPunct="1">
                <a:spcBef>
                  <a:spcPct val="0"/>
                </a:spcBef>
                <a:buNone/>
                <a:defRPr/>
              </a:pPr>
              <a:r>
                <a:rPr lang="en-US" altLang="en-US" sz="1200" dirty="0">
                  <a:solidFill>
                    <a:prstClr val="white"/>
                  </a:solidFill>
                  <a:latin typeface="Calibri" pitchFamily="34" charset="0"/>
                </a:rPr>
                <a:t>      </a:t>
              </a:r>
            </a:p>
          </p:txBody>
        </p:sp>
        <p:sp>
          <p:nvSpPr>
            <p:cNvPr id="4" name="TextBox 22"/>
            <p:cNvSpPr txBox="1">
              <a:spLocks noChangeArrowheads="1"/>
            </p:cNvSpPr>
            <p:nvPr/>
          </p:nvSpPr>
          <p:spPr bwMode="auto">
            <a:xfrm>
              <a:off x="8856938" y="3282159"/>
              <a:ext cx="1943037" cy="54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defTabSz="685800" eaLnBrk="1" hangingPunct="1">
                <a:spcBef>
                  <a:spcPct val="0"/>
                </a:spcBef>
                <a:buNone/>
                <a:defRPr/>
              </a:pPr>
              <a:r>
                <a:rPr lang="en-US" altLang="en-US" sz="1200" dirty="0">
                  <a:solidFill>
                    <a:prstClr val="white"/>
                  </a:solidFill>
                  <a:latin typeface="Calibri" pitchFamily="34" charset="0"/>
                </a:rPr>
                <a:t>Prospective Cohort </a:t>
              </a:r>
            </a:p>
            <a:p>
              <a:pPr defTabSz="685800" eaLnBrk="1" hangingPunct="1">
                <a:spcBef>
                  <a:spcPct val="0"/>
                </a:spcBef>
                <a:buNone/>
                <a:defRPr/>
              </a:pPr>
              <a:r>
                <a:rPr lang="en-US" altLang="en-US" sz="1200" dirty="0">
                  <a:solidFill>
                    <a:prstClr val="white"/>
                  </a:solidFill>
                  <a:latin typeface="Calibri" pitchFamily="34" charset="0"/>
                </a:rPr>
                <a:t>Study </a:t>
              </a:r>
            </a:p>
          </p:txBody>
        </p:sp>
        <p:sp>
          <p:nvSpPr>
            <p:cNvPr id="5" name="TextBox 18"/>
            <p:cNvSpPr txBox="1">
              <a:spLocks noChangeArrowheads="1"/>
            </p:cNvSpPr>
            <p:nvPr/>
          </p:nvSpPr>
          <p:spPr bwMode="auto">
            <a:xfrm>
              <a:off x="3181350" y="2749874"/>
              <a:ext cx="1752600" cy="985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defTabSz="685800" eaLnBrk="1" hangingPunct="1">
                <a:spcBef>
                  <a:spcPct val="0"/>
                </a:spcBef>
                <a:buNone/>
                <a:defRPr/>
              </a:pPr>
              <a:r>
                <a:rPr lang="en-US" altLang="en-US" sz="1200" b="1" dirty="0">
                  <a:solidFill>
                    <a:srgbClr val="1F497D"/>
                  </a:solidFill>
                  <a:latin typeface="Calibri" pitchFamily="34" charset="0"/>
                </a:rPr>
                <a:t>eCRF + selected outcomes identified using EHR/ claims data</a:t>
              </a:r>
            </a:p>
          </p:txBody>
        </p:sp>
        <p:sp>
          <p:nvSpPr>
            <p:cNvPr id="7" name="TextBox 16"/>
            <p:cNvSpPr txBox="1">
              <a:spLocks noChangeArrowheads="1"/>
            </p:cNvSpPr>
            <p:nvPr/>
          </p:nvSpPr>
          <p:spPr bwMode="auto">
            <a:xfrm>
              <a:off x="1726418" y="3992648"/>
              <a:ext cx="14123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defTabSz="685800" eaLnBrk="1" hangingPunct="1">
                <a:spcBef>
                  <a:spcPct val="0"/>
                </a:spcBef>
                <a:buNone/>
                <a:defRPr/>
              </a:pPr>
              <a:r>
                <a:rPr lang="en-US" altLang="en-US" sz="1200" b="1" dirty="0">
                  <a:solidFill>
                    <a:srgbClr val="1F497D"/>
                  </a:solidFill>
                  <a:latin typeface="Calibri" pitchFamily="34" charset="0"/>
                </a:rPr>
                <a:t>RWD to support site selection</a:t>
              </a:r>
            </a:p>
          </p:txBody>
        </p:sp>
        <p:sp>
          <p:nvSpPr>
            <p:cNvPr id="8" name="TextBox 17"/>
            <p:cNvSpPr txBox="1">
              <a:spLocks noChangeArrowheads="1"/>
            </p:cNvSpPr>
            <p:nvPr/>
          </p:nvSpPr>
          <p:spPr bwMode="auto">
            <a:xfrm>
              <a:off x="1713189" y="2749874"/>
              <a:ext cx="1412323" cy="985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defTabSz="685800" eaLnBrk="1" hangingPunct="1">
                <a:spcBef>
                  <a:spcPct val="0"/>
                </a:spcBef>
                <a:buNone/>
                <a:defRPr/>
              </a:pPr>
              <a:r>
                <a:rPr lang="en-US" altLang="en-US" sz="1200" b="1" dirty="0">
                  <a:solidFill>
                    <a:srgbClr val="1F497D"/>
                  </a:solidFill>
                  <a:latin typeface="Calibri" pitchFamily="34" charset="0"/>
                </a:rPr>
                <a:t>RWD to assess enrollment criteria / trial feasibility  </a:t>
              </a:r>
            </a:p>
          </p:txBody>
        </p:sp>
        <p:sp>
          <p:nvSpPr>
            <p:cNvPr id="11" name="TextBox 24"/>
            <p:cNvSpPr txBox="1">
              <a:spLocks noChangeArrowheads="1"/>
            </p:cNvSpPr>
            <p:nvPr/>
          </p:nvSpPr>
          <p:spPr bwMode="auto">
            <a:xfrm>
              <a:off x="3181350" y="3734819"/>
              <a:ext cx="18288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defTabSz="685800" eaLnBrk="1" hangingPunct="1">
                <a:spcBef>
                  <a:spcPct val="0"/>
                </a:spcBef>
                <a:buNone/>
                <a:defRPr/>
              </a:pPr>
              <a:r>
                <a:rPr lang="en-US" altLang="en-US" sz="1200" b="1" dirty="0">
                  <a:solidFill>
                    <a:srgbClr val="1F497D"/>
                  </a:solidFill>
                  <a:latin typeface="Calibri" pitchFamily="34" charset="0"/>
                </a:rPr>
                <a:t>Mobile technology </a:t>
              </a:r>
            </a:p>
            <a:p>
              <a:pPr defTabSz="685800" eaLnBrk="1" hangingPunct="1">
                <a:spcBef>
                  <a:spcPct val="0"/>
                </a:spcBef>
                <a:buNone/>
                <a:defRPr/>
              </a:pPr>
              <a:r>
                <a:rPr lang="en-US" altLang="en-US" sz="1200" b="1" dirty="0">
                  <a:solidFill>
                    <a:srgbClr val="1F497D"/>
                  </a:solidFill>
                  <a:latin typeface="Calibri" pitchFamily="34" charset="0"/>
                </a:rPr>
                <a:t>used to capture supportive endpoints (e.g., to assess ambulation)</a:t>
              </a:r>
            </a:p>
          </p:txBody>
        </p:sp>
        <p:sp>
          <p:nvSpPr>
            <p:cNvPr id="12" name="TextBox 21"/>
            <p:cNvSpPr txBox="1">
              <a:spLocks noChangeArrowheads="1"/>
            </p:cNvSpPr>
            <p:nvPr/>
          </p:nvSpPr>
          <p:spPr bwMode="auto">
            <a:xfrm>
              <a:off x="8882051" y="2951462"/>
              <a:ext cx="2181225" cy="32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defTabSz="685800" eaLnBrk="1" hangingPunct="1">
                <a:spcBef>
                  <a:spcPct val="0"/>
                </a:spcBef>
                <a:buNone/>
                <a:defRPr/>
              </a:pPr>
              <a:r>
                <a:rPr lang="en-US" altLang="en-US" sz="1200" dirty="0">
                  <a:solidFill>
                    <a:prstClr val="white"/>
                  </a:solidFill>
                  <a:latin typeface="Calibri" pitchFamily="34" charset="0"/>
                </a:rPr>
                <a:t>Registry trials/study</a:t>
              </a:r>
            </a:p>
          </p:txBody>
        </p:sp>
        <p:sp>
          <p:nvSpPr>
            <p:cNvPr id="14" name="TextBox 13"/>
            <p:cNvSpPr txBox="1"/>
            <p:nvPr/>
          </p:nvSpPr>
          <p:spPr>
            <a:xfrm>
              <a:off x="1733550" y="1976495"/>
              <a:ext cx="3156286" cy="547319"/>
            </a:xfrm>
            <a:prstGeom prst="rect">
              <a:avLst/>
            </a:prstGeom>
            <a:noFill/>
          </p:spPr>
          <p:txBody>
            <a:bodyPr wrap="square" rtlCol="0">
              <a:spAutoFit/>
            </a:bodyPr>
            <a:lstStyle/>
            <a:p>
              <a:pPr defTabSz="685800">
                <a:defRPr/>
              </a:pPr>
              <a:r>
                <a:rPr lang="en-US" sz="1200" b="1" i="1" dirty="0">
                  <a:solidFill>
                    <a:srgbClr val="1F497D"/>
                  </a:solidFill>
                  <a:latin typeface="Calibri"/>
                </a:rPr>
                <a:t>Traditional Randomized Trial Using RWD Elements</a:t>
              </a:r>
            </a:p>
          </p:txBody>
        </p:sp>
        <p:sp>
          <p:nvSpPr>
            <p:cNvPr id="16" name="TextBox 15"/>
            <p:cNvSpPr txBox="1"/>
            <p:nvPr/>
          </p:nvSpPr>
          <p:spPr>
            <a:xfrm>
              <a:off x="8888883" y="1972694"/>
              <a:ext cx="1606071" cy="615553"/>
            </a:xfrm>
            <a:prstGeom prst="rect">
              <a:avLst/>
            </a:prstGeom>
            <a:noFill/>
          </p:spPr>
          <p:txBody>
            <a:bodyPr wrap="square" rtlCol="0">
              <a:spAutoFit/>
            </a:bodyPr>
            <a:lstStyle/>
            <a:p>
              <a:pPr defTabSz="685800">
                <a:defRPr/>
              </a:pPr>
              <a:r>
                <a:rPr lang="en-US" sz="1200" b="1" i="1" dirty="0">
                  <a:solidFill>
                    <a:prstClr val="white"/>
                  </a:solidFill>
                  <a:latin typeface="Calibri"/>
                </a:rPr>
                <a:t>Observational Studies</a:t>
              </a:r>
            </a:p>
          </p:txBody>
        </p:sp>
        <p:sp>
          <p:nvSpPr>
            <p:cNvPr id="15" name="TextBox 14"/>
            <p:cNvSpPr txBox="1"/>
            <p:nvPr/>
          </p:nvSpPr>
          <p:spPr>
            <a:xfrm>
              <a:off x="5334001" y="2095802"/>
              <a:ext cx="3014155" cy="369332"/>
            </a:xfrm>
            <a:prstGeom prst="rect">
              <a:avLst/>
            </a:prstGeom>
            <a:noFill/>
          </p:spPr>
          <p:txBody>
            <a:bodyPr wrap="square" rtlCol="0">
              <a:spAutoFit/>
            </a:bodyPr>
            <a:lstStyle/>
            <a:p>
              <a:pPr defTabSz="685800">
                <a:defRPr/>
              </a:pPr>
              <a:r>
                <a:rPr lang="en-US" sz="1200" b="1" i="1" dirty="0">
                  <a:solidFill>
                    <a:prstClr val="white"/>
                  </a:solidFill>
                  <a:latin typeface="Calibri"/>
                </a:rPr>
                <a:t>Trials in Clinical Practice Settings</a:t>
              </a:r>
            </a:p>
          </p:txBody>
        </p:sp>
        <p:sp>
          <p:nvSpPr>
            <p:cNvPr id="9" name="TextBox 19"/>
            <p:cNvSpPr txBox="1">
              <a:spLocks noChangeArrowheads="1"/>
            </p:cNvSpPr>
            <p:nvPr/>
          </p:nvSpPr>
          <p:spPr bwMode="auto">
            <a:xfrm>
              <a:off x="5020213" y="3003507"/>
              <a:ext cx="1214987" cy="98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defTabSz="685800" eaLnBrk="1" hangingPunct="1">
                <a:spcBef>
                  <a:spcPct val="0"/>
                </a:spcBef>
                <a:buNone/>
                <a:defRPr/>
              </a:pPr>
              <a:r>
                <a:rPr lang="en-US" altLang="en-US" sz="1200" b="1" dirty="0">
                  <a:solidFill>
                    <a:prstClr val="white"/>
                  </a:solidFill>
                  <a:latin typeface="Calibri" pitchFamily="34" charset="0"/>
                </a:rPr>
                <a:t>Pragmatic RCT using </a:t>
              </a:r>
              <a:r>
                <a:rPr lang="en-US" altLang="en-US" sz="1200" b="1" dirty="0" err="1">
                  <a:solidFill>
                    <a:prstClr val="white"/>
                  </a:solidFill>
                  <a:latin typeface="Calibri" pitchFamily="34" charset="0"/>
                </a:rPr>
                <a:t>eCRF</a:t>
              </a:r>
              <a:r>
                <a:rPr lang="en-US" altLang="en-US" sz="1200" b="1" dirty="0">
                  <a:solidFill>
                    <a:prstClr val="white"/>
                  </a:solidFill>
                  <a:latin typeface="Calibri" pitchFamily="34" charset="0"/>
                </a:rPr>
                <a:t> (+/- </a:t>
              </a:r>
              <a:r>
                <a:rPr lang="en-US" altLang="en-US" sz="1200" b="1" dirty="0" err="1">
                  <a:solidFill>
                    <a:prstClr val="white"/>
                  </a:solidFill>
                  <a:latin typeface="Calibri" pitchFamily="34" charset="0"/>
                </a:rPr>
                <a:t>eHR</a:t>
              </a:r>
              <a:r>
                <a:rPr lang="en-US" altLang="en-US" sz="1200" b="1" dirty="0">
                  <a:solidFill>
                    <a:prstClr val="white"/>
                  </a:solidFill>
                  <a:latin typeface="Calibri" pitchFamily="34" charset="0"/>
                </a:rPr>
                <a:t> data)</a:t>
              </a:r>
            </a:p>
          </p:txBody>
        </p:sp>
        <p:sp>
          <p:nvSpPr>
            <p:cNvPr id="17" name="TextBox 19"/>
            <p:cNvSpPr txBox="1">
              <a:spLocks noChangeArrowheads="1"/>
            </p:cNvSpPr>
            <p:nvPr/>
          </p:nvSpPr>
          <p:spPr bwMode="auto">
            <a:xfrm>
              <a:off x="6311400" y="3075956"/>
              <a:ext cx="1299615" cy="98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defTabSz="685800" eaLnBrk="1" hangingPunct="1">
                <a:spcBef>
                  <a:spcPct val="0"/>
                </a:spcBef>
                <a:buNone/>
                <a:defRPr/>
              </a:pPr>
              <a:r>
                <a:rPr lang="en-US" altLang="en-US" sz="1200" b="1" dirty="0">
                  <a:solidFill>
                    <a:prstClr val="white"/>
                  </a:solidFill>
                  <a:latin typeface="Calibri" pitchFamily="34" charset="0"/>
                </a:rPr>
                <a:t>Pragmatic RCT using claims and </a:t>
              </a:r>
              <a:r>
                <a:rPr lang="en-US" altLang="en-US" sz="1200" b="1" dirty="0" err="1">
                  <a:solidFill>
                    <a:prstClr val="white"/>
                  </a:solidFill>
                  <a:latin typeface="Calibri" pitchFamily="34" charset="0"/>
                </a:rPr>
                <a:t>eHR</a:t>
              </a:r>
              <a:r>
                <a:rPr lang="en-US" altLang="en-US" sz="1200" b="1" dirty="0">
                  <a:solidFill>
                    <a:prstClr val="white"/>
                  </a:solidFill>
                  <a:latin typeface="Calibri" pitchFamily="34" charset="0"/>
                </a:rPr>
                <a:t> data</a:t>
              </a:r>
            </a:p>
          </p:txBody>
        </p:sp>
        <p:sp>
          <p:nvSpPr>
            <p:cNvPr id="10" name="TextBox 21"/>
            <p:cNvSpPr txBox="1">
              <a:spLocks noChangeArrowheads="1"/>
            </p:cNvSpPr>
            <p:nvPr/>
          </p:nvSpPr>
          <p:spPr bwMode="auto">
            <a:xfrm>
              <a:off x="7687214" y="2999757"/>
              <a:ext cx="1118639" cy="98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defTabSz="685800" eaLnBrk="1" hangingPunct="1">
                <a:spcBef>
                  <a:spcPct val="0"/>
                </a:spcBef>
                <a:buNone/>
                <a:defRPr/>
              </a:pPr>
              <a:r>
                <a:rPr lang="en-US" altLang="en-US" sz="1200" b="1" dirty="0">
                  <a:solidFill>
                    <a:prstClr val="white"/>
                  </a:solidFill>
                  <a:latin typeface="Calibri" pitchFamily="34" charset="0"/>
                </a:rPr>
                <a:t>Single arm study using external control</a:t>
              </a:r>
            </a:p>
          </p:txBody>
        </p:sp>
        <p:cxnSp>
          <p:nvCxnSpPr>
            <p:cNvPr id="36" name="Straight Connector 35"/>
            <p:cNvCxnSpPr/>
            <p:nvPr/>
          </p:nvCxnSpPr>
          <p:spPr>
            <a:xfrm>
              <a:off x="1733550" y="2601343"/>
              <a:ext cx="3200400"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010150" y="2601343"/>
              <a:ext cx="3810000"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41" name="Straight Connector 40"/>
            <p:cNvCxnSpPr>
              <a:cxnSpLocks/>
            </p:cNvCxnSpPr>
            <p:nvPr/>
          </p:nvCxnSpPr>
          <p:spPr>
            <a:xfrm flipV="1">
              <a:off x="8973745" y="2588246"/>
              <a:ext cx="1628851" cy="13097"/>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46" name="TextBox 22"/>
            <p:cNvSpPr txBox="1">
              <a:spLocks noChangeArrowheads="1"/>
            </p:cNvSpPr>
            <p:nvPr/>
          </p:nvSpPr>
          <p:spPr bwMode="auto">
            <a:xfrm>
              <a:off x="8948420" y="4345416"/>
              <a:ext cx="1698106"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defTabSz="685800" eaLnBrk="1" hangingPunct="1">
                <a:spcBef>
                  <a:spcPct val="0"/>
                </a:spcBef>
                <a:buNone/>
                <a:defRPr/>
              </a:pPr>
              <a:r>
                <a:rPr lang="en-US" altLang="en-US" sz="1200" dirty="0">
                  <a:solidFill>
                    <a:prstClr val="white"/>
                  </a:solidFill>
                  <a:latin typeface="Calibri" pitchFamily="34" charset="0"/>
                </a:rPr>
                <a:t>Retrospective Cohort Study (HC) </a:t>
              </a:r>
            </a:p>
          </p:txBody>
        </p:sp>
        <p:sp>
          <p:nvSpPr>
            <p:cNvPr id="47" name="TextBox 46"/>
            <p:cNvSpPr txBox="1"/>
            <p:nvPr/>
          </p:nvSpPr>
          <p:spPr>
            <a:xfrm>
              <a:off x="8690736" y="2639009"/>
              <a:ext cx="2047519" cy="310147"/>
            </a:xfrm>
            <a:prstGeom prst="rect">
              <a:avLst/>
            </a:prstGeom>
            <a:noFill/>
          </p:spPr>
          <p:txBody>
            <a:bodyPr wrap="none" rtlCol="0">
              <a:spAutoFit/>
            </a:bodyPr>
            <a:lstStyle/>
            <a:p>
              <a:pPr defTabSz="685800">
                <a:defRPr/>
              </a:pPr>
              <a:r>
                <a:rPr lang="en-US" sz="1100" i="1" dirty="0">
                  <a:solidFill>
                    <a:srgbClr val="FFFF00"/>
                  </a:solidFill>
                  <a:effectLst>
                    <a:outerShdw blurRad="38100" dist="38100" dir="2700000" algn="tl">
                      <a:srgbClr val="000000">
                        <a:alpha val="43137"/>
                      </a:srgbClr>
                    </a:outerShdw>
                  </a:effectLst>
                  <a:latin typeface="Calibri"/>
                </a:rPr>
                <a:t>Prospective data collection</a:t>
              </a:r>
            </a:p>
          </p:txBody>
        </p:sp>
        <p:sp>
          <p:nvSpPr>
            <p:cNvPr id="48" name="TextBox 47"/>
            <p:cNvSpPr txBox="1"/>
            <p:nvPr/>
          </p:nvSpPr>
          <p:spPr>
            <a:xfrm>
              <a:off x="8778347" y="3779271"/>
              <a:ext cx="1976531" cy="310147"/>
            </a:xfrm>
            <a:prstGeom prst="rect">
              <a:avLst/>
            </a:prstGeom>
            <a:noFill/>
          </p:spPr>
          <p:txBody>
            <a:bodyPr wrap="none" rtlCol="0">
              <a:spAutoFit/>
            </a:bodyPr>
            <a:lstStyle/>
            <a:p>
              <a:pPr defTabSz="685800">
                <a:defRPr/>
              </a:pPr>
              <a:r>
                <a:rPr lang="en-US" sz="1100" i="1" dirty="0">
                  <a:solidFill>
                    <a:srgbClr val="FFFF00"/>
                  </a:solidFill>
                  <a:effectLst>
                    <a:outerShdw blurRad="38100" dist="38100" dir="2700000" algn="tl">
                      <a:srgbClr val="000000">
                        <a:alpha val="43137"/>
                      </a:srgbClr>
                    </a:outerShdw>
                  </a:effectLst>
                  <a:latin typeface="Calibri"/>
                </a:rPr>
                <a:t>Using  existing database</a:t>
              </a:r>
              <a:r>
                <a:rPr lang="en-US" sz="1050" i="1" dirty="0">
                  <a:solidFill>
                    <a:srgbClr val="FFFF00"/>
                  </a:solidFill>
                  <a:effectLst>
                    <a:outerShdw blurRad="38100" dist="38100" dir="2700000" algn="tl">
                      <a:srgbClr val="000000">
                        <a:alpha val="43137"/>
                      </a:srgbClr>
                    </a:outerShdw>
                  </a:effectLst>
                  <a:latin typeface="Calibri"/>
                </a:rPr>
                <a:t>s </a:t>
              </a:r>
            </a:p>
          </p:txBody>
        </p:sp>
        <p:sp>
          <p:nvSpPr>
            <p:cNvPr id="49" name="Rectangle 48"/>
            <p:cNvSpPr/>
            <p:nvPr/>
          </p:nvSpPr>
          <p:spPr>
            <a:xfrm>
              <a:off x="8921365" y="2939745"/>
              <a:ext cx="1674803" cy="83165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500">
                <a:solidFill>
                  <a:prstClr val="white"/>
                </a:solidFill>
                <a:latin typeface="Calibri"/>
              </a:endParaRPr>
            </a:p>
          </p:txBody>
        </p:sp>
        <p:sp>
          <p:nvSpPr>
            <p:cNvPr id="50" name="Rectangle 49"/>
            <p:cNvSpPr/>
            <p:nvPr/>
          </p:nvSpPr>
          <p:spPr>
            <a:xfrm>
              <a:off x="8918469" y="4039028"/>
              <a:ext cx="1674803" cy="82867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500">
                <a:solidFill>
                  <a:prstClr val="white"/>
                </a:solidFill>
                <a:latin typeface="Calibri"/>
              </a:endParaRPr>
            </a:p>
          </p:txBody>
        </p:sp>
        <p:sp>
          <p:nvSpPr>
            <p:cNvPr id="51" name="Rectangle 50"/>
            <p:cNvSpPr/>
            <p:nvPr/>
          </p:nvSpPr>
          <p:spPr>
            <a:xfrm>
              <a:off x="5010150" y="2933140"/>
              <a:ext cx="2590800" cy="119062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52" name="TextBox 51"/>
            <p:cNvSpPr txBox="1"/>
            <p:nvPr/>
          </p:nvSpPr>
          <p:spPr>
            <a:xfrm>
              <a:off x="5702641" y="2629598"/>
              <a:ext cx="1354908" cy="310147"/>
            </a:xfrm>
            <a:prstGeom prst="rect">
              <a:avLst/>
            </a:prstGeom>
            <a:noFill/>
          </p:spPr>
          <p:txBody>
            <a:bodyPr wrap="none" rtlCol="0">
              <a:spAutoFit/>
            </a:bodyPr>
            <a:lstStyle/>
            <a:p>
              <a:pPr defTabSz="685800">
                <a:defRPr/>
              </a:pPr>
              <a:r>
                <a:rPr lang="en-US" sz="1100" b="1" i="1" dirty="0">
                  <a:solidFill>
                    <a:srgbClr val="FFFF00"/>
                  </a:solidFill>
                  <a:effectLst>
                    <a:outerShdw blurRad="38100" dist="38100" dir="2700000" algn="tl">
                      <a:srgbClr val="000000">
                        <a:alpha val="43137"/>
                      </a:srgbClr>
                    </a:outerShdw>
                  </a:effectLst>
                  <a:latin typeface="Calibri"/>
                </a:rPr>
                <a:t>Pragmatic RCTs </a:t>
              </a:r>
            </a:p>
          </p:txBody>
        </p:sp>
      </p:grpSp>
      <p:sp>
        <p:nvSpPr>
          <p:cNvPr id="54" name="Flowchart: Merge 53"/>
          <p:cNvSpPr/>
          <p:nvPr/>
        </p:nvSpPr>
        <p:spPr>
          <a:xfrm rot="5400000">
            <a:off x="3791341" y="2065277"/>
            <a:ext cx="742950" cy="7748791"/>
          </a:xfrm>
          <a:prstGeom prst="flowChartMerge">
            <a:avLst/>
          </a:prstGeom>
          <a:gradFill flip="none" rotWithShape="1">
            <a:gsLst>
              <a:gs pos="25000">
                <a:schemeClr val="tx2"/>
              </a:gs>
              <a:gs pos="55000">
                <a:schemeClr val="bg2">
                  <a:lumMod val="75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cxnSp>
        <p:nvCxnSpPr>
          <p:cNvPr id="56" name="Straight Arrow Connector 55"/>
          <p:cNvCxnSpPr>
            <a:cxnSpLocks/>
            <a:endCxn id="54" idx="0"/>
          </p:cNvCxnSpPr>
          <p:nvPr/>
        </p:nvCxnSpPr>
        <p:spPr>
          <a:xfrm>
            <a:off x="2007830" y="5934769"/>
            <a:ext cx="6029382" cy="4904"/>
          </a:xfrm>
          <a:prstGeom prst="straightConnector1">
            <a:avLst/>
          </a:prstGeom>
          <a:ln w="47625">
            <a:solidFill>
              <a:schemeClr val="bg1">
                <a:lumMod val="75000"/>
              </a:schemeClr>
            </a:solidFill>
            <a:tailEnd type="arrow" w="lg" len="lg"/>
          </a:ln>
          <a:effectLst>
            <a:glow rad="101600">
              <a:schemeClr val="accent1">
                <a:alpha val="24000"/>
              </a:schemeClr>
            </a:glow>
            <a:outerShdw blurRad="50800" dist="38100" dir="5400000" algn="t" rotWithShape="0">
              <a:prstClr val="black">
                <a:alpha val="40000"/>
              </a:prstClr>
            </a:outerShdw>
            <a:softEdge rad="12700"/>
          </a:effectLst>
        </p:spPr>
        <p:style>
          <a:lnRef idx="2">
            <a:schemeClr val="accent1"/>
          </a:lnRef>
          <a:fillRef idx="0">
            <a:schemeClr val="accent1"/>
          </a:fillRef>
          <a:effectRef idx="1">
            <a:schemeClr val="accent1"/>
          </a:effectRef>
          <a:fontRef idx="minor">
            <a:schemeClr val="tx1"/>
          </a:fontRef>
        </p:style>
      </p:cxnSp>
      <p:sp>
        <p:nvSpPr>
          <p:cNvPr id="23" name="TextBox 10"/>
          <p:cNvSpPr txBox="1">
            <a:spLocks noChangeArrowheads="1"/>
          </p:cNvSpPr>
          <p:nvPr/>
        </p:nvSpPr>
        <p:spPr bwMode="auto">
          <a:xfrm>
            <a:off x="4066952" y="5754323"/>
            <a:ext cx="3414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defTabSz="685800" eaLnBrk="1" hangingPunct="1">
              <a:spcBef>
                <a:spcPct val="0"/>
              </a:spcBef>
              <a:buNone/>
              <a:defRPr/>
            </a:pPr>
            <a:r>
              <a:rPr lang="en-US" altLang="en-US" sz="1800" b="1" i="1" dirty="0">
                <a:solidFill>
                  <a:srgbClr val="FFFF00"/>
                </a:solidFill>
                <a:latin typeface="Calibri" pitchFamily="34" charset="0"/>
              </a:rPr>
              <a:t>Increasing reliance</a:t>
            </a:r>
            <a:r>
              <a:rPr lang="en-US" altLang="en-US" sz="1500" i="1" dirty="0">
                <a:solidFill>
                  <a:srgbClr val="FFFF00"/>
                </a:solidFill>
                <a:latin typeface="Calibri" pitchFamily="34" charset="0"/>
              </a:rPr>
              <a:t> </a:t>
            </a:r>
            <a:r>
              <a:rPr lang="en-US" altLang="en-US" sz="1800" b="1" i="1" dirty="0">
                <a:solidFill>
                  <a:srgbClr val="FFFF00"/>
                </a:solidFill>
                <a:latin typeface="Calibri" pitchFamily="34" charset="0"/>
              </a:rPr>
              <a:t>on RWD</a:t>
            </a:r>
          </a:p>
        </p:txBody>
      </p:sp>
      <p:sp>
        <p:nvSpPr>
          <p:cNvPr id="57" name="TextBox 56"/>
          <p:cNvSpPr txBox="1"/>
          <p:nvPr/>
        </p:nvSpPr>
        <p:spPr>
          <a:xfrm>
            <a:off x="360829" y="6357090"/>
            <a:ext cx="1500188" cy="276999"/>
          </a:xfrm>
          <a:prstGeom prst="rect">
            <a:avLst/>
          </a:prstGeom>
          <a:solidFill>
            <a:schemeClr val="bg1"/>
          </a:solidFill>
        </p:spPr>
        <p:txBody>
          <a:bodyPr wrap="square" rtlCol="0">
            <a:spAutoFit/>
          </a:bodyPr>
          <a:lstStyle/>
          <a:p>
            <a:pPr defTabSz="685800">
              <a:defRPr/>
            </a:pPr>
            <a:r>
              <a:rPr lang="en-US" sz="1200" b="1" i="1" dirty="0">
                <a:solidFill>
                  <a:prstClr val="black"/>
                </a:solidFill>
                <a:latin typeface="Calibri"/>
              </a:rPr>
              <a:t>Traditional RCT  </a:t>
            </a:r>
          </a:p>
        </p:txBody>
      </p:sp>
      <p:sp>
        <p:nvSpPr>
          <p:cNvPr id="58" name="TextBox 57"/>
          <p:cNvSpPr txBox="1"/>
          <p:nvPr/>
        </p:nvSpPr>
        <p:spPr>
          <a:xfrm>
            <a:off x="3899423" y="6476654"/>
            <a:ext cx="1874886" cy="276999"/>
          </a:xfrm>
          <a:prstGeom prst="rect">
            <a:avLst/>
          </a:prstGeom>
          <a:solidFill>
            <a:schemeClr val="bg1"/>
          </a:solidFill>
        </p:spPr>
        <p:txBody>
          <a:bodyPr wrap="square" rtlCol="0">
            <a:spAutoFit/>
          </a:bodyPr>
          <a:lstStyle/>
          <a:p>
            <a:pPr defTabSz="685800">
              <a:defRPr/>
            </a:pPr>
            <a:r>
              <a:rPr lang="en-US" sz="1200" b="1" i="1" dirty="0">
                <a:solidFill>
                  <a:prstClr val="black"/>
                </a:solidFill>
                <a:latin typeface="Calibri"/>
              </a:rPr>
              <a:t>RWE / pragmatic RCTs</a:t>
            </a:r>
          </a:p>
        </p:txBody>
      </p:sp>
      <p:sp>
        <p:nvSpPr>
          <p:cNvPr id="59" name="TextBox 58"/>
          <p:cNvSpPr txBox="1"/>
          <p:nvPr/>
        </p:nvSpPr>
        <p:spPr>
          <a:xfrm>
            <a:off x="6308324" y="6578599"/>
            <a:ext cx="1782575" cy="276999"/>
          </a:xfrm>
          <a:prstGeom prst="rect">
            <a:avLst/>
          </a:prstGeom>
          <a:solidFill>
            <a:schemeClr val="bg1"/>
          </a:solidFill>
        </p:spPr>
        <p:txBody>
          <a:bodyPr wrap="square" rtlCol="0">
            <a:spAutoFit/>
          </a:bodyPr>
          <a:lstStyle/>
          <a:p>
            <a:pPr defTabSz="685800">
              <a:defRPr/>
            </a:pPr>
            <a:r>
              <a:rPr lang="en-US" sz="1200" b="1" i="1" dirty="0">
                <a:solidFill>
                  <a:prstClr val="black"/>
                </a:solidFill>
                <a:latin typeface="Calibri"/>
              </a:rPr>
              <a:t>Observational cohort</a:t>
            </a:r>
          </a:p>
        </p:txBody>
      </p:sp>
      <p:sp>
        <p:nvSpPr>
          <p:cNvPr id="60" name="Down Arrow 59"/>
          <p:cNvSpPr/>
          <p:nvPr/>
        </p:nvSpPr>
        <p:spPr>
          <a:xfrm flipV="1">
            <a:off x="763888" y="6009355"/>
            <a:ext cx="342900" cy="228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61" name="Down Arrow 60"/>
          <p:cNvSpPr/>
          <p:nvPr/>
        </p:nvSpPr>
        <p:spPr>
          <a:xfrm flipV="1">
            <a:off x="4493966" y="6244202"/>
            <a:ext cx="342900" cy="228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62" name="Down Arrow 61"/>
          <p:cNvSpPr/>
          <p:nvPr/>
        </p:nvSpPr>
        <p:spPr>
          <a:xfrm flipV="1">
            <a:off x="6712419" y="6354571"/>
            <a:ext cx="342900" cy="228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6" name="TextBox 5"/>
          <p:cNvSpPr txBox="1"/>
          <p:nvPr/>
        </p:nvSpPr>
        <p:spPr>
          <a:xfrm>
            <a:off x="0" y="6645341"/>
            <a:ext cx="1665841" cy="246221"/>
          </a:xfrm>
          <a:prstGeom prst="rect">
            <a:avLst/>
          </a:prstGeom>
          <a:noFill/>
        </p:spPr>
        <p:txBody>
          <a:bodyPr wrap="none" rtlCol="0">
            <a:spAutoFit/>
          </a:bodyPr>
          <a:lstStyle/>
          <a:p>
            <a:pPr defTabSz="685800">
              <a:defRPr/>
            </a:pPr>
            <a:r>
              <a:rPr lang="en-US" sz="1000" i="1" dirty="0">
                <a:solidFill>
                  <a:prstClr val="black"/>
                </a:solidFill>
                <a:latin typeface="Calibri"/>
              </a:rPr>
              <a:t>Courtesy of Peter Stein, OND</a:t>
            </a:r>
          </a:p>
        </p:txBody>
      </p:sp>
      <p:sp>
        <p:nvSpPr>
          <p:cNvPr id="43" name="TextBox 42">
            <a:extLst>
              <a:ext uri="{FF2B5EF4-FFF2-40B4-BE49-F238E27FC236}">
                <a16:creationId xmlns:a16="http://schemas.microsoft.com/office/drawing/2014/main" id="{3AB760B9-A8CF-47A2-948A-975C8A2D3DAB}"/>
              </a:ext>
            </a:extLst>
          </p:cNvPr>
          <p:cNvSpPr txBox="1"/>
          <p:nvPr/>
        </p:nvSpPr>
        <p:spPr>
          <a:xfrm>
            <a:off x="1690924" y="1740406"/>
            <a:ext cx="5618589" cy="369332"/>
          </a:xfrm>
          <a:prstGeom prst="rect">
            <a:avLst/>
          </a:prstGeom>
          <a:noFill/>
        </p:spPr>
        <p:txBody>
          <a:bodyPr wrap="none" rtlCol="0">
            <a:spAutoFit/>
          </a:bodyPr>
          <a:lstStyle/>
          <a:p>
            <a:pPr defTabSz="685800">
              <a:defRPr/>
            </a:pPr>
            <a:r>
              <a:rPr lang="en-US" dirty="0">
                <a:solidFill>
                  <a:prstClr val="black"/>
                </a:solidFill>
                <a:latin typeface="Calibri"/>
              </a:rPr>
              <a:t>Different Challenges and Opportunities for Each Approach</a:t>
            </a:r>
          </a:p>
        </p:txBody>
      </p:sp>
      <p:sp>
        <p:nvSpPr>
          <p:cNvPr id="45" name="Left Brace 44">
            <a:extLst>
              <a:ext uri="{FF2B5EF4-FFF2-40B4-BE49-F238E27FC236}">
                <a16:creationId xmlns:a16="http://schemas.microsoft.com/office/drawing/2014/main" id="{565BD16E-CEB9-4CF1-A7B6-61C48A5C3C9C}"/>
              </a:ext>
            </a:extLst>
          </p:cNvPr>
          <p:cNvSpPr/>
          <p:nvPr/>
        </p:nvSpPr>
        <p:spPr>
          <a:xfrm rot="5400000">
            <a:off x="4141902" y="-1226008"/>
            <a:ext cx="193103" cy="7087819"/>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685800">
              <a:defRPr/>
            </a:pPr>
            <a:endParaRPr lang="en-US" sz="1350">
              <a:solidFill>
                <a:prstClr val="black"/>
              </a:solidFill>
              <a:latin typeface="Calibri"/>
            </a:endParaRPr>
          </a:p>
        </p:txBody>
      </p:sp>
    </p:spTree>
    <p:extLst>
      <p:ext uri="{BB962C8B-B14F-4D97-AF65-F5344CB8AC3E}">
        <p14:creationId xmlns:p14="http://schemas.microsoft.com/office/powerpoint/2010/main" val="350526953"/>
      </p:ext>
    </p:extLst>
  </p:cSld>
  <p:clrMapOvr>
    <a:masterClrMapping/>
  </p:clrMapOvr>
  <mc:AlternateContent xmlns:mc="http://schemas.openxmlformats.org/markup-compatibility/2006" xmlns:p14="http://schemas.microsoft.com/office/powerpoint/2010/main">
    <mc:Choice Requires="p14">
      <p:transition spd="slow" p14:dur="2000" advTm="92391"/>
    </mc:Choice>
    <mc:Fallback xmlns="">
      <p:transition spd="slow" advTm="9239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376718" y="216983"/>
            <a:ext cx="6172200" cy="857250"/>
          </a:xfrm>
        </p:spPr>
        <p:txBody>
          <a:bodyPr anchor="ctr">
            <a:normAutofit/>
          </a:bodyPr>
          <a:lstStyle/>
          <a:p>
            <a:pPr>
              <a:defRPr/>
            </a:pPr>
            <a:r>
              <a:rPr lang="en-US" altLang="en-US" b="1" dirty="0">
                <a:solidFill>
                  <a:schemeClr val="accent1"/>
                </a:solidFill>
              </a:rPr>
              <a:t>CDER Definitions</a:t>
            </a:r>
          </a:p>
        </p:txBody>
      </p:sp>
      <p:sp>
        <p:nvSpPr>
          <p:cNvPr id="5123" name="Content Placeholder 2"/>
          <p:cNvSpPr>
            <a:spLocks noGrp="1"/>
          </p:cNvSpPr>
          <p:nvPr>
            <p:ph idx="1"/>
          </p:nvPr>
        </p:nvSpPr>
        <p:spPr>
          <a:xfrm>
            <a:off x="457467" y="1316424"/>
            <a:ext cx="8303292" cy="3394472"/>
          </a:xfrm>
        </p:spPr>
        <p:txBody>
          <a:bodyPr rtlCol="0">
            <a:noAutofit/>
          </a:bodyPr>
          <a:lstStyle/>
          <a:p>
            <a:pPr>
              <a:spcBef>
                <a:spcPts val="900"/>
              </a:spcBef>
              <a:buFont typeface="Arial" pitchFamily="34" charset="0"/>
              <a:buChar char="•"/>
              <a:defRPr/>
            </a:pPr>
            <a:r>
              <a:rPr lang="en-US" altLang="en-US" sz="2800" b="1" dirty="0">
                <a:solidFill>
                  <a:schemeClr val="accent1">
                    <a:lumMod val="75000"/>
                  </a:schemeClr>
                </a:solidFill>
                <a:cs typeface="Arial" panose="020B0604020202020204" pitchFamily="34" charset="0"/>
              </a:rPr>
              <a:t>Real-World Data (RWD) </a:t>
            </a:r>
            <a:r>
              <a:rPr lang="en-US" altLang="en-US" sz="2800" b="1" dirty="0">
                <a:cs typeface="Arial" panose="020B0604020202020204" pitchFamily="34" charset="0"/>
              </a:rPr>
              <a:t>are data relating to patient health status and/or the delivery of health care routinely collected from a variety of sources.  </a:t>
            </a:r>
          </a:p>
          <a:p>
            <a:pPr>
              <a:spcBef>
                <a:spcPts val="900"/>
              </a:spcBef>
              <a:buFont typeface="Arial" pitchFamily="34" charset="0"/>
              <a:buChar char="•"/>
              <a:defRPr/>
            </a:pPr>
            <a:endParaRPr lang="en-US" altLang="en-US" sz="2800" b="1" dirty="0">
              <a:cs typeface="Arial" panose="020B0604020202020204" pitchFamily="34" charset="0"/>
            </a:endParaRPr>
          </a:p>
          <a:p>
            <a:pPr marL="0" indent="0">
              <a:spcBef>
                <a:spcPts val="900"/>
              </a:spcBef>
              <a:buNone/>
              <a:defRPr/>
            </a:pPr>
            <a:endParaRPr lang="en-US" altLang="en-US" sz="2800" b="1" dirty="0">
              <a:cs typeface="Arial" panose="020B0604020202020204" pitchFamily="34" charset="0"/>
            </a:endParaRPr>
          </a:p>
          <a:p>
            <a:pPr marL="0" indent="0">
              <a:spcBef>
                <a:spcPts val="900"/>
              </a:spcBef>
              <a:buNone/>
              <a:defRPr/>
            </a:pPr>
            <a:endParaRPr lang="en-US" altLang="en-US" sz="2800" b="1" dirty="0">
              <a:solidFill>
                <a:schemeClr val="accent1">
                  <a:lumMod val="75000"/>
                </a:schemeClr>
              </a:solidFill>
              <a:cs typeface="Arial" panose="020B0604020202020204" pitchFamily="34" charset="0"/>
            </a:endParaRPr>
          </a:p>
          <a:p>
            <a:pPr>
              <a:spcBef>
                <a:spcPts val="900"/>
              </a:spcBef>
              <a:buFont typeface="Arial" pitchFamily="34" charset="0"/>
              <a:buChar char="•"/>
              <a:defRPr/>
            </a:pPr>
            <a:r>
              <a:rPr lang="en-US" altLang="en-US" sz="2800" b="1" dirty="0">
                <a:solidFill>
                  <a:schemeClr val="accent1">
                    <a:lumMod val="75000"/>
                  </a:schemeClr>
                </a:solidFill>
                <a:cs typeface="Arial" panose="020B0604020202020204" pitchFamily="34" charset="0"/>
              </a:rPr>
              <a:t>Real-World Evidence (RWE) </a:t>
            </a:r>
            <a:r>
              <a:rPr lang="en-US" altLang="en-US" sz="2800" b="1" dirty="0">
                <a:cs typeface="Arial" panose="020B0604020202020204" pitchFamily="34" charset="0"/>
              </a:rPr>
              <a:t>is the clinical evidence regarding the usage and potential benefits or risks of a medical product derived from analysis of RWD. </a:t>
            </a:r>
          </a:p>
        </p:txBody>
      </p:sp>
      <p:sp>
        <p:nvSpPr>
          <p:cNvPr id="18437" name="TextBox 1"/>
          <p:cNvSpPr txBox="1">
            <a:spLocks noChangeArrowheads="1"/>
          </p:cNvSpPr>
          <p:nvPr/>
        </p:nvSpPr>
        <p:spPr bwMode="auto">
          <a:xfrm>
            <a:off x="797296" y="2729298"/>
            <a:ext cx="7769188" cy="1200329"/>
          </a:xfrm>
          <a:prstGeom prst="rect">
            <a:avLst/>
          </a:prstGeom>
          <a:solidFill>
            <a:schemeClr val="bg1">
              <a:lumMod val="95000"/>
            </a:schemeClr>
          </a:solid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defRPr/>
            </a:pPr>
            <a:r>
              <a:rPr lang="en-US" altLang="en-US" sz="1800" b="1" kern="0" dirty="0"/>
              <a:t>RWD include data derived from electronic health records (EHRs), claims and billing data, data from product and disease registries, patient-generated data including in home-use settings, and data gathered from other sources that can inform on health status, such as mobile devices.  </a:t>
            </a:r>
          </a:p>
        </p:txBody>
      </p:sp>
      <p:sp>
        <p:nvSpPr>
          <p:cNvPr id="5" name="TextBox 1"/>
          <p:cNvSpPr txBox="1">
            <a:spLocks noChangeArrowheads="1"/>
          </p:cNvSpPr>
          <p:nvPr/>
        </p:nvSpPr>
        <p:spPr bwMode="auto">
          <a:xfrm>
            <a:off x="649747" y="5810337"/>
            <a:ext cx="8303292" cy="923330"/>
          </a:xfrm>
          <a:prstGeom prst="rect">
            <a:avLst/>
          </a:prstGeom>
          <a:solidFill>
            <a:schemeClr val="bg1">
              <a:lumMod val="95000"/>
            </a:schemeClr>
          </a:solid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defRPr/>
            </a:pPr>
            <a:r>
              <a:rPr lang="en-US" altLang="en-US" sz="1800" b="1" kern="0" dirty="0"/>
              <a:t>RWE can be generated by different study designs or analyses, including</a:t>
            </a:r>
            <a:r>
              <a:rPr lang="en-US" sz="1800" b="1" kern="0" dirty="0"/>
              <a:t> but not limited to, randomized trials, such as large simple trials, pragmatic trials, and observational studies (prospective and/or retrospective ).</a:t>
            </a:r>
            <a:endParaRPr lang="en-US" altLang="en-US" sz="1800" b="1" kern="0" dirty="0"/>
          </a:p>
        </p:txBody>
      </p:sp>
    </p:spTree>
    <p:custDataLst>
      <p:tags r:id="rId1"/>
    </p:custDataLst>
    <p:extLst>
      <p:ext uri="{BB962C8B-B14F-4D97-AF65-F5344CB8AC3E}">
        <p14:creationId xmlns:p14="http://schemas.microsoft.com/office/powerpoint/2010/main" val="1042419788"/>
      </p:ext>
    </p:extLst>
  </p:cSld>
  <p:clrMapOvr>
    <a:masterClrMapping/>
  </p:clrMapOvr>
  <mc:AlternateContent xmlns:mc="http://schemas.openxmlformats.org/markup-compatibility/2006" xmlns:p14="http://schemas.microsoft.com/office/powerpoint/2010/main">
    <mc:Choice Requires="p14">
      <p:transition spd="slow" p14:dur="2000" advTm="54531"/>
    </mc:Choice>
    <mc:Fallback xmlns="">
      <p:transition spd="slow" advTm="545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8437"/>
                                        </p:tgtEl>
                                      </p:cBhvr>
                                    </p:animEffect>
                                    <p:set>
                                      <p:cBhvr>
                                        <p:cTn id="11" dur="1" fill="hold">
                                          <p:stCondLst>
                                            <p:cond delay="499"/>
                                          </p:stCondLst>
                                        </p:cTn>
                                        <p:tgtEl>
                                          <p:spTgt spid="1843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P spid="18437" grpId="1"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1" y="952498"/>
            <a:ext cx="7971086" cy="699971"/>
          </a:xfrm>
        </p:spPr>
        <p:txBody>
          <a:bodyPr>
            <a:normAutofit fontScale="90000"/>
          </a:bodyPr>
          <a:lstStyle/>
          <a:p>
            <a:pPr eaLnBrk="1" hangingPunct="1">
              <a:defRPr/>
            </a:pPr>
            <a:r>
              <a:rPr lang="en-US" altLang="en-US" b="1" dirty="0">
                <a:solidFill>
                  <a:schemeClr val="accent1"/>
                </a:solidFill>
              </a:rPr>
              <a:t>Foundation for use of Electronic Data  </a:t>
            </a:r>
          </a:p>
        </p:txBody>
      </p:sp>
      <p:pic>
        <p:nvPicPr>
          <p:cNvPr id="2" name="Picture 1"/>
          <p:cNvPicPr>
            <a:picLocks noChangeAspect="1"/>
          </p:cNvPicPr>
          <p:nvPr/>
        </p:nvPicPr>
        <p:blipFill>
          <a:blip r:embed="rId3"/>
          <a:stretch>
            <a:fillRect/>
          </a:stretch>
        </p:blipFill>
        <p:spPr>
          <a:xfrm>
            <a:off x="37879" y="1516414"/>
            <a:ext cx="2704103" cy="3489699"/>
          </a:xfrm>
          <a:prstGeom prst="rect">
            <a:avLst/>
          </a:prstGeom>
          <a:ln>
            <a:solidFill>
              <a:schemeClr val="bg1">
                <a:lumMod val="50000"/>
              </a:schemeClr>
            </a:solidFill>
          </a:ln>
        </p:spPr>
      </p:pic>
      <p:pic>
        <p:nvPicPr>
          <p:cNvPr id="8" name="Picture 7"/>
          <p:cNvPicPr>
            <a:picLocks noChangeAspect="1"/>
          </p:cNvPicPr>
          <p:nvPr/>
        </p:nvPicPr>
        <p:blipFill>
          <a:blip r:embed="rId4"/>
          <a:stretch>
            <a:fillRect/>
          </a:stretch>
        </p:blipFill>
        <p:spPr>
          <a:xfrm>
            <a:off x="2027545" y="2485590"/>
            <a:ext cx="2704103" cy="3474338"/>
          </a:xfrm>
          <a:prstGeom prst="rect">
            <a:avLst/>
          </a:prstGeom>
          <a:ln>
            <a:solidFill>
              <a:schemeClr val="bg1">
                <a:lumMod val="50000"/>
              </a:schemeClr>
            </a:solidFill>
          </a:ln>
        </p:spPr>
      </p:pic>
      <p:pic>
        <p:nvPicPr>
          <p:cNvPr id="3" name="Picture 2">
            <a:extLst>
              <a:ext uri="{FF2B5EF4-FFF2-40B4-BE49-F238E27FC236}">
                <a16:creationId xmlns:a16="http://schemas.microsoft.com/office/drawing/2014/main" id="{FFE3FA33-D155-4F95-B133-242CC9730B4C}"/>
              </a:ext>
            </a:extLst>
          </p:cNvPr>
          <p:cNvPicPr>
            <a:picLocks noChangeAspect="1"/>
          </p:cNvPicPr>
          <p:nvPr/>
        </p:nvPicPr>
        <p:blipFill>
          <a:blip r:embed="rId5"/>
          <a:stretch>
            <a:fillRect/>
          </a:stretch>
        </p:blipFill>
        <p:spPr>
          <a:xfrm>
            <a:off x="4067279" y="1785937"/>
            <a:ext cx="2895423" cy="3733121"/>
          </a:xfrm>
          <a:prstGeom prst="rect">
            <a:avLst/>
          </a:prstGeom>
          <a:ln>
            <a:solidFill>
              <a:schemeClr val="tx1"/>
            </a:solidFill>
          </a:ln>
        </p:spPr>
      </p:pic>
      <p:pic>
        <p:nvPicPr>
          <p:cNvPr id="6" name="Picture 5">
            <a:extLst>
              <a:ext uri="{FF2B5EF4-FFF2-40B4-BE49-F238E27FC236}">
                <a16:creationId xmlns:a16="http://schemas.microsoft.com/office/drawing/2014/main" id="{47ABF7F6-2476-4DC8-9187-0392689817EE}"/>
              </a:ext>
            </a:extLst>
          </p:cNvPr>
          <p:cNvPicPr>
            <a:picLocks noChangeAspect="1"/>
          </p:cNvPicPr>
          <p:nvPr/>
        </p:nvPicPr>
        <p:blipFill>
          <a:blip r:embed="rId6"/>
          <a:stretch>
            <a:fillRect/>
          </a:stretch>
        </p:blipFill>
        <p:spPr>
          <a:xfrm>
            <a:off x="6407239" y="2180539"/>
            <a:ext cx="2704103" cy="3526568"/>
          </a:xfrm>
          <a:prstGeom prst="rect">
            <a:avLst/>
          </a:prstGeom>
          <a:ln>
            <a:solidFill>
              <a:schemeClr val="tx1"/>
            </a:solidFill>
          </a:ln>
        </p:spPr>
      </p:pic>
    </p:spTree>
    <p:extLst>
      <p:ext uri="{BB962C8B-B14F-4D97-AF65-F5344CB8AC3E}">
        <p14:creationId xmlns:p14="http://schemas.microsoft.com/office/powerpoint/2010/main" val="2380201796"/>
      </p:ext>
    </p:extLst>
  </p:cSld>
  <p:clrMapOvr>
    <a:masterClrMapping/>
  </p:clrMapOvr>
  <mc:AlternateContent xmlns:mc="http://schemas.openxmlformats.org/markup-compatibility/2006" xmlns:p14="http://schemas.microsoft.com/office/powerpoint/2010/main">
    <mc:Choice Requires="p14">
      <p:transition spd="slow" p14:dur="2000" advTm="8568"/>
    </mc:Choice>
    <mc:Fallback xmlns="">
      <p:transition spd="slow" advTm="856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54138" y="233012"/>
            <a:ext cx="6858000" cy="857250"/>
          </a:xfrm>
        </p:spPr>
        <p:txBody>
          <a:bodyPr>
            <a:noAutofit/>
          </a:bodyPr>
          <a:lstStyle/>
          <a:p>
            <a:pPr algn="l">
              <a:defRPr/>
            </a:pPr>
            <a:r>
              <a:rPr lang="en-US" altLang="en-US" b="1" dirty="0">
                <a:solidFill>
                  <a:schemeClr val="accent1"/>
                </a:solidFill>
              </a:rPr>
              <a:t>RWE: What are the Goals?</a:t>
            </a:r>
          </a:p>
        </p:txBody>
      </p:sp>
      <p:sp>
        <p:nvSpPr>
          <p:cNvPr id="15363" name="Content Placeholder 2"/>
          <p:cNvSpPr>
            <a:spLocks noGrp="1"/>
          </p:cNvSpPr>
          <p:nvPr>
            <p:ph idx="1"/>
          </p:nvPr>
        </p:nvSpPr>
        <p:spPr>
          <a:xfrm>
            <a:off x="590843" y="1316412"/>
            <a:ext cx="8321039" cy="5297781"/>
          </a:xfrm>
        </p:spPr>
        <p:txBody>
          <a:bodyPr>
            <a:normAutofit fontScale="92500" lnSpcReduction="10000"/>
          </a:bodyPr>
          <a:lstStyle/>
          <a:p>
            <a:pPr>
              <a:spcBef>
                <a:spcPts val="900"/>
              </a:spcBef>
              <a:buSzPct val="103000"/>
              <a:defRPr/>
            </a:pPr>
            <a:r>
              <a:rPr lang="en-US" altLang="en-US" sz="3000" b="1" dirty="0">
                <a:cs typeface="Arial" panose="020B0604020202020204" pitchFamily="34" charset="0"/>
              </a:rPr>
              <a:t>Maximize the opportunities to incorporate data/evidence from settings that are more reflective of clinical practice into regulatory decisions </a:t>
            </a:r>
          </a:p>
          <a:p>
            <a:pPr marL="642938" lvl="2" indent="-342900">
              <a:spcBef>
                <a:spcPts val="900"/>
              </a:spcBef>
              <a:buSzPct val="50000"/>
              <a:buFont typeface="Calibri" panose="020F0502020204030204" pitchFamily="34" charset="0"/>
              <a:buChar char="–"/>
              <a:defRPr/>
            </a:pPr>
            <a:r>
              <a:rPr lang="en-US" altLang="en-US" sz="3000" dirty="0">
                <a:cs typeface="Arial" panose="020B0604020202020204" pitchFamily="34" charset="0"/>
              </a:rPr>
              <a:t>Increase the diversity of populations</a:t>
            </a:r>
          </a:p>
          <a:p>
            <a:pPr marL="642938" lvl="2" indent="-342900">
              <a:spcBef>
                <a:spcPts val="900"/>
              </a:spcBef>
              <a:buSzPct val="50000"/>
              <a:buFont typeface="Calibri" panose="020F0502020204030204" pitchFamily="34" charset="0"/>
              <a:buChar char="–"/>
              <a:defRPr/>
            </a:pPr>
            <a:r>
              <a:rPr lang="en-US" altLang="en-US" sz="3000" dirty="0">
                <a:cs typeface="Arial" panose="020B0604020202020204" pitchFamily="34" charset="0"/>
              </a:rPr>
              <a:t>Improve efficiencies</a:t>
            </a:r>
            <a:endParaRPr lang="en-US" altLang="en-US" sz="2600" dirty="0">
              <a:cs typeface="Arial" panose="020B0604020202020204" pitchFamily="34" charset="0"/>
            </a:endParaRPr>
          </a:p>
          <a:p>
            <a:pPr lvl="2">
              <a:spcBef>
                <a:spcPts val="900"/>
              </a:spcBef>
              <a:buSzPct val="57000"/>
              <a:buFont typeface="Arial" panose="020B0604020202020204" pitchFamily="34" charset="0"/>
              <a:buChar char="•"/>
              <a:defRPr/>
            </a:pPr>
            <a:r>
              <a:rPr lang="en-US" altLang="en-US" sz="3000" dirty="0">
                <a:cs typeface="Arial" panose="020B0604020202020204" pitchFamily="34" charset="0"/>
              </a:rPr>
              <a:t>Population identification/selection</a:t>
            </a:r>
          </a:p>
          <a:p>
            <a:pPr lvl="2">
              <a:spcBef>
                <a:spcPts val="900"/>
              </a:spcBef>
              <a:buSzPct val="57000"/>
              <a:buFont typeface="Arial" panose="020B0604020202020204" pitchFamily="34" charset="0"/>
              <a:buChar char="•"/>
              <a:defRPr/>
            </a:pPr>
            <a:r>
              <a:rPr lang="en-US" altLang="en-US" sz="3000" dirty="0">
                <a:cs typeface="Arial" panose="020B0604020202020204" pitchFamily="34" charset="0"/>
              </a:rPr>
              <a:t>Reduce duplicative capture of data</a:t>
            </a:r>
          </a:p>
          <a:p>
            <a:pPr lvl="1">
              <a:spcBef>
                <a:spcPts val="900"/>
              </a:spcBef>
              <a:buSzPct val="50000"/>
              <a:buFont typeface="Calibri" panose="020F0502020204030204" pitchFamily="34" charset="0"/>
              <a:buChar char="−"/>
              <a:defRPr/>
            </a:pPr>
            <a:r>
              <a:rPr lang="en-US" altLang="en-US" sz="3000" dirty="0">
                <a:cs typeface="Arial" panose="020B0604020202020204" pitchFamily="34" charset="0"/>
              </a:rPr>
              <a:t>Fill current evidence gaps  </a:t>
            </a:r>
          </a:p>
          <a:p>
            <a:pPr marL="57150" indent="0">
              <a:spcBef>
                <a:spcPts val="900"/>
              </a:spcBef>
              <a:buSzPct val="50000"/>
              <a:buNone/>
              <a:defRPr/>
            </a:pPr>
            <a:endParaRPr lang="en-US" altLang="en-US" sz="1975" dirty="0">
              <a:cs typeface="Arial" panose="020B0604020202020204" pitchFamily="34" charset="0"/>
            </a:endParaRPr>
          </a:p>
          <a:p>
            <a:pPr marL="342900" lvl="1" indent="0">
              <a:spcBef>
                <a:spcPts val="900"/>
              </a:spcBef>
              <a:buSzPct val="50000"/>
              <a:buNone/>
              <a:defRPr/>
            </a:pPr>
            <a:r>
              <a:rPr lang="en-US" altLang="en-US" sz="2600" b="1" i="1" dirty="0">
                <a:solidFill>
                  <a:srgbClr val="0070C0"/>
                </a:solidFill>
                <a:cs typeface="Arial" panose="020B0604020202020204" pitchFamily="34" charset="0"/>
              </a:rPr>
              <a:t>While at the same time  </a:t>
            </a:r>
          </a:p>
          <a:p>
            <a:pPr>
              <a:spcBef>
                <a:spcPts val="900"/>
              </a:spcBef>
              <a:buSzPct val="100000"/>
              <a:buFont typeface="Arial" panose="020B0604020202020204" pitchFamily="34" charset="0"/>
              <a:buChar char="•"/>
              <a:defRPr/>
            </a:pPr>
            <a:r>
              <a:rPr lang="en-US" altLang="en-US" sz="3000" b="1" dirty="0">
                <a:cs typeface="Arial" panose="020B0604020202020204" pitchFamily="34" charset="0"/>
              </a:rPr>
              <a:t>Maintaining current evidentiary standards</a:t>
            </a:r>
          </a:p>
        </p:txBody>
      </p:sp>
    </p:spTree>
    <p:custDataLst>
      <p:tags r:id="rId1"/>
    </p:custDataLst>
    <p:extLst>
      <p:ext uri="{BB962C8B-B14F-4D97-AF65-F5344CB8AC3E}">
        <p14:creationId xmlns:p14="http://schemas.microsoft.com/office/powerpoint/2010/main" val="3896769244"/>
      </p:ext>
    </p:extLst>
  </p:cSld>
  <p:clrMapOvr>
    <a:masterClrMapping/>
  </p:clrMapOvr>
  <mc:AlternateContent xmlns:mc="http://schemas.openxmlformats.org/markup-compatibility/2006" xmlns:p14="http://schemas.microsoft.com/office/powerpoint/2010/main">
    <mc:Choice Requires="p14">
      <p:transition spd="slow" p14:dur="2000" advTm="31713"/>
    </mc:Choice>
    <mc:Fallback xmlns="">
      <p:transition spd="slow" advTm="317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4E5E4-23AC-45F0-8176-D0F2AB57E9C9}"/>
              </a:ext>
            </a:extLst>
          </p:cNvPr>
          <p:cNvSpPr>
            <a:spLocks noGrp="1"/>
          </p:cNvSpPr>
          <p:nvPr>
            <p:ph type="title"/>
          </p:nvPr>
        </p:nvSpPr>
        <p:spPr/>
        <p:txBody>
          <a:bodyPr/>
          <a:lstStyle/>
          <a:p>
            <a:r>
              <a:rPr lang="en-US" dirty="0">
                <a:solidFill>
                  <a:schemeClr val="accent1"/>
                </a:solidFill>
              </a:rPr>
              <a:t>Establishing Effectiveness </a:t>
            </a:r>
          </a:p>
        </p:txBody>
      </p:sp>
      <p:sp>
        <p:nvSpPr>
          <p:cNvPr id="3" name="Content Placeholder 2">
            <a:extLst>
              <a:ext uri="{FF2B5EF4-FFF2-40B4-BE49-F238E27FC236}">
                <a16:creationId xmlns:a16="http://schemas.microsoft.com/office/drawing/2014/main" id="{E9C03E85-0388-4DE1-8158-DD49BE3A6A65}"/>
              </a:ext>
            </a:extLst>
          </p:cNvPr>
          <p:cNvSpPr>
            <a:spLocks noGrp="1"/>
          </p:cNvSpPr>
          <p:nvPr>
            <p:ph idx="1"/>
          </p:nvPr>
        </p:nvSpPr>
        <p:spPr/>
        <p:txBody>
          <a:bodyPr>
            <a:normAutofit fontScale="77500" lnSpcReduction="20000"/>
          </a:bodyPr>
          <a:lstStyle/>
          <a:p>
            <a:r>
              <a:rPr lang="en-US" dirty="0">
                <a:solidFill>
                  <a:schemeClr val="tx2"/>
                </a:solidFill>
              </a:rPr>
              <a:t>Section 505 (d) of the Food Drug and Cosmetic Act </a:t>
            </a:r>
            <a:r>
              <a:rPr lang="en-US" dirty="0"/>
              <a:t>requires </a:t>
            </a:r>
            <a:r>
              <a:rPr lang="en-US" b="1" dirty="0"/>
              <a:t>adequate and well controlled investigations, including clinical investigations</a:t>
            </a:r>
            <a:r>
              <a:rPr lang="en-US" dirty="0"/>
              <a:t>, </a:t>
            </a:r>
            <a:r>
              <a:rPr kumimoji="1" lang="en-US" altLang="ja-JP" dirty="0"/>
              <a:t>on the basis of which it could fairly and responsibly be </a:t>
            </a:r>
            <a:r>
              <a:rPr kumimoji="1" lang="en-US" altLang="ja-JP" b="1" dirty="0"/>
              <a:t>concluded by such experts that the drug will have the effect it purports</a:t>
            </a:r>
            <a:r>
              <a:rPr kumimoji="1" lang="en-US" altLang="ja-JP" dirty="0"/>
              <a:t> or is represented to have under the conditions of use prescribed, recommended, or suggested in the labeling or proposed labeling thereof.</a:t>
            </a:r>
          </a:p>
          <a:p>
            <a:pPr marL="0" indent="0">
              <a:buNone/>
            </a:pPr>
            <a:endParaRPr kumimoji="1" lang="en-US" altLang="ja-JP" dirty="0"/>
          </a:p>
          <a:p>
            <a:r>
              <a:rPr kumimoji="1" lang="en-US" altLang="ja-JP" dirty="0">
                <a:solidFill>
                  <a:schemeClr val="tx2"/>
                </a:solidFill>
              </a:rPr>
              <a:t>For drugs to treat life-threatening and severely debilitating diseases</a:t>
            </a:r>
            <a:r>
              <a:rPr kumimoji="1" lang="en-US" altLang="ja-JP" dirty="0"/>
              <a:t>, </a:t>
            </a:r>
            <a:r>
              <a:rPr lang="en-US" dirty="0"/>
              <a:t>FDA has determined that it is appropriate to </a:t>
            </a:r>
            <a:r>
              <a:rPr lang="en-US" b="1" dirty="0"/>
              <a:t>exercise the broadest flexibility in applying the statutory standards, while preserving appropriate guarantees for safety and effectiveness. </a:t>
            </a:r>
            <a:r>
              <a:rPr lang="en-US" dirty="0"/>
              <a:t>21 CFR 312.80</a:t>
            </a:r>
            <a:endParaRPr kumimoji="1" lang="en-US" altLang="ja-JP" dirty="0"/>
          </a:p>
          <a:p>
            <a:endParaRPr lang="en-US" b="1" dirty="0"/>
          </a:p>
          <a:p>
            <a:endParaRPr kumimoji="1" lang="en-US" altLang="ja-JP" dirty="0"/>
          </a:p>
          <a:p>
            <a:pPr marL="0" indent="0">
              <a:buNone/>
            </a:pPr>
            <a:endParaRPr kumimoji="1" lang="en-US" altLang="ja-JP" dirty="0"/>
          </a:p>
          <a:p>
            <a:endParaRPr lang="en-US" dirty="0"/>
          </a:p>
        </p:txBody>
      </p:sp>
      <p:sp>
        <p:nvSpPr>
          <p:cNvPr id="4" name="Slide Number Placeholder 9">
            <a:extLst>
              <a:ext uri="{FF2B5EF4-FFF2-40B4-BE49-F238E27FC236}">
                <a16:creationId xmlns:a16="http://schemas.microsoft.com/office/drawing/2014/main" id="{70526267-FE47-4811-9B48-27022447E6FC}"/>
              </a:ext>
            </a:extLst>
          </p:cNvPr>
          <p:cNvSpPr>
            <a:spLocks noGrp="1"/>
          </p:cNvSpPr>
          <p:nvPr>
            <p:ph type="sldNum" sz="quarter" idx="4"/>
          </p:nvPr>
        </p:nvSpPr>
        <p:spPr/>
        <p:txBody>
          <a:bodyPr/>
          <a:lstStyle/>
          <a:p>
            <a:endParaRPr lang="en-US" dirty="0">
              <a:latin typeface="Calibri"/>
            </a:endParaRPr>
          </a:p>
        </p:txBody>
      </p:sp>
    </p:spTree>
    <p:extLst>
      <p:ext uri="{BB962C8B-B14F-4D97-AF65-F5344CB8AC3E}">
        <p14:creationId xmlns:p14="http://schemas.microsoft.com/office/powerpoint/2010/main" val="42556752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0.3"/>
</p:tagLst>
</file>

<file path=ppt/tags/tag10.xml><?xml version="1.0" encoding="utf-8"?>
<p:tagLst xmlns:a="http://schemas.openxmlformats.org/drawingml/2006/main" xmlns:r="http://schemas.openxmlformats.org/officeDocument/2006/relationships" xmlns:p="http://schemas.openxmlformats.org/presentationml/2006/main">
  <p:tag name="NAME" val="Rectangle"/>
</p:tagLst>
</file>

<file path=ppt/tags/tag11.xml><?xml version="1.0" encoding="utf-8"?>
<p:tagLst xmlns:a="http://schemas.openxmlformats.org/drawingml/2006/main" xmlns:r="http://schemas.openxmlformats.org/officeDocument/2006/relationships" xmlns:p="http://schemas.openxmlformats.org/presentationml/2006/main">
  <p:tag name="NAME" val="Rectangle"/>
</p:tagLst>
</file>

<file path=ppt/tags/tag12.xml><?xml version="1.0" encoding="utf-8"?>
<p:tagLst xmlns:a="http://schemas.openxmlformats.org/drawingml/2006/main" xmlns:r="http://schemas.openxmlformats.org/officeDocument/2006/relationships" xmlns:p="http://schemas.openxmlformats.org/presentationml/2006/main">
  <p:tag name="NAME" val="Rectangle"/>
</p:tagLst>
</file>

<file path=ppt/tags/tag13.xml><?xml version="1.0" encoding="utf-8"?>
<p:tagLst xmlns:a="http://schemas.openxmlformats.org/drawingml/2006/main" xmlns:r="http://schemas.openxmlformats.org/officeDocument/2006/relationships" xmlns:p="http://schemas.openxmlformats.org/presentationml/2006/main">
  <p:tag name="NAME" val="Rectangle"/>
</p:tagLst>
</file>

<file path=ppt/tags/tag14.xml><?xml version="1.0" encoding="utf-8"?>
<p:tagLst xmlns:a="http://schemas.openxmlformats.org/drawingml/2006/main" xmlns:r="http://schemas.openxmlformats.org/officeDocument/2006/relationships" xmlns:p="http://schemas.openxmlformats.org/presentationml/2006/main">
  <p:tag name="NAME" val="Rectangle"/>
</p:tagLst>
</file>

<file path=ppt/tags/tag15.xml><?xml version="1.0" encoding="utf-8"?>
<p:tagLst xmlns:a="http://schemas.openxmlformats.org/drawingml/2006/main" xmlns:r="http://schemas.openxmlformats.org/officeDocument/2006/relationships" xmlns:p="http://schemas.openxmlformats.org/presentationml/2006/main">
  <p:tag name="NAME" val="Rectangle"/>
</p:tagLst>
</file>

<file path=ppt/tags/tag16.xml><?xml version="1.0" encoding="utf-8"?>
<p:tagLst xmlns:a="http://schemas.openxmlformats.org/drawingml/2006/main" xmlns:r="http://schemas.openxmlformats.org/officeDocument/2006/relationships" xmlns:p="http://schemas.openxmlformats.org/presentationml/2006/main">
  <p:tag name="NAME" val="Rectangle"/>
</p:tagLst>
</file>

<file path=ppt/tags/tag17.xml><?xml version="1.0" encoding="utf-8"?>
<p:tagLst xmlns:a="http://schemas.openxmlformats.org/drawingml/2006/main" xmlns:r="http://schemas.openxmlformats.org/officeDocument/2006/relationships" xmlns:p="http://schemas.openxmlformats.org/presentationml/2006/main">
  <p:tag name="NAME" val="Rectangle"/>
</p:tagLst>
</file>

<file path=ppt/tags/tag18.xml><?xml version="1.0" encoding="utf-8"?>
<p:tagLst xmlns:a="http://schemas.openxmlformats.org/drawingml/2006/main" xmlns:r="http://schemas.openxmlformats.org/officeDocument/2006/relationships" xmlns:p="http://schemas.openxmlformats.org/presentationml/2006/main">
  <p:tag name="NAME" val="Rectangle"/>
</p:tagLst>
</file>

<file path=ppt/tags/tag19.xml><?xml version="1.0" encoding="utf-8"?>
<p:tagLst xmlns:a="http://schemas.openxmlformats.org/drawingml/2006/main" xmlns:r="http://schemas.openxmlformats.org/officeDocument/2006/relationships" xmlns:p="http://schemas.openxmlformats.org/presentationml/2006/main">
  <p:tag name="NAME" val="Rectangle"/>
</p:tagLst>
</file>

<file path=ppt/tags/tag2.xml><?xml version="1.0" encoding="utf-8"?>
<p:tagLst xmlns:a="http://schemas.openxmlformats.org/drawingml/2006/main" xmlns:r="http://schemas.openxmlformats.org/officeDocument/2006/relationships" xmlns:p="http://schemas.openxmlformats.org/presentationml/2006/main">
  <p:tag name="TIMING" val="|17.3|12.1|11.1"/>
</p:tagLst>
</file>

<file path=ppt/tags/tag20.xml><?xml version="1.0" encoding="utf-8"?>
<p:tagLst xmlns:a="http://schemas.openxmlformats.org/drawingml/2006/main" xmlns:r="http://schemas.openxmlformats.org/officeDocument/2006/relationships" xmlns:p="http://schemas.openxmlformats.org/presentationml/2006/main">
  <p:tag name="NAME" val="Rectangle"/>
</p:tagLst>
</file>

<file path=ppt/tags/tag21.xml><?xml version="1.0" encoding="utf-8"?>
<p:tagLst xmlns:a="http://schemas.openxmlformats.org/drawingml/2006/main" xmlns:r="http://schemas.openxmlformats.org/officeDocument/2006/relationships" xmlns:p="http://schemas.openxmlformats.org/presentationml/2006/main">
  <p:tag name="NAME" val="Rectangle"/>
</p:tagLst>
</file>

<file path=ppt/tags/tag22.xml><?xml version="1.0" encoding="utf-8"?>
<p:tagLst xmlns:a="http://schemas.openxmlformats.org/drawingml/2006/main" xmlns:r="http://schemas.openxmlformats.org/officeDocument/2006/relationships" xmlns:p="http://schemas.openxmlformats.org/presentationml/2006/main">
  <p:tag name="NAME" val="Rectangle"/>
</p:tagLst>
</file>

<file path=ppt/tags/tag23.xml><?xml version="1.0" encoding="utf-8"?>
<p:tagLst xmlns:a="http://schemas.openxmlformats.org/drawingml/2006/main" xmlns:r="http://schemas.openxmlformats.org/officeDocument/2006/relationships" xmlns:p="http://schemas.openxmlformats.org/presentationml/2006/main">
  <p:tag name="NAME" val="Rectangle"/>
</p:tagLst>
</file>

<file path=ppt/tags/tag24.xml><?xml version="1.0" encoding="utf-8"?>
<p:tagLst xmlns:a="http://schemas.openxmlformats.org/drawingml/2006/main" xmlns:r="http://schemas.openxmlformats.org/officeDocument/2006/relationships" xmlns:p="http://schemas.openxmlformats.org/presentationml/2006/main">
  <p:tag name="NAME" val="Rectangle"/>
</p:tagLst>
</file>

<file path=ppt/tags/tag25.xml><?xml version="1.0" encoding="utf-8"?>
<p:tagLst xmlns:a="http://schemas.openxmlformats.org/drawingml/2006/main" xmlns:r="http://schemas.openxmlformats.org/officeDocument/2006/relationships" xmlns:p="http://schemas.openxmlformats.org/presentationml/2006/main">
  <p:tag name="NAME" val="Rectangle"/>
</p:tagLst>
</file>

<file path=ppt/tags/tag26.xml><?xml version="1.0" encoding="utf-8"?>
<p:tagLst xmlns:a="http://schemas.openxmlformats.org/drawingml/2006/main" xmlns:r="http://schemas.openxmlformats.org/officeDocument/2006/relationships" xmlns:p="http://schemas.openxmlformats.org/presentationml/2006/main">
  <p:tag name="NAME" val="Rectangle"/>
</p:tagLst>
</file>

<file path=ppt/tags/tag27.xml><?xml version="1.0" encoding="utf-8"?>
<p:tagLst xmlns:a="http://schemas.openxmlformats.org/drawingml/2006/main" xmlns:r="http://schemas.openxmlformats.org/officeDocument/2006/relationships" xmlns:p="http://schemas.openxmlformats.org/presentationml/2006/main">
  <p:tag name="NAME" val="Rectangle"/>
</p:tagLst>
</file>

<file path=ppt/tags/tag28.xml><?xml version="1.0" encoding="utf-8"?>
<p:tagLst xmlns:a="http://schemas.openxmlformats.org/drawingml/2006/main" xmlns:r="http://schemas.openxmlformats.org/officeDocument/2006/relationships" xmlns:p="http://schemas.openxmlformats.org/presentationml/2006/main">
  <p:tag name="NAME" val="Rectangle"/>
</p:tagLst>
</file>

<file path=ppt/tags/tag29.xml><?xml version="1.0" encoding="utf-8"?>
<p:tagLst xmlns:a="http://schemas.openxmlformats.org/drawingml/2006/main" xmlns:r="http://schemas.openxmlformats.org/officeDocument/2006/relationships" xmlns:p="http://schemas.openxmlformats.org/presentationml/2006/main">
  <p:tag name="TIMING" val="|40.3"/>
</p:tagLst>
</file>

<file path=ppt/tags/tag3.xml><?xml version="1.0" encoding="utf-8"?>
<p:tagLst xmlns:a="http://schemas.openxmlformats.org/drawingml/2006/main" xmlns:r="http://schemas.openxmlformats.org/officeDocument/2006/relationships" xmlns:p="http://schemas.openxmlformats.org/presentationml/2006/main">
  <p:tag name="TIMING" val="|28.2"/>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NAME" val="Rectangle"/>
</p:tagLst>
</file>

<file path=ppt/tags/tag6.xml><?xml version="1.0" encoding="utf-8"?>
<p:tagLst xmlns:a="http://schemas.openxmlformats.org/drawingml/2006/main" xmlns:r="http://schemas.openxmlformats.org/officeDocument/2006/relationships" xmlns:p="http://schemas.openxmlformats.org/presentationml/2006/main">
  <p:tag name="NAME" val="Rectangle"/>
</p:tagLst>
</file>

<file path=ppt/tags/tag7.xml><?xml version="1.0" encoding="utf-8"?>
<p:tagLst xmlns:a="http://schemas.openxmlformats.org/drawingml/2006/main" xmlns:r="http://schemas.openxmlformats.org/officeDocument/2006/relationships" xmlns:p="http://schemas.openxmlformats.org/presentationml/2006/main">
  <p:tag name="NAME" val="Rectangle"/>
</p:tagLst>
</file>

<file path=ppt/tags/tag8.xml><?xml version="1.0" encoding="utf-8"?>
<p:tagLst xmlns:a="http://schemas.openxmlformats.org/drawingml/2006/main" xmlns:r="http://schemas.openxmlformats.org/officeDocument/2006/relationships" xmlns:p="http://schemas.openxmlformats.org/presentationml/2006/main">
  <p:tag name="NAME" val="Rectangle"/>
</p:tagLst>
</file>

<file path=ppt/tags/tag9.xml><?xml version="1.0" encoding="utf-8"?>
<p:tagLst xmlns:a="http://schemas.openxmlformats.org/drawingml/2006/main" xmlns:r="http://schemas.openxmlformats.org/officeDocument/2006/relationships" xmlns:p="http://schemas.openxmlformats.org/presentationml/2006/main">
  <p:tag name="NAME" val="Rectang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2890</TotalTime>
  <Words>2477</Words>
  <Application>Microsoft Office PowerPoint</Application>
  <PresentationFormat>On-screen Show (4:3)</PresentationFormat>
  <Paragraphs>338</Paragraphs>
  <Slides>36</Slides>
  <Notes>17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4" baseType="lpstr">
      <vt:lpstr>ＭＳ Ｐゴシック</vt:lpstr>
      <vt:lpstr>Arial</vt:lpstr>
      <vt:lpstr>Calibri</vt:lpstr>
      <vt:lpstr>Helvetica</vt:lpstr>
      <vt:lpstr>Times New Roman</vt:lpstr>
      <vt:lpstr>Wingdings</vt:lpstr>
      <vt:lpstr>Office Theme</vt:lpstr>
      <vt:lpstr>think-cell Slide</vt:lpstr>
      <vt:lpstr>PowerPoint Presentation</vt:lpstr>
      <vt:lpstr>Disclosure and Disclaimer</vt:lpstr>
      <vt:lpstr>21st Century Cures Expectations </vt:lpstr>
      <vt:lpstr>What is a Traditional Clinical Trial?</vt:lpstr>
      <vt:lpstr>Wide Spectrum of Potential Uses of  RWD / RWE in Clinical Studies</vt:lpstr>
      <vt:lpstr>CDER Definitions</vt:lpstr>
      <vt:lpstr>Foundation for use of Electronic Data  </vt:lpstr>
      <vt:lpstr>RWE: What are the Goals?</vt:lpstr>
      <vt:lpstr>Establishing Effectiveness </vt:lpstr>
      <vt:lpstr>Benchmark</vt:lpstr>
      <vt:lpstr>The Current State</vt:lpstr>
      <vt:lpstr>2007 FDA Amendments Act (FDAAA) </vt:lpstr>
      <vt:lpstr>Active Risk Identification and Analysis (ARIA) System</vt:lpstr>
      <vt:lpstr>Defining ARIA</vt:lpstr>
      <vt:lpstr>What is Sufficiency?</vt:lpstr>
      <vt:lpstr>When are automated queries sufficient?</vt:lpstr>
      <vt:lpstr>When are automated queries insufficient?</vt:lpstr>
      <vt:lpstr>Historical Controls Often  Used in Rare Diseases</vt:lpstr>
      <vt:lpstr>MERCK Zostavax for Herpes Zoster </vt:lpstr>
      <vt:lpstr>Incorporating RWE Into  Evidence Generation Many factors must be considered at the same time</vt:lpstr>
      <vt:lpstr>Endpoints in FDA Registrational trials  2007-2015</vt:lpstr>
      <vt:lpstr>EHR Data Likely Key for Regulatory RWE</vt:lpstr>
      <vt:lpstr>Understanding Data Curation </vt:lpstr>
      <vt:lpstr>Patient Centric RWE may require more than Health Care Records</vt:lpstr>
      <vt:lpstr>Three Big Opportunities with Demonstration Projects</vt:lpstr>
      <vt:lpstr>Observational Designs for Efficacy?</vt:lpstr>
      <vt:lpstr>PowerPoint Presentation</vt:lpstr>
      <vt:lpstr>Efforts to Enhance Transparency</vt:lpstr>
      <vt:lpstr>Demonstration Project-  Assessment of Non-Interventional  Designs</vt:lpstr>
      <vt:lpstr>Implementation Process</vt:lpstr>
      <vt:lpstr>Evaluating Agreement</vt:lpstr>
      <vt:lpstr>Evaluating Agreement:   Prespecified Sensitivity Analyses</vt:lpstr>
      <vt:lpstr>Next Steps</vt:lpstr>
      <vt:lpstr>Questions</vt:lpstr>
      <vt:lpstr>Acknowledgements</vt:lpstr>
      <vt:lpstr>PowerPoint Presentation</vt:lpstr>
    </vt:vector>
  </TitlesOfParts>
  <Company>Sensis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Grabow</dc:creator>
  <cp:lastModifiedBy>Martin, David</cp:lastModifiedBy>
  <cp:revision>185</cp:revision>
  <dcterms:created xsi:type="dcterms:W3CDTF">2015-10-02T20:33:31Z</dcterms:created>
  <dcterms:modified xsi:type="dcterms:W3CDTF">2018-11-16T22:02:42Z</dcterms:modified>
</cp:coreProperties>
</file>